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handoutMasterIdLst>
    <p:handoutMasterId r:id="rId27"/>
  </p:handoutMasterIdLst>
  <p:sldIdLst>
    <p:sldId id="274" r:id="rId2"/>
    <p:sldId id="256" r:id="rId3"/>
    <p:sldId id="257" r:id="rId4"/>
    <p:sldId id="258" r:id="rId5"/>
    <p:sldId id="259" r:id="rId6"/>
    <p:sldId id="275" r:id="rId7"/>
    <p:sldId id="260" r:id="rId8"/>
    <p:sldId id="276" r:id="rId9"/>
    <p:sldId id="277" r:id="rId10"/>
    <p:sldId id="262" r:id="rId11"/>
    <p:sldId id="278" r:id="rId12"/>
    <p:sldId id="263" r:id="rId13"/>
    <p:sldId id="279" r:id="rId14"/>
    <p:sldId id="264" r:id="rId15"/>
    <p:sldId id="265" r:id="rId16"/>
    <p:sldId id="271" r:id="rId17"/>
    <p:sldId id="266" r:id="rId18"/>
    <p:sldId id="280" r:id="rId19"/>
    <p:sldId id="267" r:id="rId20"/>
    <p:sldId id="273" r:id="rId21"/>
    <p:sldId id="268" r:id="rId22"/>
    <p:sldId id="272" r:id="rId23"/>
    <p:sldId id="269" r:id="rId24"/>
    <p:sldId id="270" r:id="rId25"/>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683" autoAdjust="0"/>
  </p:normalViewPr>
  <p:slideViewPr>
    <p:cSldViewPr>
      <p:cViewPr>
        <p:scale>
          <a:sx n="75" d="100"/>
          <a:sy n="75" d="100"/>
        </p:scale>
        <p:origin x="-1219" y="-10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2646" y="73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82F5C88-081E-48AF-89BB-8E70C766F826}" type="datetimeFigureOut">
              <a:rPr lang="it-IT" smtClean="0"/>
              <a:pPr/>
              <a:t>28/10/2024</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BD17038-C2CB-4B2D-B183-346E74A27E4B}"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6DC76B2-6726-4E48-8F28-27F27B912805}" type="datetimeFigureOut">
              <a:rPr lang="it-IT" smtClean="0"/>
              <a:pPr/>
              <a:t>28/10/2024</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7493B4E-19EE-4C61-A98A-608861384FC8}"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ote 2"/>
          <p:cNvSpPr>
            <a:spLocks noGrp="1"/>
          </p:cNvSpPr>
          <p:nvPr>
            <p:ph type="body" idx="1"/>
          </p:nvPr>
        </p:nvSpPr>
        <p:spPr>
          <a:xfrm>
            <a:off x="374501" y="282799"/>
            <a:ext cx="6192688" cy="9433048"/>
          </a:xfrm>
        </p:spPr>
        <p:txBody>
          <a:bodyPr>
            <a:noAutofit/>
          </a:bodyPr>
          <a:lstStyle/>
          <a:p>
            <a:r>
              <a:rPr lang="it-IT" sz="1400" dirty="0" smtClean="0"/>
              <a:t>Il Canto V è il primo dell'Inferno che ci mostra la pena di una categoria di dannati e Francesca è il primo peccatore a dialogare con Dante: troviamo anche una figura demoniaca, Minosse, che qui rappresenta il giudice dei dannati ed è ridotto a una bizzarra parodia della giustizia divina, essendo descritto come un essere mostruoso e animalesco, con una lunga coda che avvolge intorno a sé per indicare ai dannati il luogo infernale cui sono destinati.</a:t>
            </a:r>
            <a:r>
              <a:rPr lang="it-IT" sz="1400" baseline="0" dirty="0" smtClean="0"/>
              <a:t> </a:t>
            </a:r>
            <a:r>
              <a:rPr lang="it-IT" sz="1400" dirty="0" smtClean="0"/>
              <a:t>Minosse qui si limita ad essere esecutore della volontà divina, una sorta di strumento che agisce senza la profonda dignità che aveva in Virgilio o negli altri poeti antichi; è probabilmente anche il custode del II Cerchio, anche se nulla autorizza a collegarlo al peccato di lussuria in quanto nel mito classico egli era descritto piuttosto come re saggio e giusto.</a:t>
            </a:r>
            <a:br>
              <a:rPr lang="it-IT" sz="1400" dirty="0" smtClean="0"/>
            </a:br>
            <a:r>
              <a:rPr lang="it-IT" sz="1400" dirty="0" smtClean="0"/>
              <a:t> I lussuriosi sono trascinati da una bufera incessante, che simboleggia la forza della passione sessuale cui essi non seppero opporsi in vita (Dante li definisce peccator carnali, / che la ragion sommettono al talento). Molto probabilmente tra essi si distingue un'altra schiera, costituita dai lussuriosi morti violentemente, tra cui oltre ai due protagonisti del Canto ci sono vari personaggi del mito e della letteratura, come </a:t>
            </a:r>
            <a:r>
              <a:rPr lang="it-IT" sz="1400" dirty="0" err="1" smtClean="0"/>
              <a:t>Didone</a:t>
            </a:r>
            <a:r>
              <a:rPr lang="it-IT" sz="1400" dirty="0" smtClean="0"/>
              <a:t>, Achille, Tristano. Dante intende svolgere un discorso intorno alla letteratura amorosa, per condannarla in quanto fonte potenziale di peccato e pericolosa per quei lettori che potrebbero essere indotti a mettere in pratica i comportamenti descritti nei libri. </a:t>
            </a:r>
            <a:br>
              <a:rPr lang="it-IT" sz="1400" dirty="0" smtClean="0"/>
            </a:br>
            <a:r>
              <a:rPr lang="it-IT" sz="1400" dirty="0" smtClean="0"/>
              <a:t> Non a caso i lussuriosi nominati da Virgilio appartengono quasi tutti alla sfera letteraria o mitologica e Dante li definisce donne antiche e' cavalieri, con un riferimento preciso alla letteratura francese del ciclo di re Artù (cui appartengono sia Tristano sia Lancillotto e Ginevra, citati dopo da Francesca). Dante stesso non ha bisogno di spiegazioni per capire che in questo Cerchio sono puniti i lussuriosi e ciò per il fatto che il poeta era stato avido lettore e produttore di letteratura amorosa, quindi si sente coinvolto in prima persona nel loro peccato (di qui il turbamento angoscioso che prova dall'inizio dell'episodio): la sua intenzione è condannare la letteratura che celebra l'amore sensuale e non spiritualizzato, quindi ritrattare parte della sua precedente produzione poetica, rappresentata dalle Petrose e forse anche dallo Stilnovo. Francesca è un personaggio significativo a riguardo, perché il caso suo e di Paolo era un episodio di cronaca che doveva essere ben presente ai lettori contemporanei.</a:t>
            </a:r>
          </a:p>
          <a:p>
            <a:endParaRPr lang="it-IT" sz="1400" dirty="0" smtClean="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2</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20000"/>
          </a:bodyPr>
          <a:lstStyle/>
          <a:p>
            <a:r>
              <a:rPr lang="it-IT" sz="1200" kern="1200" dirty="0" smtClean="0">
                <a:solidFill>
                  <a:schemeClr val="tx1"/>
                </a:solidFill>
                <a:latin typeface="+mn-lt"/>
                <a:ea typeface="+mn-ea"/>
                <a:cs typeface="+mn-cs"/>
              </a:rPr>
              <a:t>In questo mezzo, Dante apprende che i dannati sottoposti a quel tormento sono i </a:t>
            </a:r>
            <a:r>
              <a:rPr lang="it-IT" sz="1200" b="1" i="1" kern="1200" dirty="0" smtClean="0">
                <a:solidFill>
                  <a:schemeClr val="tx1"/>
                </a:solidFill>
                <a:latin typeface="+mn-lt"/>
                <a:ea typeface="+mn-ea"/>
                <a:cs typeface="+mn-cs"/>
              </a:rPr>
              <a:t>peccator carnali, / che la ragion sommettono al talento,</a:t>
            </a:r>
            <a:r>
              <a:rPr lang="it-IT" sz="1200" kern="1200" dirty="0" smtClean="0">
                <a:solidFill>
                  <a:schemeClr val="tx1"/>
                </a:solidFill>
                <a:latin typeface="+mn-lt"/>
                <a:ea typeface="+mn-ea"/>
                <a:cs typeface="+mn-cs"/>
              </a:rPr>
              <a:t> cioè che </a:t>
            </a:r>
            <a:r>
              <a:rPr lang="it-IT" sz="1200" b="1" kern="1200" dirty="0" smtClean="0">
                <a:solidFill>
                  <a:schemeClr val="tx1"/>
                </a:solidFill>
                <a:latin typeface="+mn-lt"/>
                <a:ea typeface="+mn-ea"/>
                <a:cs typeface="+mn-cs"/>
              </a:rPr>
              <a:t>subordinano l'ordine della ragione ai disordini del desiderio. Perifrasi un po' protocollare di 'Lussuriosi' .</a:t>
            </a:r>
            <a:endParaRPr lang="it-IT" sz="1200" kern="1200" dirty="0" smtClean="0">
              <a:solidFill>
                <a:schemeClr val="tx1"/>
              </a:solidFill>
              <a:latin typeface="+mn-lt"/>
              <a:ea typeface="+mn-ea"/>
              <a:cs typeface="+mn-cs"/>
            </a:endParaRPr>
          </a:p>
          <a:p>
            <a:r>
              <a:rPr lang="it-IT" sz="1200" kern="1200" dirty="0" smtClean="0">
                <a:solidFill>
                  <a:schemeClr val="tx1"/>
                </a:solidFill>
                <a:latin typeface="+mn-lt"/>
                <a:ea typeface="+mn-ea"/>
                <a:cs typeface="+mn-cs"/>
              </a:rPr>
              <a:t>Evidente, la congruenza fra colpa e pena ('</a:t>
            </a:r>
            <a:r>
              <a:rPr lang="it-IT" sz="1200" kern="1200" dirty="0" err="1" smtClean="0">
                <a:solidFill>
                  <a:schemeClr val="tx1"/>
                </a:solidFill>
                <a:latin typeface="+mn-lt"/>
                <a:ea typeface="+mn-ea"/>
                <a:cs typeface="+mn-cs"/>
              </a:rPr>
              <a:t>contrapassum</a:t>
            </a:r>
            <a:r>
              <a:rPr lang="it-IT" sz="1200" kern="1200" dirty="0" smtClean="0">
                <a:solidFill>
                  <a:schemeClr val="tx1"/>
                </a:solidFill>
                <a:latin typeface="+mn-lt"/>
                <a:ea typeface="+mn-ea"/>
                <a:cs typeface="+mn-cs"/>
              </a:rPr>
              <a:t>', nel latino di san Tommaso; '</a:t>
            </a:r>
            <a:r>
              <a:rPr lang="it-IT" sz="1200" kern="1200" dirty="0" err="1" smtClean="0">
                <a:solidFill>
                  <a:schemeClr val="tx1"/>
                </a:solidFill>
                <a:latin typeface="+mn-lt"/>
                <a:ea typeface="+mn-ea"/>
                <a:cs typeface="+mn-cs"/>
              </a:rPr>
              <a:t>contrapasso</a:t>
            </a:r>
            <a:r>
              <a:rPr lang="it-IT" sz="1200" kern="1200" dirty="0" smtClean="0">
                <a:solidFill>
                  <a:schemeClr val="tx1"/>
                </a:solidFill>
                <a:latin typeface="+mn-lt"/>
                <a:ea typeface="+mn-ea"/>
                <a:cs typeface="+mn-cs"/>
              </a:rPr>
              <a:t>', nell'italiano di Dante): in balìa delle passioni da vivi, da morti questi lussuriosi saranno sbatacchiati per i secoli dei secoli in un'irrefrenabile bufera.</a:t>
            </a:r>
          </a:p>
          <a:p>
            <a:r>
              <a:rPr lang="it-IT" sz="1200" kern="1200" dirty="0" smtClean="0">
                <a:solidFill>
                  <a:schemeClr val="tx1"/>
                </a:solidFill>
                <a:latin typeface="+mn-lt"/>
                <a:ea typeface="+mn-ea"/>
                <a:cs typeface="+mn-cs"/>
              </a:rPr>
              <a:t>E il racconto si anima di due famose similitudini aeree. Sarà bene precisare appena che gli spiriti mali, paragonati alla schiera larga e piena degli storni (stornelli, </a:t>
            </a:r>
            <a:r>
              <a:rPr lang="it-IT" sz="1200" kern="1200" dirty="0" err="1" smtClean="0">
                <a:solidFill>
                  <a:schemeClr val="tx1"/>
                </a:solidFill>
                <a:latin typeface="+mn-lt"/>
                <a:ea typeface="+mn-ea"/>
                <a:cs typeface="+mn-cs"/>
              </a:rPr>
              <a:t>stornèi</a:t>
            </a:r>
            <a:r>
              <a:rPr lang="it-IT" sz="1200" kern="1200" dirty="0" smtClean="0">
                <a:solidFill>
                  <a:schemeClr val="tx1"/>
                </a:solidFill>
                <a:latin typeface="+mn-lt"/>
                <a:ea typeface="+mn-ea"/>
                <a:cs typeface="+mn-cs"/>
              </a:rPr>
              <a:t>) , sono la totalità dei Lussuriosi, i quali, nella massa </a:t>
            </a:r>
            <a:r>
              <a:rPr lang="it-IT" sz="1200" kern="1200" dirty="0" err="1" smtClean="0">
                <a:solidFill>
                  <a:schemeClr val="tx1"/>
                </a:solidFill>
                <a:latin typeface="+mn-lt"/>
                <a:ea typeface="+mn-ea"/>
                <a:cs typeface="+mn-cs"/>
              </a:rPr>
              <a:t>compàtta</a:t>
            </a:r>
            <a:r>
              <a:rPr lang="it-IT" sz="1200" kern="1200" dirty="0" smtClean="0">
                <a:solidFill>
                  <a:schemeClr val="tx1"/>
                </a:solidFill>
                <a:latin typeface="+mn-lt"/>
                <a:ea typeface="+mn-ea"/>
                <a:cs typeface="+mn-cs"/>
              </a:rPr>
              <a:t>, turbinano alla rinfusa; mentre le ombre che, travolte dalla medesima tormenta (da la detta briga), striano gemendo quel volo di storni, come gru che disposte in lunga riga cantino i loro lamenti, dovrebbero essere le anime selezionate, ch 'amor di nostra vita </a:t>
            </a:r>
            <a:r>
              <a:rPr lang="it-IT" sz="1200" kern="1200" dirty="0" err="1" smtClean="0">
                <a:solidFill>
                  <a:schemeClr val="tx1"/>
                </a:solidFill>
                <a:latin typeface="+mn-lt"/>
                <a:ea typeface="+mn-ea"/>
                <a:cs typeface="+mn-cs"/>
              </a:rPr>
              <a:t>dipartille</a:t>
            </a:r>
            <a:r>
              <a:rPr lang="it-IT" sz="1200" kern="1200" dirty="0" smtClean="0">
                <a:solidFill>
                  <a:schemeClr val="tx1"/>
                </a:solidFill>
                <a:latin typeface="+mn-lt"/>
                <a:ea typeface="+mn-ea"/>
                <a:cs typeface="+mn-cs"/>
              </a:rPr>
              <a:t>, cioè: che han perso la vita a causa dell' amore. Causa che, però, non sembra sempre così evidente e stringente da giustificare l'iscrizione dei vari personaggi in un unico ruolo...</a:t>
            </a:r>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11</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7500" lnSpcReduction="20000"/>
          </a:bodyPr>
          <a:lstStyle/>
          <a:p>
            <a:r>
              <a:rPr lang="it-IT" sz="1200" kern="1200" dirty="0" smtClean="0">
                <a:solidFill>
                  <a:schemeClr val="tx1"/>
                </a:solidFill>
                <a:latin typeface="+mn-lt"/>
                <a:ea typeface="+mn-ea"/>
                <a:cs typeface="+mn-cs"/>
              </a:rPr>
              <a:t>Sia quel che sia, la prima è </a:t>
            </a:r>
            <a:r>
              <a:rPr lang="it-IT" sz="1200" kern="1200" dirty="0" err="1" smtClean="0">
                <a:solidFill>
                  <a:schemeClr val="tx1"/>
                </a:solidFill>
                <a:latin typeface="+mn-lt"/>
                <a:ea typeface="+mn-ea"/>
                <a:cs typeface="+mn-cs"/>
              </a:rPr>
              <a:t>Semiramìs</a:t>
            </a:r>
            <a:r>
              <a:rPr lang="it-IT" sz="1200" kern="1200" dirty="0" smtClean="0">
                <a:solidFill>
                  <a:schemeClr val="tx1"/>
                </a:solidFill>
                <a:latin typeface="+mn-lt"/>
                <a:ea typeface="+mn-ea"/>
                <a:cs typeface="+mn-cs"/>
              </a:rPr>
              <a:t>, </a:t>
            </a:r>
            <a:r>
              <a:rPr lang="it-IT" sz="1200" kern="1200" dirty="0" err="1" smtClean="0">
                <a:solidFill>
                  <a:schemeClr val="tx1"/>
                </a:solidFill>
                <a:latin typeface="+mn-lt"/>
                <a:ea typeface="+mn-ea"/>
                <a:cs typeface="+mn-cs"/>
              </a:rPr>
              <a:t>Semiramide</a:t>
            </a:r>
            <a:r>
              <a:rPr lang="it-IT" sz="1200" kern="1200" dirty="0" smtClean="0">
                <a:solidFill>
                  <a:schemeClr val="tx1"/>
                </a:solidFill>
                <a:latin typeface="+mn-lt"/>
                <a:ea typeface="+mn-ea"/>
                <a:cs typeface="+mn-cs"/>
              </a:rPr>
              <a:t>, la leggendaria imperatrice </a:t>
            </a:r>
            <a:r>
              <a:rPr lang="it-IT" sz="1200" b="1" kern="1200" dirty="0" smtClean="0">
                <a:solidFill>
                  <a:schemeClr val="tx1"/>
                </a:solidFill>
                <a:latin typeface="+mn-lt"/>
                <a:ea typeface="+mn-ea"/>
                <a:cs typeface="+mn-cs"/>
              </a:rPr>
              <a:t>poliglotta,</a:t>
            </a:r>
            <a:r>
              <a:rPr lang="it-IT" sz="1200" kern="1200" dirty="0" smtClean="0">
                <a:solidFill>
                  <a:schemeClr val="tx1"/>
                </a:solidFill>
                <a:latin typeface="+mn-lt"/>
                <a:ea typeface="+mn-ea"/>
                <a:cs typeface="+mn-cs"/>
              </a:rPr>
              <a:t> la quale, succeduta al marito Nino, regnò sulla terra che 'I </a:t>
            </a:r>
            <a:r>
              <a:rPr lang="it-IT" sz="1200" kern="1200" dirty="0" err="1" smtClean="0">
                <a:solidFill>
                  <a:schemeClr val="tx1"/>
                </a:solidFill>
                <a:latin typeface="+mn-lt"/>
                <a:ea typeface="+mn-ea"/>
                <a:cs typeface="+mn-cs"/>
              </a:rPr>
              <a:t>Soldan</a:t>
            </a:r>
            <a:r>
              <a:rPr lang="it-IT" sz="1200" kern="1200" dirty="0" smtClean="0">
                <a:solidFill>
                  <a:schemeClr val="tx1"/>
                </a:solidFill>
                <a:latin typeface="+mn-lt"/>
                <a:ea typeface="+mn-ea"/>
                <a:cs typeface="+mn-cs"/>
              </a:rPr>
              <a:t> corregge, cioè sulla città che ora è retta dal sultano d'Egitto (omonimia: in effetti, il </a:t>
            </a:r>
            <a:r>
              <a:rPr lang="it-IT" sz="1200" kern="1200" dirty="0" err="1" smtClean="0">
                <a:solidFill>
                  <a:schemeClr val="tx1"/>
                </a:solidFill>
                <a:latin typeface="+mn-lt"/>
                <a:ea typeface="+mn-ea"/>
                <a:cs typeface="+mn-cs"/>
              </a:rPr>
              <a:t>soldano</a:t>
            </a:r>
            <a:r>
              <a:rPr lang="it-IT" dirty="0" smtClean="0"/>
              <a:t> </a:t>
            </a:r>
            <a:r>
              <a:rPr lang="it-IT" sz="1200" kern="1200" dirty="0" smtClean="0">
                <a:solidFill>
                  <a:schemeClr val="tx1"/>
                </a:solidFill>
                <a:latin typeface="+mn-lt"/>
                <a:ea typeface="+mn-ea"/>
                <a:cs typeface="+mn-cs"/>
              </a:rPr>
              <a:t>’correggeva' la Babilonia egiziana, che è poi il vecchio Cairo; lei, a suo tempo, la Babilonia mesopotamica): donna, comunque, talmente rotta alla lussuria, questa </a:t>
            </a:r>
            <a:r>
              <a:rPr lang="it-IT" sz="1200" kern="1200" dirty="0" err="1" smtClean="0">
                <a:solidFill>
                  <a:schemeClr val="tx1"/>
                </a:solidFill>
                <a:latin typeface="+mn-lt"/>
                <a:ea typeface="+mn-ea"/>
                <a:cs typeface="+mn-cs"/>
              </a:rPr>
              <a:t>Semiramide</a:t>
            </a:r>
            <a:r>
              <a:rPr lang="it-IT" sz="1200" kern="1200" dirty="0" smtClean="0">
                <a:solidFill>
                  <a:schemeClr val="tx1"/>
                </a:solidFill>
                <a:latin typeface="+mn-lt"/>
                <a:ea typeface="+mn-ea"/>
                <a:cs typeface="+mn-cs"/>
              </a:rPr>
              <a:t>, che per abrogare l'ignominia a cui s'era ridotta, decretò la liceità di qualsiasi sfrenatezza (insomma, come si dice: </a:t>
            </a:r>
            <a:r>
              <a:rPr lang="it-IT" sz="1200" b="1" kern="1200" dirty="0" smtClean="0">
                <a:solidFill>
                  <a:schemeClr val="tx1"/>
                </a:solidFill>
                <a:latin typeface="+mn-lt"/>
                <a:ea typeface="+mn-ea"/>
                <a:cs typeface="+mn-cs"/>
              </a:rPr>
              <a:t>libito </a:t>
            </a:r>
            <a:r>
              <a:rPr lang="it-IT" sz="1200" b="1" kern="1200" dirty="0" err="1" smtClean="0">
                <a:solidFill>
                  <a:schemeClr val="tx1"/>
                </a:solidFill>
                <a:latin typeface="+mn-lt"/>
                <a:ea typeface="+mn-ea"/>
                <a:cs typeface="+mn-cs"/>
              </a:rPr>
              <a:t>fé</a:t>
            </a:r>
            <a:r>
              <a:rPr lang="it-IT" sz="1200" b="1" kern="1200" dirty="0" smtClean="0">
                <a:solidFill>
                  <a:schemeClr val="tx1"/>
                </a:solidFill>
                <a:latin typeface="+mn-lt"/>
                <a:ea typeface="+mn-ea"/>
                <a:cs typeface="+mn-cs"/>
              </a:rPr>
              <a:t> licito in sua legge</a:t>
            </a:r>
            <a:r>
              <a:rPr lang="it-IT" sz="1200" kern="1200" dirty="0" smtClean="0">
                <a:solidFill>
                  <a:schemeClr val="tx1"/>
                </a:solidFill>
                <a:latin typeface="+mn-lt"/>
                <a:ea typeface="+mn-ea"/>
                <a:cs typeface="+mn-cs"/>
              </a:rPr>
              <a:t>). Tanto si legge nelle Storie di Paolo </a:t>
            </a:r>
            <a:r>
              <a:rPr lang="it-IT" sz="1200" kern="1200" dirty="0" err="1" smtClean="0">
                <a:solidFill>
                  <a:schemeClr val="tx1"/>
                </a:solidFill>
                <a:latin typeface="+mn-lt"/>
                <a:ea typeface="+mn-ea"/>
                <a:cs typeface="+mn-cs"/>
              </a:rPr>
              <a:t>Grosio</a:t>
            </a:r>
            <a:r>
              <a:rPr lang="it-IT" sz="1200" kern="1200" dirty="0" smtClean="0">
                <a:solidFill>
                  <a:schemeClr val="tx1"/>
                </a:solidFill>
                <a:latin typeface="+mn-lt"/>
                <a:ea typeface="+mn-ea"/>
                <a:cs typeface="+mn-cs"/>
              </a:rPr>
              <a:t>. (La truce fiaba secondo la quale </a:t>
            </a:r>
            <a:r>
              <a:rPr lang="it-IT" sz="1200" kern="1200" dirty="0" err="1" smtClean="0">
                <a:solidFill>
                  <a:schemeClr val="tx1"/>
                </a:solidFill>
                <a:latin typeface="+mn-lt"/>
                <a:ea typeface="+mn-ea"/>
                <a:cs typeface="+mn-cs"/>
              </a:rPr>
              <a:t>Semiramide</a:t>
            </a:r>
            <a:r>
              <a:rPr lang="it-IT" sz="1200" kern="1200" dirty="0" smtClean="0">
                <a:solidFill>
                  <a:schemeClr val="tx1"/>
                </a:solidFill>
                <a:latin typeface="+mn-lt"/>
                <a:ea typeface="+mn-ea"/>
                <a:cs typeface="+mn-cs"/>
              </a:rPr>
              <a:t> sarebbe finita assassinata dal figlio, con cui intratteneva rapporti incestuosi, non sappiamo dove Dante, se mai l'ha letta, possa averla letta.)</a:t>
            </a:r>
          </a:p>
          <a:p>
            <a:r>
              <a:rPr lang="it-IT" sz="1200" kern="1200" dirty="0" smtClean="0">
                <a:solidFill>
                  <a:schemeClr val="tx1"/>
                </a:solidFill>
                <a:latin typeface="+mn-lt"/>
                <a:ea typeface="+mn-ea"/>
                <a:cs typeface="+mn-cs"/>
              </a:rPr>
              <a:t>Seconda è colei che si uccise per amore, dopo aver rotto il patto di fedeltà giurato sulle ceneri del marito </a:t>
            </a:r>
            <a:r>
              <a:rPr lang="it-IT" sz="1200" kern="1200" dirty="0" err="1" smtClean="0">
                <a:solidFill>
                  <a:schemeClr val="tx1"/>
                </a:solidFill>
                <a:latin typeface="+mn-lt"/>
                <a:ea typeface="+mn-ea"/>
                <a:cs typeface="+mn-cs"/>
              </a:rPr>
              <a:t>Sichèo</a:t>
            </a:r>
            <a:r>
              <a:rPr lang="it-IT" sz="1200" kern="1200" dirty="0" smtClean="0">
                <a:solidFill>
                  <a:schemeClr val="tx1"/>
                </a:solidFill>
                <a:latin typeface="+mn-lt"/>
                <a:ea typeface="+mn-ea"/>
                <a:cs typeface="+mn-cs"/>
              </a:rPr>
              <a:t>: cioè </a:t>
            </a:r>
            <a:r>
              <a:rPr lang="it-IT" sz="1200" kern="1200" dirty="0" err="1" smtClean="0">
                <a:solidFill>
                  <a:schemeClr val="tx1"/>
                </a:solidFill>
                <a:latin typeface="+mn-lt"/>
                <a:ea typeface="+mn-ea"/>
                <a:cs typeface="+mn-cs"/>
              </a:rPr>
              <a:t>Didone</a:t>
            </a:r>
            <a:r>
              <a:rPr lang="it-IT" sz="1200" kern="1200" dirty="0" smtClean="0">
                <a:solidFill>
                  <a:schemeClr val="tx1"/>
                </a:solidFill>
                <a:latin typeface="+mn-lt"/>
                <a:ea typeface="+mn-ea"/>
                <a:cs typeface="+mn-cs"/>
              </a:rPr>
              <a:t>, fondatrice e regina di </a:t>
            </a:r>
            <a:r>
              <a:rPr lang="it-IT" sz="1200" kern="1200" dirty="0" err="1" smtClean="0">
                <a:solidFill>
                  <a:schemeClr val="tx1"/>
                </a:solidFill>
                <a:latin typeface="+mn-lt"/>
                <a:ea typeface="+mn-ea"/>
                <a:cs typeface="+mn-cs"/>
              </a:rPr>
              <a:t>Cartagine</a:t>
            </a:r>
            <a:r>
              <a:rPr lang="it-IT" sz="1200" kern="1200" dirty="0" smtClean="0">
                <a:solidFill>
                  <a:schemeClr val="tx1"/>
                </a:solidFill>
                <a:latin typeface="+mn-lt"/>
                <a:ea typeface="+mn-ea"/>
                <a:cs typeface="+mn-cs"/>
              </a:rPr>
              <a:t>, la quale, abbandonata  da Enea, si lanciò nelle fiamme. Virgilio pudicamente omette il nome della sua eroina. Segue (sfregiata dai dittonghi) </a:t>
            </a:r>
            <a:r>
              <a:rPr lang="it-IT" sz="1200" kern="1200" dirty="0" err="1" smtClean="0">
                <a:solidFill>
                  <a:schemeClr val="tx1"/>
                </a:solidFill>
                <a:latin typeface="+mn-lt"/>
                <a:ea typeface="+mn-ea"/>
                <a:cs typeface="+mn-cs"/>
              </a:rPr>
              <a:t>Clèopatràs</a:t>
            </a:r>
            <a:r>
              <a:rPr lang="it-IT" sz="1200" kern="1200" dirty="0" smtClean="0">
                <a:solidFill>
                  <a:schemeClr val="tx1"/>
                </a:solidFill>
                <a:latin typeface="+mn-lt"/>
                <a:ea typeface="+mn-ea"/>
                <a:cs typeface="+mn-cs"/>
              </a:rPr>
              <a:t> lussuriosa: la </a:t>
            </a:r>
            <a:r>
              <a:rPr lang="it-IT" sz="1200" kern="1200" dirty="0" err="1" smtClean="0">
                <a:solidFill>
                  <a:schemeClr val="tx1"/>
                </a:solidFill>
                <a:latin typeface="+mn-lt"/>
                <a:ea typeface="+mn-ea"/>
                <a:cs typeface="+mn-cs"/>
              </a:rPr>
              <a:t>celelebre</a:t>
            </a:r>
            <a:r>
              <a:rPr lang="it-IT" sz="1200" kern="1200" dirty="0" smtClean="0">
                <a:solidFill>
                  <a:schemeClr val="tx1"/>
                </a:solidFill>
                <a:latin typeface="+mn-lt"/>
                <a:ea typeface="+mn-ea"/>
                <a:cs typeface="+mn-cs"/>
              </a:rPr>
              <a:t> Cleopatra, amante di Cesare, di Antonio e di quanti altri, che si suicidò memorabilmente con un </a:t>
            </a:r>
            <a:r>
              <a:rPr lang="it-IT" sz="1200" kern="1200" dirty="0" err="1" smtClean="0">
                <a:solidFill>
                  <a:schemeClr val="tx1"/>
                </a:solidFill>
                <a:latin typeface="+mn-lt"/>
                <a:ea typeface="+mn-ea"/>
                <a:cs typeface="+mn-cs"/>
              </a:rPr>
              <a:t>àspide</a:t>
            </a:r>
            <a:r>
              <a:rPr lang="it-IT" sz="1200" kern="1200" dirty="0" smtClean="0">
                <a:solidFill>
                  <a:schemeClr val="tx1"/>
                </a:solidFill>
                <a:latin typeface="+mn-lt"/>
                <a:ea typeface="+mn-ea"/>
                <a:cs typeface="+mn-cs"/>
              </a:rPr>
              <a:t>, anche se non proprio per ragioni di cuore. </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12</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7500" lnSpcReduction="20000"/>
          </a:bodyPr>
          <a:lstStyle/>
          <a:p>
            <a:r>
              <a:rPr lang="it-IT" sz="1200" kern="1200" dirty="0" smtClean="0">
                <a:solidFill>
                  <a:schemeClr val="tx1"/>
                </a:solidFill>
                <a:latin typeface="+mn-lt"/>
                <a:ea typeface="+mn-ea"/>
                <a:cs typeface="+mn-cs"/>
              </a:rPr>
              <a:t>Sia quel che sia, la prima è </a:t>
            </a:r>
            <a:r>
              <a:rPr lang="it-IT" sz="1200" kern="1200" dirty="0" err="1" smtClean="0">
                <a:solidFill>
                  <a:schemeClr val="tx1"/>
                </a:solidFill>
                <a:latin typeface="+mn-lt"/>
                <a:ea typeface="+mn-ea"/>
                <a:cs typeface="+mn-cs"/>
              </a:rPr>
              <a:t>Semiramìs</a:t>
            </a:r>
            <a:r>
              <a:rPr lang="it-IT" sz="1200" kern="1200" dirty="0" smtClean="0">
                <a:solidFill>
                  <a:schemeClr val="tx1"/>
                </a:solidFill>
                <a:latin typeface="+mn-lt"/>
                <a:ea typeface="+mn-ea"/>
                <a:cs typeface="+mn-cs"/>
              </a:rPr>
              <a:t>, </a:t>
            </a:r>
            <a:r>
              <a:rPr lang="it-IT" sz="1200" kern="1200" dirty="0" err="1" smtClean="0">
                <a:solidFill>
                  <a:schemeClr val="tx1"/>
                </a:solidFill>
                <a:latin typeface="+mn-lt"/>
                <a:ea typeface="+mn-ea"/>
                <a:cs typeface="+mn-cs"/>
              </a:rPr>
              <a:t>Semiramide</a:t>
            </a:r>
            <a:r>
              <a:rPr lang="it-IT" sz="1200" kern="1200" dirty="0" smtClean="0">
                <a:solidFill>
                  <a:schemeClr val="tx1"/>
                </a:solidFill>
                <a:latin typeface="+mn-lt"/>
                <a:ea typeface="+mn-ea"/>
                <a:cs typeface="+mn-cs"/>
              </a:rPr>
              <a:t>, la leggendaria imperatrice </a:t>
            </a:r>
            <a:r>
              <a:rPr lang="it-IT" sz="1200" b="1" kern="1200" dirty="0" smtClean="0">
                <a:solidFill>
                  <a:schemeClr val="tx1"/>
                </a:solidFill>
                <a:latin typeface="+mn-lt"/>
                <a:ea typeface="+mn-ea"/>
                <a:cs typeface="+mn-cs"/>
              </a:rPr>
              <a:t>poliglotta,</a:t>
            </a:r>
            <a:r>
              <a:rPr lang="it-IT" sz="1200" kern="1200" dirty="0" smtClean="0">
                <a:solidFill>
                  <a:schemeClr val="tx1"/>
                </a:solidFill>
                <a:latin typeface="+mn-lt"/>
                <a:ea typeface="+mn-ea"/>
                <a:cs typeface="+mn-cs"/>
              </a:rPr>
              <a:t> la quale, succeduta al marito Nino, regnò sulla terra che 'I </a:t>
            </a:r>
            <a:r>
              <a:rPr lang="it-IT" sz="1200" kern="1200" dirty="0" err="1" smtClean="0">
                <a:solidFill>
                  <a:schemeClr val="tx1"/>
                </a:solidFill>
                <a:latin typeface="+mn-lt"/>
                <a:ea typeface="+mn-ea"/>
                <a:cs typeface="+mn-cs"/>
              </a:rPr>
              <a:t>Soldan</a:t>
            </a:r>
            <a:r>
              <a:rPr lang="it-IT" sz="1200" kern="1200" dirty="0" smtClean="0">
                <a:solidFill>
                  <a:schemeClr val="tx1"/>
                </a:solidFill>
                <a:latin typeface="+mn-lt"/>
                <a:ea typeface="+mn-ea"/>
                <a:cs typeface="+mn-cs"/>
              </a:rPr>
              <a:t> corregge, cioè sulla città che ora è retta dal sultano d'Egitto (omonimia: in effetti, il </a:t>
            </a:r>
            <a:r>
              <a:rPr lang="it-IT" sz="1200" kern="1200" dirty="0" err="1" smtClean="0">
                <a:solidFill>
                  <a:schemeClr val="tx1"/>
                </a:solidFill>
                <a:latin typeface="+mn-lt"/>
                <a:ea typeface="+mn-ea"/>
                <a:cs typeface="+mn-cs"/>
              </a:rPr>
              <a:t>soldano</a:t>
            </a:r>
            <a:r>
              <a:rPr lang="it-IT" dirty="0" smtClean="0"/>
              <a:t> </a:t>
            </a:r>
            <a:r>
              <a:rPr lang="it-IT" sz="1200" kern="1200" dirty="0" smtClean="0">
                <a:solidFill>
                  <a:schemeClr val="tx1"/>
                </a:solidFill>
                <a:latin typeface="+mn-lt"/>
                <a:ea typeface="+mn-ea"/>
                <a:cs typeface="+mn-cs"/>
              </a:rPr>
              <a:t>’correggeva' la Babilonia egiziana, che è poi il vecchio Cairo; lei, a suo tempo, la Babilonia mesopotamica): donna, comunque, talmente rotta alla lussuria, questa </a:t>
            </a:r>
            <a:r>
              <a:rPr lang="it-IT" sz="1200" kern="1200" dirty="0" err="1" smtClean="0">
                <a:solidFill>
                  <a:schemeClr val="tx1"/>
                </a:solidFill>
                <a:latin typeface="+mn-lt"/>
                <a:ea typeface="+mn-ea"/>
                <a:cs typeface="+mn-cs"/>
              </a:rPr>
              <a:t>Semiramide</a:t>
            </a:r>
            <a:r>
              <a:rPr lang="it-IT" sz="1200" kern="1200" dirty="0" smtClean="0">
                <a:solidFill>
                  <a:schemeClr val="tx1"/>
                </a:solidFill>
                <a:latin typeface="+mn-lt"/>
                <a:ea typeface="+mn-ea"/>
                <a:cs typeface="+mn-cs"/>
              </a:rPr>
              <a:t>, che per abrogare l'ignominia a cui s'era ridotta, decretò la liceità di qualsiasi sfrenatezza (insomma, come si dice: </a:t>
            </a:r>
            <a:r>
              <a:rPr lang="it-IT" sz="1200" b="1" kern="1200" dirty="0" smtClean="0">
                <a:solidFill>
                  <a:schemeClr val="tx1"/>
                </a:solidFill>
                <a:latin typeface="+mn-lt"/>
                <a:ea typeface="+mn-ea"/>
                <a:cs typeface="+mn-cs"/>
              </a:rPr>
              <a:t>libito </a:t>
            </a:r>
            <a:r>
              <a:rPr lang="it-IT" sz="1200" b="1" kern="1200" dirty="0" err="1" smtClean="0">
                <a:solidFill>
                  <a:schemeClr val="tx1"/>
                </a:solidFill>
                <a:latin typeface="+mn-lt"/>
                <a:ea typeface="+mn-ea"/>
                <a:cs typeface="+mn-cs"/>
              </a:rPr>
              <a:t>fé</a:t>
            </a:r>
            <a:r>
              <a:rPr lang="it-IT" sz="1200" b="1" kern="1200" dirty="0" smtClean="0">
                <a:solidFill>
                  <a:schemeClr val="tx1"/>
                </a:solidFill>
                <a:latin typeface="+mn-lt"/>
                <a:ea typeface="+mn-ea"/>
                <a:cs typeface="+mn-cs"/>
              </a:rPr>
              <a:t> licito in sua legge</a:t>
            </a:r>
            <a:r>
              <a:rPr lang="it-IT" sz="1200" kern="1200" dirty="0" smtClean="0">
                <a:solidFill>
                  <a:schemeClr val="tx1"/>
                </a:solidFill>
                <a:latin typeface="+mn-lt"/>
                <a:ea typeface="+mn-ea"/>
                <a:cs typeface="+mn-cs"/>
              </a:rPr>
              <a:t>). Tanto si legge nelle Storie di Paolo </a:t>
            </a:r>
            <a:r>
              <a:rPr lang="it-IT" sz="1200" kern="1200" dirty="0" err="1" smtClean="0">
                <a:solidFill>
                  <a:schemeClr val="tx1"/>
                </a:solidFill>
                <a:latin typeface="+mn-lt"/>
                <a:ea typeface="+mn-ea"/>
                <a:cs typeface="+mn-cs"/>
              </a:rPr>
              <a:t>Grosio</a:t>
            </a:r>
            <a:r>
              <a:rPr lang="it-IT" sz="1200" kern="1200" dirty="0" smtClean="0">
                <a:solidFill>
                  <a:schemeClr val="tx1"/>
                </a:solidFill>
                <a:latin typeface="+mn-lt"/>
                <a:ea typeface="+mn-ea"/>
                <a:cs typeface="+mn-cs"/>
              </a:rPr>
              <a:t>. (La truce fiaba secondo la quale </a:t>
            </a:r>
            <a:r>
              <a:rPr lang="it-IT" sz="1200" kern="1200" dirty="0" err="1" smtClean="0">
                <a:solidFill>
                  <a:schemeClr val="tx1"/>
                </a:solidFill>
                <a:latin typeface="+mn-lt"/>
                <a:ea typeface="+mn-ea"/>
                <a:cs typeface="+mn-cs"/>
              </a:rPr>
              <a:t>Semiramide</a:t>
            </a:r>
            <a:r>
              <a:rPr lang="it-IT" sz="1200" kern="1200" dirty="0" smtClean="0">
                <a:solidFill>
                  <a:schemeClr val="tx1"/>
                </a:solidFill>
                <a:latin typeface="+mn-lt"/>
                <a:ea typeface="+mn-ea"/>
                <a:cs typeface="+mn-cs"/>
              </a:rPr>
              <a:t> sarebbe finita assassinata dal figlio, con cui intratteneva rapporti incestuosi, non sappiamo dove Dante, se mai l'ha letta, possa averla letta.)</a:t>
            </a:r>
          </a:p>
          <a:p>
            <a:r>
              <a:rPr lang="it-IT" sz="1200" kern="1200" dirty="0" smtClean="0">
                <a:solidFill>
                  <a:schemeClr val="tx1"/>
                </a:solidFill>
                <a:latin typeface="+mn-lt"/>
                <a:ea typeface="+mn-ea"/>
                <a:cs typeface="+mn-cs"/>
              </a:rPr>
              <a:t>Seconda è colei che si uccise per amore, dopo aver rotto il patto di fedeltà giurato sulle ceneri del marito </a:t>
            </a:r>
            <a:r>
              <a:rPr lang="it-IT" sz="1200" kern="1200" dirty="0" err="1" smtClean="0">
                <a:solidFill>
                  <a:schemeClr val="tx1"/>
                </a:solidFill>
                <a:latin typeface="+mn-lt"/>
                <a:ea typeface="+mn-ea"/>
                <a:cs typeface="+mn-cs"/>
              </a:rPr>
              <a:t>Sichèo</a:t>
            </a:r>
            <a:r>
              <a:rPr lang="it-IT" sz="1200" kern="1200" dirty="0" smtClean="0">
                <a:solidFill>
                  <a:schemeClr val="tx1"/>
                </a:solidFill>
                <a:latin typeface="+mn-lt"/>
                <a:ea typeface="+mn-ea"/>
                <a:cs typeface="+mn-cs"/>
              </a:rPr>
              <a:t>: cioè </a:t>
            </a:r>
            <a:r>
              <a:rPr lang="it-IT" sz="1200" kern="1200" dirty="0" err="1" smtClean="0">
                <a:solidFill>
                  <a:schemeClr val="tx1"/>
                </a:solidFill>
                <a:latin typeface="+mn-lt"/>
                <a:ea typeface="+mn-ea"/>
                <a:cs typeface="+mn-cs"/>
              </a:rPr>
              <a:t>Didone</a:t>
            </a:r>
            <a:r>
              <a:rPr lang="it-IT" sz="1200" kern="1200" dirty="0" smtClean="0">
                <a:solidFill>
                  <a:schemeClr val="tx1"/>
                </a:solidFill>
                <a:latin typeface="+mn-lt"/>
                <a:ea typeface="+mn-ea"/>
                <a:cs typeface="+mn-cs"/>
              </a:rPr>
              <a:t>, fondatrice e regina di </a:t>
            </a:r>
            <a:r>
              <a:rPr lang="it-IT" sz="1200" kern="1200" dirty="0" err="1" smtClean="0">
                <a:solidFill>
                  <a:schemeClr val="tx1"/>
                </a:solidFill>
                <a:latin typeface="+mn-lt"/>
                <a:ea typeface="+mn-ea"/>
                <a:cs typeface="+mn-cs"/>
              </a:rPr>
              <a:t>Cartagine</a:t>
            </a:r>
            <a:r>
              <a:rPr lang="it-IT" sz="1200" kern="1200" dirty="0" smtClean="0">
                <a:solidFill>
                  <a:schemeClr val="tx1"/>
                </a:solidFill>
                <a:latin typeface="+mn-lt"/>
                <a:ea typeface="+mn-ea"/>
                <a:cs typeface="+mn-cs"/>
              </a:rPr>
              <a:t>, la quale, abbandonata  da Enea, si lanciò nelle fiamme. Virgilio pudicamente omette il nome della sua eroina. Segue (sfregiata dai dittonghi) </a:t>
            </a:r>
            <a:r>
              <a:rPr lang="it-IT" sz="1200" kern="1200" dirty="0" err="1" smtClean="0">
                <a:solidFill>
                  <a:schemeClr val="tx1"/>
                </a:solidFill>
                <a:latin typeface="+mn-lt"/>
                <a:ea typeface="+mn-ea"/>
                <a:cs typeface="+mn-cs"/>
              </a:rPr>
              <a:t>Clèopatràs</a:t>
            </a:r>
            <a:r>
              <a:rPr lang="it-IT" sz="1200" kern="1200" dirty="0" smtClean="0">
                <a:solidFill>
                  <a:schemeClr val="tx1"/>
                </a:solidFill>
                <a:latin typeface="+mn-lt"/>
                <a:ea typeface="+mn-ea"/>
                <a:cs typeface="+mn-cs"/>
              </a:rPr>
              <a:t> lussuriosa: la </a:t>
            </a:r>
            <a:r>
              <a:rPr lang="it-IT" sz="1200" kern="1200" dirty="0" err="1" smtClean="0">
                <a:solidFill>
                  <a:schemeClr val="tx1"/>
                </a:solidFill>
                <a:latin typeface="+mn-lt"/>
                <a:ea typeface="+mn-ea"/>
                <a:cs typeface="+mn-cs"/>
              </a:rPr>
              <a:t>celelebre</a:t>
            </a:r>
            <a:r>
              <a:rPr lang="it-IT" sz="1200" kern="1200" dirty="0" smtClean="0">
                <a:solidFill>
                  <a:schemeClr val="tx1"/>
                </a:solidFill>
                <a:latin typeface="+mn-lt"/>
                <a:ea typeface="+mn-ea"/>
                <a:cs typeface="+mn-cs"/>
              </a:rPr>
              <a:t> Cleopatra, amante di Cesare, di Antonio e di quanti altri, che si suicidò memorabilmente con un </a:t>
            </a:r>
            <a:r>
              <a:rPr lang="it-IT" sz="1200" kern="1200" dirty="0" err="1" smtClean="0">
                <a:solidFill>
                  <a:schemeClr val="tx1"/>
                </a:solidFill>
                <a:latin typeface="+mn-lt"/>
                <a:ea typeface="+mn-ea"/>
                <a:cs typeface="+mn-cs"/>
              </a:rPr>
              <a:t>àspide</a:t>
            </a:r>
            <a:r>
              <a:rPr lang="it-IT" sz="1200" kern="1200" dirty="0" smtClean="0">
                <a:solidFill>
                  <a:schemeClr val="tx1"/>
                </a:solidFill>
                <a:latin typeface="+mn-lt"/>
                <a:ea typeface="+mn-ea"/>
                <a:cs typeface="+mn-cs"/>
              </a:rPr>
              <a:t>, anche se non proprio per ragioni di cuore. </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13</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20000"/>
          </a:bodyPr>
          <a:lstStyle/>
          <a:p>
            <a:r>
              <a:rPr lang="it-IT" sz="1200" kern="1200" dirty="0" smtClean="0">
                <a:solidFill>
                  <a:schemeClr val="tx1"/>
                </a:solidFill>
                <a:latin typeface="+mn-lt"/>
                <a:ea typeface="+mn-ea"/>
                <a:cs typeface="+mn-cs"/>
              </a:rPr>
              <a:t>Segue Elena, per cui tanto reo / tempo si volse (sono evidentemente i dieci anni della guerra di Troia); di lei anche si narra , che morisse impiccata ad un albero nell'isola di Rodi, sebbene  si nutra  molto dubbio che Dante abbia avuto notizia di questa favola tardiva. Mentre è probabile conoscesse la redazione medioevale della leggenda di Achille, che voleva quell'invitto assassinato in un'imboscata nella quale si era lasciato adescare dalla prospettiva di stipulare il contratto di nozze con </a:t>
            </a:r>
            <a:r>
              <a:rPr lang="it-IT" sz="1200" kern="1200" dirty="0" err="1" smtClean="0">
                <a:solidFill>
                  <a:schemeClr val="tx1"/>
                </a:solidFill>
                <a:latin typeface="+mn-lt"/>
                <a:ea typeface="+mn-ea"/>
                <a:cs typeface="+mn-cs"/>
              </a:rPr>
              <a:t>Polissena</a:t>
            </a:r>
            <a:r>
              <a:rPr lang="it-IT" sz="1200" kern="1200" dirty="0" smtClean="0">
                <a:solidFill>
                  <a:schemeClr val="tx1"/>
                </a:solidFill>
                <a:latin typeface="+mn-lt"/>
                <a:ea typeface="+mn-ea"/>
                <a:cs typeface="+mn-cs"/>
              </a:rPr>
              <a:t>, che 'elli amava di «bollente affetto», quantunque figlia del re nemico. Ultimi del lotto: </a:t>
            </a:r>
            <a:r>
              <a:rPr lang="it-IT" sz="1200" kern="1200" dirty="0" err="1" smtClean="0">
                <a:solidFill>
                  <a:schemeClr val="tx1"/>
                </a:solidFill>
                <a:latin typeface="+mn-lt"/>
                <a:ea typeface="+mn-ea"/>
                <a:cs typeface="+mn-cs"/>
              </a:rPr>
              <a:t>Paris</a:t>
            </a:r>
            <a:r>
              <a:rPr lang="it-IT" sz="1200" kern="1200" dirty="0" smtClean="0">
                <a:solidFill>
                  <a:schemeClr val="tx1"/>
                </a:solidFill>
                <a:latin typeface="+mn-lt"/>
                <a:ea typeface="+mn-ea"/>
                <a:cs typeface="+mn-cs"/>
              </a:rPr>
              <a:t>, il vanitoso amante di Elena, e Tristano, il famoso Tristano, che preleva Isotta in Irlanda per trasferirla sposa a suo zio Marco, re di Cornovaglia; i due bevono per sbaglio un filtro d'amore, eccetera... </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latin typeface="+mn-lt"/>
                <a:ea typeface="+mn-ea"/>
                <a:cs typeface="+mn-cs"/>
              </a:rPr>
              <a:t>L'elenco dei sette morti in odor di lussuria, completato da mille altri nomi di donne antiche e cavalieri, sgomenta Dante e pietà lo coglie; quando, nel pulviscolo delle storie e delle favole esemplari del tempo andato, irrompe l'attualità. Non senza fulgore.</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14</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latin typeface="+mn-lt"/>
                <a:ea typeface="+mn-ea"/>
                <a:cs typeface="+mn-cs"/>
              </a:rPr>
              <a:t>"Mi piacerebbe parlare", mormora Dante a Virgilio, "con quei due che volano insieme e sembrano così leggeri al vento" (non lo ha chiamato 'maestro': l'ha chiamato 'poeta').</a:t>
            </a:r>
          </a:p>
          <a:p>
            <a:r>
              <a:rPr lang="it-IT" sz="1200" kern="1200" dirty="0" smtClean="0">
                <a:solidFill>
                  <a:schemeClr val="tx1"/>
                </a:solidFill>
                <a:latin typeface="+mn-lt"/>
                <a:ea typeface="+mn-ea"/>
                <a:cs typeface="+mn-cs"/>
              </a:rPr>
              <a:t>"Quando saranno più vicini, pregali in nome dell' amore che li porta, e vedrai che verranno", risponde Virgilio. E Dante </a:t>
            </a:r>
            <a:r>
              <a:rPr lang="it-IT" sz="1200" kern="1200" dirty="0" err="1" smtClean="0">
                <a:solidFill>
                  <a:schemeClr val="tx1"/>
                </a:solidFill>
                <a:latin typeface="+mn-lt"/>
                <a:ea typeface="+mn-ea"/>
                <a:cs typeface="+mn-cs"/>
              </a:rPr>
              <a:t>Ii</a:t>
            </a:r>
            <a:r>
              <a:rPr lang="it-IT" sz="1200" kern="1200" dirty="0" smtClean="0">
                <a:solidFill>
                  <a:schemeClr val="tx1"/>
                </a:solidFill>
                <a:latin typeface="+mn-lt"/>
                <a:ea typeface="+mn-ea"/>
                <a:cs typeface="+mn-cs"/>
              </a:rPr>
              <a:t> interpella con sommo riguardo: "O anime affannate, / venite a noi parlar, s'altri </a:t>
            </a:r>
            <a:r>
              <a:rPr lang="it-IT" sz="1200" kern="1200" dirty="0" err="1" smtClean="0">
                <a:solidFill>
                  <a:schemeClr val="tx1"/>
                </a:solidFill>
                <a:latin typeface="+mn-lt"/>
                <a:ea typeface="+mn-ea"/>
                <a:cs typeface="+mn-cs"/>
              </a:rPr>
              <a:t>noI</a:t>
            </a:r>
            <a:r>
              <a:rPr lang="it-IT" sz="1200" kern="1200" dirty="0" smtClean="0">
                <a:solidFill>
                  <a:schemeClr val="tx1"/>
                </a:solidFill>
                <a:latin typeface="+mn-lt"/>
                <a:ea typeface="+mn-ea"/>
                <a:cs typeface="+mn-cs"/>
              </a:rPr>
              <a:t> </a:t>
            </a:r>
            <a:r>
              <a:rPr lang="it-IT" sz="1200" kern="1200" dirty="0" err="1" smtClean="0">
                <a:solidFill>
                  <a:schemeClr val="tx1"/>
                </a:solidFill>
                <a:latin typeface="+mn-lt"/>
                <a:ea typeface="+mn-ea"/>
                <a:cs typeface="+mn-cs"/>
              </a:rPr>
              <a:t>niega</a:t>
            </a:r>
            <a:r>
              <a:rPr lang="it-IT" sz="1200" kern="1200" dirty="0" smtClean="0">
                <a:solidFill>
                  <a:schemeClr val="tx1"/>
                </a:solidFill>
                <a:latin typeface="+mn-lt"/>
                <a:ea typeface="+mn-ea"/>
                <a:cs typeface="+mn-cs"/>
              </a:rPr>
              <a:t>!", non lo vieta (' altri' = 'Dio o chi per </a:t>
            </a:r>
            <a:r>
              <a:rPr lang="it-IT" sz="1200" kern="1200" dirty="0" err="1" smtClean="0">
                <a:solidFill>
                  <a:schemeClr val="tx1"/>
                </a:solidFill>
                <a:latin typeface="+mn-lt"/>
                <a:ea typeface="+mn-ea"/>
                <a:cs typeface="+mn-cs"/>
              </a:rPr>
              <a:t>Lui'</a:t>
            </a:r>
            <a:r>
              <a:rPr lang="it-IT" sz="1200" kern="1200" dirty="0" smtClean="0">
                <a:solidFill>
                  <a:schemeClr val="tx1"/>
                </a:solidFill>
                <a:latin typeface="+mn-lt"/>
                <a:ea typeface="+mn-ea"/>
                <a:cs typeface="+mn-cs"/>
              </a:rPr>
              <a:t>).</a:t>
            </a:r>
            <a:r>
              <a:rPr lang="it-IT" dirty="0" smtClean="0"/>
              <a:t> </a:t>
            </a:r>
            <a:r>
              <a:rPr lang="it-IT" sz="1200" kern="1200" dirty="0" smtClean="0">
                <a:solidFill>
                  <a:schemeClr val="tx1"/>
                </a:solidFill>
                <a:latin typeface="+mn-lt"/>
                <a:ea typeface="+mn-ea"/>
                <a:cs typeface="+mn-cs"/>
              </a:rPr>
              <a:t>Abbiamo visto prima un mareggiare di storni. Nel mareggiare, una riga di gru (la schiera </a:t>
            </a:r>
            <a:r>
              <a:rPr lang="it-IT" sz="1200" kern="1200" dirty="0" err="1" smtClean="0">
                <a:solidFill>
                  <a:schemeClr val="tx1"/>
                </a:solidFill>
                <a:latin typeface="+mn-lt"/>
                <a:ea typeface="+mn-ea"/>
                <a:cs typeface="+mn-cs"/>
              </a:rPr>
              <a:t>ov</a:t>
            </a:r>
            <a:r>
              <a:rPr lang="it-IT" sz="1200" kern="1200" dirty="0" smtClean="0">
                <a:solidFill>
                  <a:schemeClr val="tx1"/>
                </a:solidFill>
                <a:latin typeface="+mn-lt"/>
                <a:ea typeface="+mn-ea"/>
                <a:cs typeface="+mn-cs"/>
              </a:rPr>
              <a:t>'è </a:t>
            </a:r>
            <a:r>
              <a:rPr lang="it-IT" sz="1200" kern="1200" dirty="0" err="1" smtClean="0">
                <a:solidFill>
                  <a:schemeClr val="tx1"/>
                </a:solidFill>
                <a:latin typeface="+mn-lt"/>
                <a:ea typeface="+mn-ea"/>
                <a:cs typeface="+mn-cs"/>
              </a:rPr>
              <a:t>Didone</a:t>
            </a:r>
            <a:r>
              <a:rPr lang="it-IT" sz="1200" kern="1200" dirty="0" smtClean="0">
                <a:solidFill>
                  <a:schemeClr val="tx1"/>
                </a:solidFill>
                <a:latin typeface="+mn-lt"/>
                <a:ea typeface="+mn-ea"/>
                <a:cs typeface="+mn-cs"/>
              </a:rPr>
              <a:t>). Dalla riga di gru si staccano ora, come colombe che planino verso il nido portate dal desiderio, i due, tratti dalla forza dell' appello affettuoso di Dante. </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15</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latin typeface="+mn-lt"/>
                <a:ea typeface="+mn-ea"/>
                <a:cs typeface="+mn-cs"/>
              </a:rPr>
              <a:t>"Mi piacerebbe parlare", mormora Dante a Virgilio, "con quei due che volano insieme e sembrano così leggeri al vento" (non lo ha chiamato 'maestro': l'ha chiamato 'poeta').</a:t>
            </a:r>
          </a:p>
          <a:p>
            <a:r>
              <a:rPr lang="it-IT" sz="1200" kern="1200" dirty="0" smtClean="0">
                <a:solidFill>
                  <a:schemeClr val="tx1"/>
                </a:solidFill>
                <a:latin typeface="+mn-lt"/>
                <a:ea typeface="+mn-ea"/>
                <a:cs typeface="+mn-cs"/>
              </a:rPr>
              <a:t>"Quando saranno più vicini, pregali in nome dell' amore che li porta, e vedrai che verranno", risponde Virgilio. E Dante </a:t>
            </a:r>
            <a:r>
              <a:rPr lang="it-IT" sz="1200" kern="1200" dirty="0" err="1" smtClean="0">
                <a:solidFill>
                  <a:schemeClr val="tx1"/>
                </a:solidFill>
                <a:latin typeface="+mn-lt"/>
                <a:ea typeface="+mn-ea"/>
                <a:cs typeface="+mn-cs"/>
              </a:rPr>
              <a:t>Ii</a:t>
            </a:r>
            <a:r>
              <a:rPr lang="it-IT" sz="1200" kern="1200" dirty="0" smtClean="0">
                <a:solidFill>
                  <a:schemeClr val="tx1"/>
                </a:solidFill>
                <a:latin typeface="+mn-lt"/>
                <a:ea typeface="+mn-ea"/>
                <a:cs typeface="+mn-cs"/>
              </a:rPr>
              <a:t> interpella con sommo riguardo: "O anime affannate, / venite a noi parlar, s'altri </a:t>
            </a:r>
            <a:r>
              <a:rPr lang="it-IT" sz="1200" kern="1200" dirty="0" err="1" smtClean="0">
                <a:solidFill>
                  <a:schemeClr val="tx1"/>
                </a:solidFill>
                <a:latin typeface="+mn-lt"/>
                <a:ea typeface="+mn-ea"/>
                <a:cs typeface="+mn-cs"/>
              </a:rPr>
              <a:t>noI</a:t>
            </a:r>
            <a:r>
              <a:rPr lang="it-IT" sz="1200" kern="1200" dirty="0" smtClean="0">
                <a:solidFill>
                  <a:schemeClr val="tx1"/>
                </a:solidFill>
                <a:latin typeface="+mn-lt"/>
                <a:ea typeface="+mn-ea"/>
                <a:cs typeface="+mn-cs"/>
              </a:rPr>
              <a:t> </a:t>
            </a:r>
            <a:r>
              <a:rPr lang="it-IT" sz="1200" kern="1200" dirty="0" err="1" smtClean="0">
                <a:solidFill>
                  <a:schemeClr val="tx1"/>
                </a:solidFill>
                <a:latin typeface="+mn-lt"/>
                <a:ea typeface="+mn-ea"/>
                <a:cs typeface="+mn-cs"/>
              </a:rPr>
              <a:t>niega</a:t>
            </a:r>
            <a:r>
              <a:rPr lang="it-IT" sz="1200" kern="1200" dirty="0" smtClean="0">
                <a:solidFill>
                  <a:schemeClr val="tx1"/>
                </a:solidFill>
                <a:latin typeface="+mn-lt"/>
                <a:ea typeface="+mn-ea"/>
                <a:cs typeface="+mn-cs"/>
              </a:rPr>
              <a:t>!", non lo vieta (' altri' = 'Dio o chi per </a:t>
            </a:r>
            <a:r>
              <a:rPr lang="it-IT" sz="1200" kern="1200" dirty="0" err="1" smtClean="0">
                <a:solidFill>
                  <a:schemeClr val="tx1"/>
                </a:solidFill>
                <a:latin typeface="+mn-lt"/>
                <a:ea typeface="+mn-ea"/>
                <a:cs typeface="+mn-cs"/>
              </a:rPr>
              <a:t>Lui'</a:t>
            </a:r>
            <a:r>
              <a:rPr lang="it-IT" sz="1200" kern="1200" dirty="0" smtClean="0">
                <a:solidFill>
                  <a:schemeClr val="tx1"/>
                </a:solidFill>
                <a:latin typeface="+mn-lt"/>
                <a:ea typeface="+mn-ea"/>
                <a:cs typeface="+mn-cs"/>
              </a:rPr>
              <a:t>).</a:t>
            </a:r>
            <a:r>
              <a:rPr lang="it-IT" dirty="0" smtClean="0"/>
              <a:t> </a:t>
            </a:r>
            <a:r>
              <a:rPr lang="it-IT" sz="1200" kern="1200" dirty="0" smtClean="0">
                <a:solidFill>
                  <a:schemeClr val="tx1"/>
                </a:solidFill>
                <a:latin typeface="+mn-lt"/>
                <a:ea typeface="+mn-ea"/>
                <a:cs typeface="+mn-cs"/>
              </a:rPr>
              <a:t>Abbiamo visto prima un mareggiare di storni. Nel mareggiare, una riga di gru (la schiera </a:t>
            </a:r>
            <a:r>
              <a:rPr lang="it-IT" sz="1200" kern="1200" dirty="0" err="1" smtClean="0">
                <a:solidFill>
                  <a:schemeClr val="tx1"/>
                </a:solidFill>
                <a:latin typeface="+mn-lt"/>
                <a:ea typeface="+mn-ea"/>
                <a:cs typeface="+mn-cs"/>
              </a:rPr>
              <a:t>ov</a:t>
            </a:r>
            <a:r>
              <a:rPr lang="it-IT" sz="1200" kern="1200" dirty="0" smtClean="0">
                <a:solidFill>
                  <a:schemeClr val="tx1"/>
                </a:solidFill>
                <a:latin typeface="+mn-lt"/>
                <a:ea typeface="+mn-ea"/>
                <a:cs typeface="+mn-cs"/>
              </a:rPr>
              <a:t>'è </a:t>
            </a:r>
            <a:r>
              <a:rPr lang="it-IT" sz="1200" kern="1200" dirty="0" err="1" smtClean="0">
                <a:solidFill>
                  <a:schemeClr val="tx1"/>
                </a:solidFill>
                <a:latin typeface="+mn-lt"/>
                <a:ea typeface="+mn-ea"/>
                <a:cs typeface="+mn-cs"/>
              </a:rPr>
              <a:t>Didone</a:t>
            </a:r>
            <a:r>
              <a:rPr lang="it-IT" sz="1200" kern="1200" dirty="0" smtClean="0">
                <a:solidFill>
                  <a:schemeClr val="tx1"/>
                </a:solidFill>
                <a:latin typeface="+mn-lt"/>
                <a:ea typeface="+mn-ea"/>
                <a:cs typeface="+mn-cs"/>
              </a:rPr>
              <a:t>). Dalla riga di gru si staccano ora, come colombe che planino verso il nido portate dal desiderio, i due, tratti dalla forza dell' appello affettuoso di Dante. </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16</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sz="1200" kern="1200" dirty="0" smtClean="0">
                <a:solidFill>
                  <a:schemeClr val="tx1"/>
                </a:solidFill>
                <a:latin typeface="+mn-lt"/>
                <a:ea typeface="+mn-ea"/>
                <a:cs typeface="+mn-cs"/>
              </a:rPr>
              <a:t>E parlano. Con la voce di lei.</a:t>
            </a:r>
            <a:r>
              <a:rPr lang="it-IT" dirty="0" smtClean="0"/>
              <a:t> </a:t>
            </a:r>
            <a:r>
              <a:rPr lang="it-IT" sz="1200" kern="1200" dirty="0" smtClean="0">
                <a:solidFill>
                  <a:schemeClr val="tx1"/>
                </a:solidFill>
                <a:latin typeface="+mn-lt"/>
                <a:ea typeface="+mn-ea"/>
                <a:cs typeface="+mn-cs"/>
              </a:rPr>
              <a:t>Languida e cortese come una gran dama di romanzo cavalleresco, Francesca si dice disposta a dir tutto quello che i due viandanti vorranno sapere da lei, nella momentanea e precaria interruzione dell'urlio del vento: </a:t>
            </a:r>
            <a:r>
              <a:rPr lang="it-IT" sz="1200" b="1" kern="1200" dirty="0" smtClean="0">
                <a:solidFill>
                  <a:schemeClr val="tx1"/>
                </a:solidFill>
                <a:latin typeface="+mn-lt"/>
                <a:ea typeface="+mn-ea"/>
                <a:cs typeface="+mn-cs"/>
              </a:rPr>
              <a:t>mentre che 'l vento, come fa, ci tace, cioè: tace qui.</a:t>
            </a:r>
            <a:endParaRPr lang="it-IT" sz="1200" kern="1200" dirty="0" smtClean="0">
              <a:solidFill>
                <a:schemeClr val="tx1"/>
              </a:solidFill>
              <a:latin typeface="+mn-lt"/>
              <a:ea typeface="+mn-ea"/>
              <a:cs typeface="+mn-cs"/>
            </a:endParaRPr>
          </a:p>
          <a:p>
            <a:r>
              <a:rPr lang="it-IT" sz="1200" kern="1200" dirty="0" smtClean="0">
                <a:solidFill>
                  <a:schemeClr val="tx1"/>
                </a:solidFill>
                <a:latin typeface="+mn-lt"/>
                <a:ea typeface="+mn-ea"/>
                <a:cs typeface="+mn-cs"/>
              </a:rPr>
              <a:t>Ravenna era allora a ridosso del mare, fra due rami del delta del Po. E Francesca, per designare la sua città, si dichiara nata sulla marina dove sfocia il Po per aver pace con i suoi inseguitori (con i suoi affluenti). Se qualche udienza avessero nei cieli, pace pregherebbero lei e Paolo per il pellegrino misericordioso. Pace e nient'altro, è la disperata ambizione di questa giovane signora che, con l'amante, tinse il mondo di sanguigno, e ora mulina furiosamente nell'</a:t>
            </a:r>
            <a:r>
              <a:rPr lang="it-IT" sz="1200" kern="1200" dirty="0" err="1" smtClean="0">
                <a:solidFill>
                  <a:schemeClr val="tx1"/>
                </a:solidFill>
                <a:latin typeface="+mn-lt"/>
                <a:ea typeface="+mn-ea"/>
                <a:cs typeface="+mn-cs"/>
              </a:rPr>
              <a:t>aere</a:t>
            </a:r>
            <a:r>
              <a:rPr lang="it-IT" sz="1200" kern="1200" dirty="0" smtClean="0">
                <a:solidFill>
                  <a:schemeClr val="tx1"/>
                </a:solidFill>
                <a:latin typeface="+mn-lt"/>
                <a:ea typeface="+mn-ea"/>
                <a:cs typeface="+mn-cs"/>
              </a:rPr>
              <a:t> perso del secondo cerchio d'inferno.</a:t>
            </a:r>
          </a:p>
          <a:p>
            <a:r>
              <a:rPr lang="it-IT" sz="1200" kern="1200" dirty="0" smtClean="0">
                <a:solidFill>
                  <a:schemeClr val="tx1"/>
                </a:solidFill>
                <a:latin typeface="+mn-lt"/>
                <a:ea typeface="+mn-ea"/>
                <a:cs typeface="+mn-cs"/>
              </a:rPr>
              <a:t>'Perso' è colore di stoffe persiane (misto di purpureo e di nero, ma vince lo nero», come spiega </a:t>
            </a:r>
            <a:r>
              <a:rPr lang="it-IT" sz="1200" kern="1200" dirty="0" err="1" smtClean="0">
                <a:solidFill>
                  <a:schemeClr val="tx1"/>
                </a:solidFill>
                <a:latin typeface="+mn-lt"/>
                <a:ea typeface="+mn-ea"/>
                <a:cs typeface="+mn-cs"/>
              </a:rPr>
              <a:t>iI</a:t>
            </a:r>
            <a:r>
              <a:rPr lang="it-IT" sz="1200" kern="1200" dirty="0" smtClean="0">
                <a:solidFill>
                  <a:schemeClr val="tx1"/>
                </a:solidFill>
                <a:latin typeface="+mn-lt"/>
                <a:ea typeface="+mn-ea"/>
                <a:cs typeface="+mn-cs"/>
              </a:rPr>
              <a:t> Convivio); 'sanguigno' è 'color sangue'. Termini entrambi da tintoria, che indicano quasi </a:t>
            </a:r>
            <a:r>
              <a:rPr lang="it-IT" sz="1200" kern="1200" dirty="0" err="1" smtClean="0">
                <a:solidFill>
                  <a:schemeClr val="tx1"/>
                </a:solidFill>
                <a:latin typeface="+mn-lt"/>
                <a:ea typeface="+mn-ea"/>
                <a:cs typeface="+mn-cs"/>
              </a:rPr>
              <a:t>iI</a:t>
            </a:r>
            <a:r>
              <a:rPr lang="it-IT" sz="1200" kern="1200" dirty="0" smtClean="0">
                <a:solidFill>
                  <a:schemeClr val="tx1"/>
                </a:solidFill>
                <a:latin typeface="+mn-lt"/>
                <a:ea typeface="+mn-ea"/>
                <a:cs typeface="+mn-cs"/>
              </a:rPr>
              <a:t> medesimo punto di granata: nella voce di Francesca delicati eufemismi merceologici ad adombrare la condizione atroce di morti ammazzati, che hanno abbrunato di sangue tanto la terra quanto lo spazio della loro dannazione eterna.</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17</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sz="1200" kern="1200" dirty="0" smtClean="0">
                <a:solidFill>
                  <a:schemeClr val="tx1"/>
                </a:solidFill>
                <a:latin typeface="+mn-lt"/>
                <a:ea typeface="+mn-ea"/>
                <a:cs typeface="+mn-cs"/>
              </a:rPr>
              <a:t>E parlano. Con la voce di lei.</a:t>
            </a:r>
            <a:r>
              <a:rPr lang="it-IT" dirty="0" smtClean="0"/>
              <a:t> </a:t>
            </a:r>
            <a:r>
              <a:rPr lang="it-IT" sz="1200" kern="1200" dirty="0" smtClean="0">
                <a:solidFill>
                  <a:schemeClr val="tx1"/>
                </a:solidFill>
                <a:latin typeface="+mn-lt"/>
                <a:ea typeface="+mn-ea"/>
                <a:cs typeface="+mn-cs"/>
              </a:rPr>
              <a:t>Languida e cortese come una gran dama di romanzo cavalleresco, Francesca si dice disposta a dir tutto quello che i due viandanti vorranno sapere da lei, nella momentanea e precaria interruzione dell'urlio del vento: </a:t>
            </a:r>
            <a:r>
              <a:rPr lang="it-IT" sz="1200" b="1" kern="1200" dirty="0" smtClean="0">
                <a:solidFill>
                  <a:schemeClr val="tx1"/>
                </a:solidFill>
                <a:latin typeface="+mn-lt"/>
                <a:ea typeface="+mn-ea"/>
                <a:cs typeface="+mn-cs"/>
              </a:rPr>
              <a:t>mentre che 'l vento, come fa, ci tace, cioè: tace qui.</a:t>
            </a:r>
            <a:endParaRPr lang="it-IT" sz="1200" kern="1200" dirty="0" smtClean="0">
              <a:solidFill>
                <a:schemeClr val="tx1"/>
              </a:solidFill>
              <a:latin typeface="+mn-lt"/>
              <a:ea typeface="+mn-ea"/>
              <a:cs typeface="+mn-cs"/>
            </a:endParaRPr>
          </a:p>
          <a:p>
            <a:r>
              <a:rPr lang="it-IT" sz="1200" kern="1200" dirty="0" smtClean="0">
                <a:solidFill>
                  <a:schemeClr val="tx1"/>
                </a:solidFill>
                <a:latin typeface="+mn-lt"/>
                <a:ea typeface="+mn-ea"/>
                <a:cs typeface="+mn-cs"/>
              </a:rPr>
              <a:t>Ravenna era allora a ridosso del mare, fra due rami del delta del Po. E Francesca, per designare la sua città, si dichiara nata sulla marina dove sfocia il Po per aver pace con i suoi inseguitori (con i suoi affluenti). Se qualche udienza avessero nei cieli, pace pregherebbero lei e Paolo per il pellegrino misericordioso. Pace e nient'altro, è la disperata ambizione di questa giovane signora che, con l'amante, tinse il mondo di sanguigno, e ora mulina furiosamente nell'</a:t>
            </a:r>
            <a:r>
              <a:rPr lang="it-IT" sz="1200" kern="1200" dirty="0" err="1" smtClean="0">
                <a:solidFill>
                  <a:schemeClr val="tx1"/>
                </a:solidFill>
                <a:latin typeface="+mn-lt"/>
                <a:ea typeface="+mn-ea"/>
                <a:cs typeface="+mn-cs"/>
              </a:rPr>
              <a:t>aere</a:t>
            </a:r>
            <a:r>
              <a:rPr lang="it-IT" sz="1200" kern="1200" dirty="0" smtClean="0">
                <a:solidFill>
                  <a:schemeClr val="tx1"/>
                </a:solidFill>
                <a:latin typeface="+mn-lt"/>
                <a:ea typeface="+mn-ea"/>
                <a:cs typeface="+mn-cs"/>
              </a:rPr>
              <a:t> perso del secondo cerchio d'inferno.</a:t>
            </a:r>
          </a:p>
          <a:p>
            <a:r>
              <a:rPr lang="it-IT" sz="1200" kern="1200" dirty="0" smtClean="0">
                <a:solidFill>
                  <a:schemeClr val="tx1"/>
                </a:solidFill>
                <a:latin typeface="+mn-lt"/>
                <a:ea typeface="+mn-ea"/>
                <a:cs typeface="+mn-cs"/>
              </a:rPr>
              <a:t>'Perso' è colore di stoffe persiane (misto di purpureo e di nero, ma vince lo nero», come spiega </a:t>
            </a:r>
            <a:r>
              <a:rPr lang="it-IT" sz="1200" kern="1200" dirty="0" err="1" smtClean="0">
                <a:solidFill>
                  <a:schemeClr val="tx1"/>
                </a:solidFill>
                <a:latin typeface="+mn-lt"/>
                <a:ea typeface="+mn-ea"/>
                <a:cs typeface="+mn-cs"/>
              </a:rPr>
              <a:t>iI</a:t>
            </a:r>
            <a:r>
              <a:rPr lang="it-IT" sz="1200" kern="1200" dirty="0" smtClean="0">
                <a:solidFill>
                  <a:schemeClr val="tx1"/>
                </a:solidFill>
                <a:latin typeface="+mn-lt"/>
                <a:ea typeface="+mn-ea"/>
                <a:cs typeface="+mn-cs"/>
              </a:rPr>
              <a:t> Convivio); 'sanguigno' è 'color sangue'. Termini entrambi da tintoria, che indicano quasi </a:t>
            </a:r>
            <a:r>
              <a:rPr lang="it-IT" sz="1200" kern="1200" dirty="0" err="1" smtClean="0">
                <a:solidFill>
                  <a:schemeClr val="tx1"/>
                </a:solidFill>
                <a:latin typeface="+mn-lt"/>
                <a:ea typeface="+mn-ea"/>
                <a:cs typeface="+mn-cs"/>
              </a:rPr>
              <a:t>iI</a:t>
            </a:r>
            <a:r>
              <a:rPr lang="it-IT" sz="1200" kern="1200" dirty="0" smtClean="0">
                <a:solidFill>
                  <a:schemeClr val="tx1"/>
                </a:solidFill>
                <a:latin typeface="+mn-lt"/>
                <a:ea typeface="+mn-ea"/>
                <a:cs typeface="+mn-cs"/>
              </a:rPr>
              <a:t> medesimo punto di granata: nella voce di Francesca delicati eufemismi merceologici ad adombrare la condizione atroce di morti ammazzati, che hanno abbrunato di sangue tanto la terra quanto lo spazio della loro dannazione eterna.</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18</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77500" lnSpcReduction="20000"/>
          </a:bodyPr>
          <a:lstStyle/>
          <a:p>
            <a:r>
              <a:rPr lang="it-IT" sz="1200" kern="1200" dirty="0" smtClean="0">
                <a:solidFill>
                  <a:schemeClr val="tx1"/>
                </a:solidFill>
                <a:latin typeface="+mn-lt"/>
                <a:ea typeface="+mn-ea"/>
                <a:cs typeface="+mn-cs"/>
              </a:rPr>
              <a:t>E ora, per consentirle di tracciare la parabola del suo colpevole amore senza scampo, il poeta assegna a Francesca da Polenta </a:t>
            </a:r>
            <a:r>
              <a:rPr lang="it-IT" sz="1200" b="1" kern="1200" dirty="0" smtClean="0">
                <a:solidFill>
                  <a:schemeClr val="tx1"/>
                </a:solidFill>
                <a:latin typeface="+mn-lt"/>
                <a:ea typeface="+mn-ea"/>
                <a:cs typeface="+mn-cs"/>
              </a:rPr>
              <a:t>otto versi fra i più famosi del mondo.</a:t>
            </a:r>
            <a:r>
              <a:rPr lang="it-IT" sz="1200" kern="1200" dirty="0" smtClean="0">
                <a:solidFill>
                  <a:schemeClr val="tx1"/>
                </a:solidFill>
                <a:latin typeface="+mn-lt"/>
                <a:ea typeface="+mn-ea"/>
                <a:cs typeface="+mn-cs"/>
              </a:rPr>
              <a:t> Questi versi (non è una novità) enunciano ed esemplificano alcuni precetti di dottrina erotica, che tale Andrea, cappellano del re di Francia, aveva codificato sul finire del XII secolo in un suo prontuario in lingua latina. Il prontuario, noto in Italia con il titolo di '</a:t>
            </a:r>
            <a:r>
              <a:rPr lang="it-IT" sz="1200" kern="1200" dirty="0" err="1" smtClean="0">
                <a:solidFill>
                  <a:schemeClr val="tx1"/>
                </a:solidFill>
                <a:latin typeface="+mn-lt"/>
                <a:ea typeface="+mn-ea"/>
                <a:cs typeface="+mn-cs"/>
              </a:rPr>
              <a:t>Gualtieri</a:t>
            </a:r>
            <a:r>
              <a:rPr lang="it-IT" sz="1200" kern="1200" dirty="0" smtClean="0">
                <a:solidFill>
                  <a:schemeClr val="tx1"/>
                </a:solidFill>
                <a:latin typeface="+mn-lt"/>
                <a:ea typeface="+mn-ea"/>
                <a:cs typeface="+mn-cs"/>
              </a:rPr>
              <a:t>' o con quello di 'Andrea', fu probabilmente il libro più Ietto, tradotto, dibattuto, chiosato e applicato nel bel mondo cristiano del Duecento, dove sviluppò una vera e propria giurisprudenza dell'amore mondano. E sugli articoli del codice di Andrea Cappellano tramarono variazioni infinite molti rimatori: primo per rango, qui in Italia, Guido </a:t>
            </a:r>
            <a:r>
              <a:rPr lang="it-IT" sz="1200" kern="1200" dirty="0" err="1" smtClean="0">
                <a:solidFill>
                  <a:schemeClr val="tx1"/>
                </a:solidFill>
                <a:latin typeface="+mn-lt"/>
                <a:ea typeface="+mn-ea"/>
                <a:cs typeface="+mn-cs"/>
              </a:rPr>
              <a:t>Guinizelli</a:t>
            </a:r>
            <a:r>
              <a:rPr lang="it-IT" sz="1200" kern="1200" dirty="0" smtClean="0">
                <a:solidFill>
                  <a:schemeClr val="tx1"/>
                </a:solidFill>
                <a:latin typeface="+mn-lt"/>
                <a:ea typeface="+mn-ea"/>
                <a:cs typeface="+mn-cs"/>
              </a:rPr>
              <a:t>; non ultimo, il giovane Dante. Infatti, Francesca non mancherà di  arieggiare versi giovanili di Dante. Come leggere il suo celeberrimo teorema? Personalmente lo interpreto così: Amore, che in un cuore gentile attecchisce subito (colpo di fulmine), prese questo Paolo del bel corpo di cui sono stata privata, " e il modo ancor m'offende" [passaggio </a:t>
            </a:r>
            <a:r>
              <a:rPr lang="it-IT" sz="1200" kern="1200" dirty="0" err="1" smtClean="0">
                <a:solidFill>
                  <a:schemeClr val="tx1"/>
                </a:solidFill>
                <a:latin typeface="+mn-lt"/>
                <a:ea typeface="+mn-ea"/>
                <a:cs typeface="+mn-cs"/>
              </a:rPr>
              <a:t>vessatissimo</a:t>
            </a:r>
            <a:r>
              <a:rPr lang="it-IT" sz="1200" kern="1200" dirty="0" smtClean="0">
                <a:solidFill>
                  <a:schemeClr val="tx1"/>
                </a:solidFill>
                <a:latin typeface="+mn-lt"/>
                <a:ea typeface="+mn-ea"/>
                <a:cs typeface="+mn-cs"/>
              </a:rPr>
              <a:t>: quantunque l'interpretazione 'e </a:t>
            </a:r>
            <a:r>
              <a:rPr lang="it-IT" sz="1200" kern="1200" dirty="0" err="1" smtClean="0">
                <a:solidFill>
                  <a:schemeClr val="tx1"/>
                </a:solidFill>
                <a:latin typeface="+mn-lt"/>
                <a:ea typeface="+mn-ea"/>
                <a:cs typeface="+mn-cs"/>
              </a:rPr>
              <a:t>iI</a:t>
            </a:r>
            <a:r>
              <a:rPr lang="it-IT" sz="1200" kern="1200" dirty="0" smtClean="0">
                <a:solidFill>
                  <a:schemeClr val="tx1"/>
                </a:solidFill>
                <a:latin typeface="+mn-lt"/>
                <a:ea typeface="+mn-ea"/>
                <a:cs typeface="+mn-cs"/>
              </a:rPr>
              <a:t> modo, anzi la smodatezza della passione di Paolo mi tiene ancora in sua balìa vanti qualche titolo, preferirei intenderlo all'antica: 'e il modo dell'ammazzamento  continua a offendermi, a </a:t>
            </a:r>
            <a:r>
              <a:rPr lang="it-IT" sz="1200" kern="1200" dirty="0" err="1" smtClean="0">
                <a:solidFill>
                  <a:schemeClr val="tx1"/>
                </a:solidFill>
                <a:latin typeface="+mn-lt"/>
                <a:ea typeface="+mn-ea"/>
                <a:cs typeface="+mn-cs"/>
              </a:rPr>
              <a:t>menomarmi</a:t>
            </a:r>
            <a:r>
              <a:rPr lang="it-IT" sz="1200" kern="1200" dirty="0" smtClean="0">
                <a:solidFill>
                  <a:schemeClr val="tx1"/>
                </a:solidFill>
                <a:latin typeface="+mn-lt"/>
                <a:ea typeface="+mn-ea"/>
                <a:cs typeface="+mn-cs"/>
              </a:rPr>
              <a:t>', insomma è come se dicesse: sono qui, ammazzata in </a:t>
            </a:r>
            <a:r>
              <a:rPr lang="it-IT" sz="1200" kern="1200" dirty="0" err="1" smtClean="0">
                <a:solidFill>
                  <a:schemeClr val="tx1"/>
                </a:solidFill>
                <a:latin typeface="+mn-lt"/>
                <a:ea typeface="+mn-ea"/>
                <a:cs typeface="+mn-cs"/>
              </a:rPr>
              <a:t>perpetuo'</a:t>
            </a:r>
            <a:r>
              <a:rPr lang="it-IT" sz="1200" kern="1200" dirty="0" smtClean="0">
                <a:solidFill>
                  <a:schemeClr val="tx1"/>
                </a:solidFill>
                <a:latin typeface="+mn-lt"/>
                <a:ea typeface="+mn-ea"/>
                <a:cs typeface="+mn-cs"/>
              </a:rPr>
              <a:t>]. </a:t>
            </a:r>
          </a:p>
          <a:p>
            <a:r>
              <a:rPr lang="it-IT" sz="1200" kern="1200" dirty="0" smtClean="0">
                <a:solidFill>
                  <a:schemeClr val="tx1"/>
                </a:solidFill>
                <a:latin typeface="+mn-lt"/>
                <a:ea typeface="+mn-ea"/>
                <a:cs typeface="+mn-cs"/>
              </a:rPr>
              <a:t>"Amore, che non tollera nessuna persona amata dall'amare a sua volta, prese me , dell’ avvenenza di quest'uomo (del costui piacer) con tanta forza che, come vedi, ancor non m'abbandona, e mai mi abbandonerà. Amore ci trascinò ad un'unica morte. Chi ci ha tolto la vita  è atteso nel fondo del baratro" (la </a:t>
            </a:r>
            <a:r>
              <a:rPr lang="it-IT" sz="1200" kern="1200" dirty="0" err="1" smtClean="0">
                <a:solidFill>
                  <a:schemeClr val="tx1"/>
                </a:solidFill>
                <a:latin typeface="+mn-lt"/>
                <a:ea typeface="+mn-ea"/>
                <a:cs typeface="+mn-cs"/>
              </a:rPr>
              <a:t>Caina</a:t>
            </a:r>
            <a:r>
              <a:rPr lang="it-IT" sz="1200" kern="1200" dirty="0" smtClean="0">
                <a:solidFill>
                  <a:schemeClr val="tx1"/>
                </a:solidFill>
                <a:latin typeface="+mn-lt"/>
                <a:ea typeface="+mn-ea"/>
                <a:cs typeface="+mn-cs"/>
              </a:rPr>
              <a:t>, di cui Francesca fa menzione nell’ultimo verso: '</a:t>
            </a:r>
            <a:r>
              <a:rPr lang="it-IT" sz="1200" kern="1200" dirty="0" err="1" smtClean="0">
                <a:solidFill>
                  <a:schemeClr val="tx1"/>
                </a:solidFill>
                <a:latin typeface="+mn-lt"/>
                <a:ea typeface="+mn-ea"/>
                <a:cs typeface="+mn-cs"/>
              </a:rPr>
              <a:t>Caina</a:t>
            </a:r>
            <a:r>
              <a:rPr lang="it-IT" sz="1200" kern="1200" dirty="0" smtClean="0">
                <a:solidFill>
                  <a:schemeClr val="tx1"/>
                </a:solidFill>
                <a:latin typeface="+mn-lt"/>
                <a:ea typeface="+mn-ea"/>
                <a:cs typeface="+mn-cs"/>
              </a:rPr>
              <a:t> attende chi a vita ci spense è la zona del lago di ghiaccio che chiude il cratere infernale, riservata. Come abbiamo visto la volta scorsa, ai traditori dei parenti). </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19</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ote 2"/>
          <p:cNvSpPr>
            <a:spLocks noGrp="1"/>
          </p:cNvSpPr>
          <p:nvPr>
            <p:ph type="body" idx="1"/>
          </p:nvPr>
        </p:nvSpPr>
        <p:spPr>
          <a:xfrm>
            <a:off x="302493" y="282799"/>
            <a:ext cx="6192688" cy="7560840"/>
          </a:xfrm>
        </p:spPr>
        <p:txBody>
          <a:bodyPr>
            <a:noAutofit/>
          </a:bodyPr>
          <a:lstStyle/>
          <a:p>
            <a:endParaRPr lang="it-IT" sz="1600" smtClean="0"/>
          </a:p>
          <a:p>
            <a:r>
              <a:rPr lang="it-IT" sz="1600" smtClean="0"/>
              <a:t>La vicenda, di cui non c'è comunque traccia nei cronisti del tempo, era quella di un adulterio tra Francesca da Polenta, figlia del signore di Ravenna, e il cognato Paolo Malatesta, fratello di Gianciotto che la donna aveva sposato in un matrimonio combinato per riappacificare le due famiglie. Gianciotto aveva scoperto la relazione e aveva ucciso entrambi.</a:t>
            </a:r>
          </a:p>
          <a:p>
            <a:r>
              <a:rPr lang="it-IT" sz="1600" smtClean="0"/>
              <a:t>Dante non intende affatto risarcire i due amanti clandestini della loro morte, né giustificare in alcun modo il loro peccato, ma piuttosto mettere in guardia tutti i lettori dai rischi insiti nella letteratura di argomento amoroso. Francesca, infatti, è una donna colta, esperta di letteratura: cita indirettamente Guinizelli e lo stesso Dante, dei quali riprende alcuni versi nella famosa anafora Amor... amor... amor, nonché le leggi del De amore di A. Cappellano, testo notissimo nel Medioevo e base teorica della lirica provenzale. Il suo amore con Paolo è nato per una reciproca attrazione fisica e l'occasione è venuta proprio dalla lettura di un libro, il romanzo cortese di Lancillotto e Ginevra (che Dante sicuramente non conosceva direttamente, ma attraverso qualche volgarizzamento tardo). La loro colpa non è tanto di essersi innamorati, ma di aver messo in pratica il comportamento peccaminoso dei due personaggi letterari; hanno scambiato la letteratura con la vita e ciò ha causato la loro irrevocabile dannazione.</a:t>
            </a:r>
          </a:p>
          <a:p>
            <a:endParaRPr lang="it-IT" sz="1600" smtClean="0"/>
          </a:p>
          <a:p>
            <a:r>
              <a:rPr lang="it-IT" sz="1600" smtClean="0"/>
              <a:t>La pietà provata da Dante verso di loro non è dunque una generica compassione né la riabilitazione del loro amore clandestino (errata è dunque l'interpretazione dei critici romantici, come De Sanctis), ma è il turbamento angoscioso di uno scrittore che prende coscienza della pericolosità della poesia amorosa da lui prodotta in passato. Non è del resto un caso che una lussuriosa sia il primo dannato descritto da Dante, mentre gli ultimi penitenti del Purgatorio (Canto XXVI) saranno Guido Guinizelli e Arnaut Daniel, condannati proprio in quanto poeti amorosi.</a:t>
            </a:r>
          </a:p>
          <a:p>
            <a:endParaRPr lang="it-IT" sz="1600" smtClean="0"/>
          </a:p>
          <a:p>
            <a:endParaRPr lang="it-IT" sz="1600" smtClean="0"/>
          </a:p>
          <a:p>
            <a:endParaRPr lang="it-IT" sz="1600" smtClean="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20</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ote 2"/>
          <p:cNvSpPr>
            <a:spLocks noGrp="1"/>
          </p:cNvSpPr>
          <p:nvPr>
            <p:ph type="body" idx="1"/>
          </p:nvPr>
        </p:nvSpPr>
        <p:spPr>
          <a:xfrm>
            <a:off x="302493" y="282799"/>
            <a:ext cx="6192688" cy="7560840"/>
          </a:xfrm>
        </p:spPr>
        <p:txBody>
          <a:bodyPr>
            <a:noAutofit/>
          </a:bodyPr>
          <a:lstStyle/>
          <a:p>
            <a:endParaRPr lang="it-IT" sz="1600" smtClean="0"/>
          </a:p>
          <a:p>
            <a:r>
              <a:rPr lang="it-IT" sz="1600" smtClean="0"/>
              <a:t>La vicenda, di cui non c'è comunque traccia nei cronisti del tempo, era quella di un adulterio tra Francesca da Polenta, figlia del signore di Ravenna, e il cognato Paolo Malatesta, fratello di Gianciotto che la donna aveva sposato in un matrimonio combinato per riappacificare le due famiglie. Gianciotto aveva scoperto la relazione e aveva ucciso entrambi.</a:t>
            </a:r>
          </a:p>
          <a:p>
            <a:r>
              <a:rPr lang="it-IT" sz="1600" smtClean="0"/>
              <a:t>Dante non intende affatto risarcire i due amanti clandestini della loro morte, né giustificare in alcun modo il loro peccato, ma piuttosto mettere in guardia tutti i lettori dai rischi insiti nella letteratura di argomento amoroso. Francesca, infatti, è una donna colta, esperta di letteratura: cita indirettamente Guinizelli e lo stesso Dante, dei quali riprende alcuni versi nella famosa anafora Amor... amor... amor, nonché le leggi del De amore di A. Cappellano, testo notissimo nel Medioevo e base teorica della lirica provenzale. Il suo amore con Paolo è nato per una reciproca attrazione fisica e l'occasione è venuta proprio dalla lettura di un libro, il romanzo cortese di Lancillotto e Ginevra (che Dante sicuramente non conosceva direttamente, ma attraverso qualche volgarizzamento tardo). La loro colpa non è tanto di essersi innamorati, ma di aver messo in pratica il comportamento peccaminoso dei due personaggi letterari; hanno scambiato la letteratura con la vita e ciò ha causato la loro irrevocabile dannazione.</a:t>
            </a:r>
          </a:p>
          <a:p>
            <a:endParaRPr lang="it-IT" sz="1600" smtClean="0"/>
          </a:p>
          <a:p>
            <a:r>
              <a:rPr lang="it-IT" sz="1600" smtClean="0"/>
              <a:t>La pietà provata da Dante verso di loro non è dunque una generica compassione né la riabilitazione del loro amore clandestino (errata è dunque l'interpretazione dei critici romantici, come De Sanctis), ma è il turbamento angoscioso di uno scrittore che prende coscienza della pericolosità della poesia amorosa da lui prodotta in passato. Non è del resto un caso che una lussuriosa sia il primo dannato descritto da Dante, mentre gli ultimi penitenti del Purgatorio (Canto XXVI) saranno Guido Guinizelli e Arnaut Daniel, condannati proprio in quanto poeti amorosi.</a:t>
            </a:r>
          </a:p>
          <a:p>
            <a:endParaRPr lang="it-IT" sz="1600" smtClean="0"/>
          </a:p>
          <a:p>
            <a:endParaRPr lang="it-IT" sz="1600" smtClean="0"/>
          </a:p>
          <a:p>
            <a:endParaRPr lang="it-IT" sz="1600" smtClean="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3</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sz="1200" kern="1200" dirty="0" smtClean="0">
                <a:solidFill>
                  <a:schemeClr val="tx1"/>
                </a:solidFill>
                <a:latin typeface="+mn-lt"/>
                <a:ea typeface="+mn-ea"/>
                <a:cs typeface="+mn-cs"/>
              </a:rPr>
              <a:t>E lui fa una considerazione assai triste: "Ahimè, quanti dolci </a:t>
            </a:r>
            <a:r>
              <a:rPr lang="it-IT" sz="1200" kern="1200" dirty="0" err="1" smtClean="0">
                <a:solidFill>
                  <a:schemeClr val="tx1"/>
                </a:solidFill>
                <a:latin typeface="+mn-lt"/>
                <a:ea typeface="+mn-ea"/>
                <a:cs typeface="+mn-cs"/>
              </a:rPr>
              <a:t>pensier</a:t>
            </a:r>
            <a:r>
              <a:rPr lang="it-IT" sz="1200" kern="1200" dirty="0" smtClean="0">
                <a:solidFill>
                  <a:schemeClr val="tx1"/>
                </a:solidFill>
                <a:latin typeface="+mn-lt"/>
                <a:ea typeface="+mn-ea"/>
                <a:cs typeface="+mn-cs"/>
              </a:rPr>
              <a:t>, quanto </a:t>
            </a:r>
            <a:r>
              <a:rPr lang="it-IT" sz="1200" kern="1200" dirty="0" err="1" smtClean="0">
                <a:solidFill>
                  <a:schemeClr val="tx1"/>
                </a:solidFill>
                <a:latin typeface="+mn-lt"/>
                <a:ea typeface="+mn-ea"/>
                <a:cs typeface="+mn-cs"/>
              </a:rPr>
              <a:t>disìo</a:t>
            </a:r>
            <a:r>
              <a:rPr lang="it-IT" sz="1200" kern="1200" dirty="0" smtClean="0">
                <a:solidFill>
                  <a:schemeClr val="tx1"/>
                </a:solidFill>
                <a:latin typeface="+mn-lt"/>
                <a:ea typeface="+mn-ea"/>
                <a:cs typeface="+mn-cs"/>
              </a:rPr>
              <a:t> / menò costoro al doloroso passo!" Poi si rivolge a Francesca: "</a:t>
            </a:r>
            <a:r>
              <a:rPr lang="it-IT" sz="1200" kern="1200" dirty="0" err="1" smtClean="0">
                <a:solidFill>
                  <a:schemeClr val="tx1"/>
                </a:solidFill>
                <a:latin typeface="+mn-lt"/>
                <a:ea typeface="+mn-ea"/>
                <a:cs typeface="+mn-cs"/>
              </a:rPr>
              <a:t>Francesca</a:t>
            </a:r>
            <a:r>
              <a:rPr lang="it-IT" sz="1200" kern="1200" dirty="0" smtClean="0">
                <a:solidFill>
                  <a:schemeClr val="tx1"/>
                </a:solidFill>
                <a:latin typeface="+mn-lt"/>
                <a:ea typeface="+mn-ea"/>
                <a:cs typeface="+mn-cs"/>
              </a:rPr>
              <a:t>, le tue pene mi impietosiscono fino alle lacrime." E le sottopone una domanda che gli sta molto a cuore: "Ma dimmi: nella fase del linguaggio soave e indistinto dei sospiri, per quali indizi e in quali circostanze vi ha consentito Amore di conoscere i vostri titubanti e mutui desideri?". Francesca premette che nulla fa più male che ricordarsi del tempo felice nella miseria, come sa bene 'l tuo dottore (il quale sarà senz'altro Virgilio, anche se la frase è una citazione di Severino </a:t>
            </a:r>
            <a:r>
              <a:rPr lang="it-IT" sz="1200" kern="1200" dirty="0" err="1" smtClean="0">
                <a:solidFill>
                  <a:schemeClr val="tx1"/>
                </a:solidFill>
                <a:latin typeface="+mn-lt"/>
                <a:ea typeface="+mn-ea"/>
                <a:cs typeface="+mn-cs"/>
              </a:rPr>
              <a:t>Boezio</a:t>
            </a:r>
            <a:r>
              <a:rPr lang="it-IT" sz="1200" kern="1200" dirty="0" smtClean="0">
                <a:solidFill>
                  <a:schemeClr val="tx1"/>
                </a:solidFill>
                <a:latin typeface="+mn-lt"/>
                <a:ea typeface="+mn-ea"/>
                <a:cs typeface="+mn-cs"/>
              </a:rPr>
              <a:t>), </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21</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sz="1200" kern="1200" dirty="0" smtClean="0">
                <a:solidFill>
                  <a:schemeClr val="tx1"/>
                </a:solidFill>
                <a:latin typeface="+mn-lt"/>
                <a:ea typeface="+mn-ea"/>
                <a:cs typeface="+mn-cs"/>
              </a:rPr>
              <a:t>E lui fa una considerazione assai triste: "Ahimè, quanti dolci </a:t>
            </a:r>
            <a:r>
              <a:rPr lang="it-IT" sz="1200" kern="1200" dirty="0" err="1" smtClean="0">
                <a:solidFill>
                  <a:schemeClr val="tx1"/>
                </a:solidFill>
                <a:latin typeface="+mn-lt"/>
                <a:ea typeface="+mn-ea"/>
                <a:cs typeface="+mn-cs"/>
              </a:rPr>
              <a:t>pensier</a:t>
            </a:r>
            <a:r>
              <a:rPr lang="it-IT" sz="1200" kern="1200" dirty="0" smtClean="0">
                <a:solidFill>
                  <a:schemeClr val="tx1"/>
                </a:solidFill>
                <a:latin typeface="+mn-lt"/>
                <a:ea typeface="+mn-ea"/>
                <a:cs typeface="+mn-cs"/>
              </a:rPr>
              <a:t>, quanto </a:t>
            </a:r>
            <a:r>
              <a:rPr lang="it-IT" sz="1200" kern="1200" dirty="0" err="1" smtClean="0">
                <a:solidFill>
                  <a:schemeClr val="tx1"/>
                </a:solidFill>
                <a:latin typeface="+mn-lt"/>
                <a:ea typeface="+mn-ea"/>
                <a:cs typeface="+mn-cs"/>
              </a:rPr>
              <a:t>disìo</a:t>
            </a:r>
            <a:r>
              <a:rPr lang="it-IT" sz="1200" kern="1200" dirty="0" smtClean="0">
                <a:solidFill>
                  <a:schemeClr val="tx1"/>
                </a:solidFill>
                <a:latin typeface="+mn-lt"/>
                <a:ea typeface="+mn-ea"/>
                <a:cs typeface="+mn-cs"/>
              </a:rPr>
              <a:t> / menò costoro al doloroso passo!" Poi si rivolge a Francesca: "</a:t>
            </a:r>
            <a:r>
              <a:rPr lang="it-IT" sz="1200" kern="1200" dirty="0" err="1" smtClean="0">
                <a:solidFill>
                  <a:schemeClr val="tx1"/>
                </a:solidFill>
                <a:latin typeface="+mn-lt"/>
                <a:ea typeface="+mn-ea"/>
                <a:cs typeface="+mn-cs"/>
              </a:rPr>
              <a:t>Francesca</a:t>
            </a:r>
            <a:r>
              <a:rPr lang="it-IT" sz="1200" kern="1200" dirty="0" smtClean="0">
                <a:solidFill>
                  <a:schemeClr val="tx1"/>
                </a:solidFill>
                <a:latin typeface="+mn-lt"/>
                <a:ea typeface="+mn-ea"/>
                <a:cs typeface="+mn-cs"/>
              </a:rPr>
              <a:t>, le tue pene mi impietosiscono fino alle lacrime." E le sottopone una domanda che gli sta molto a cuore: "Ma dimmi: nella fase del linguaggio soave e indistinto dei sospiri, per quali indizi e in quali circostanze vi ha consentito Amore di conoscere i vostri titubanti e mutui desideri?". Francesca premette che nulla fa più male che ricordarsi del tempo felice nella miseria, come sa bene 'l tuo dottore (il quale sarà senz'altro Virgilio, anche se la frase è una citazione di Severino </a:t>
            </a:r>
            <a:r>
              <a:rPr lang="it-IT" sz="1200" kern="1200" dirty="0" err="1" smtClean="0">
                <a:solidFill>
                  <a:schemeClr val="tx1"/>
                </a:solidFill>
                <a:latin typeface="+mn-lt"/>
                <a:ea typeface="+mn-ea"/>
                <a:cs typeface="+mn-cs"/>
              </a:rPr>
              <a:t>Boezio</a:t>
            </a:r>
            <a:r>
              <a:rPr lang="it-IT" sz="1200" kern="1200" dirty="0" smtClean="0">
                <a:solidFill>
                  <a:schemeClr val="tx1"/>
                </a:solidFill>
                <a:latin typeface="+mn-lt"/>
                <a:ea typeface="+mn-ea"/>
                <a:cs typeface="+mn-cs"/>
              </a:rPr>
              <a:t>), </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22</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dirty="0" smtClean="0">
                <a:solidFill>
                  <a:schemeClr val="tx1"/>
                </a:solidFill>
                <a:latin typeface="+mn-lt"/>
                <a:ea typeface="+mn-ea"/>
                <a:cs typeface="+mn-cs"/>
              </a:rPr>
              <a:t>Ma, visto che Dante manifesta tanta passione di conoscere l'inizio (la prima radice) della loro storia d'amore, Francesca si dispone a raccontare piangendo. Sappiamo come sono andate le cose. Un giorno, per svago, senza essere insospettiti da alcun presentimento, i cognati leggevano insieme un romanzo francese, dov'era narrata la storia d'amore di Lancillotto del Lago e Ginevra la Bella, moglie di re Artù. Più d'una volta la lettura costrinse i loro sguardi ad incrociarsi (li occhi ci sospinse), i loro visi a scolorare: ma a sopraffarli fu una pagina, e proprio quella. </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23</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pPr>
            <a:r>
              <a:rPr lang="it-IT" dirty="0" smtClean="0"/>
              <a:t>A questo punto Dante resta turbato e per alcuni momenti resta in silenzio, gli occhi bassi. Virgilio gli chiede a cosa pensi e Dante risponde di essere colpito dal desiderio amoroso che condusse i due dannati alla perdizione. Poi parla a Francesca, chiamandola per nome, e chiedendole in quali circostanze sia iniziata la loro relazione adulterina.</a:t>
            </a:r>
          </a:p>
          <a:p>
            <a:r>
              <a:rPr lang="it-IT" dirty="0" smtClean="0"/>
              <a:t>Francesca risponde dapprima che è doloroso ricordare del tempo felice quando si è miseri, ma se Dante vuole sapere l'origine del loro amore allora glielo racconterà. La donna narra che un giorno lei e Paolo leggevano per divertimento un libro, che parlava di Lancillotto e della regina Ginevra. Più volte la lettura li aveva indotti a cercarsi con lo sguardo e li aveva fatti impallidire. Quando lessero il punto in cui era descritto il bacio dei due amanti, anch'essi si baciarono e interruppero la lettura del libro, che fece da mezzano della loro relazione amorosa. Mentre Francesca parla, Paolo resta in silenzio e piange; Dante è sopraffatto dal turbamento e sviene.</a:t>
            </a:r>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24</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17493B4E-19EE-4C61-A98A-608861384FC8}" type="slidenum">
              <a:rPr lang="it-IT" smtClean="0"/>
              <a:pPr/>
              <a:t>4</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sz="1200" kern="1200" dirty="0" smtClean="0">
                <a:solidFill>
                  <a:schemeClr val="tx1"/>
                </a:solidFill>
                <a:latin typeface="+mn-lt"/>
                <a:ea typeface="+mn-ea"/>
                <a:cs typeface="+mn-cs"/>
              </a:rPr>
              <a:t>Dante  è disceso dal primo cerchio giù nel secondo, il quale è contenuto in una circonferenza un po' più stretta, ma che tanto più dolore contiene, dolore che pungola ai lamenti.</a:t>
            </a:r>
            <a:r>
              <a:rPr lang="it-IT" dirty="0" smtClean="0"/>
              <a:t> </a:t>
            </a:r>
            <a:r>
              <a:rPr lang="it-IT" sz="1200" kern="1200" dirty="0" smtClean="0">
                <a:solidFill>
                  <a:schemeClr val="tx1"/>
                </a:solidFill>
                <a:latin typeface="+mn-lt"/>
                <a:ea typeface="+mn-ea"/>
                <a:cs typeface="+mn-cs"/>
              </a:rPr>
              <a:t>Vi sta Minosse piantato sull'entrata.</a:t>
            </a:r>
            <a:r>
              <a:rPr lang="it-IT" sz="1200" kern="1200" baseline="0" dirty="0" smtClean="0">
                <a:solidFill>
                  <a:schemeClr val="tx1"/>
                </a:solidFill>
                <a:latin typeface="+mn-lt"/>
                <a:ea typeface="+mn-ea"/>
                <a:cs typeface="+mn-cs"/>
              </a:rPr>
              <a:t> </a:t>
            </a:r>
            <a:r>
              <a:rPr lang="it-IT" sz="1200" kern="1200" dirty="0" smtClean="0">
                <a:solidFill>
                  <a:schemeClr val="tx1"/>
                </a:solidFill>
                <a:latin typeface="+mn-lt"/>
                <a:ea typeface="+mn-ea"/>
                <a:cs typeface="+mn-cs"/>
              </a:rPr>
              <a:t>Lì, comunque, sono convogliate tutte le anime dei dannati, e lì Minosse giudica e manda secondo ch'avvinghia ...</a:t>
            </a:r>
          </a:p>
          <a:p>
            <a:r>
              <a:rPr lang="it-IT" sz="1200" kern="1200" dirty="0" smtClean="0">
                <a:solidFill>
                  <a:schemeClr val="tx1"/>
                </a:solidFill>
                <a:latin typeface="+mn-lt"/>
                <a:ea typeface="+mn-ea"/>
                <a:cs typeface="+mn-cs"/>
              </a:rPr>
              <a:t>Spiegazione: quando l'anima malnata gli capita davanti, confessa tutto. E lui, Minosse, nella sua gran competenza di peccati, individua il comparto dell'inferno che fa per lei, e lo comunica avvolgendosi nella coda un numero di volte pari all'ordinale del grado o cerchio in cui l'anima deve precipitare. Ottavo cerchio: otto giri di coda. Se si tratti d'un unico avvolgimento multiplo o di singoli avvolgimenti successivi, il poeta non lo dice. Ma, in assenza di contro-argomenti seri, è bello immaginare Minosse che, dovendo spedire qualcuno in fondo al pozzo, si passa il gusto di mimare la struttura dell'inferno, </a:t>
            </a:r>
            <a:r>
              <a:rPr lang="it-IT" sz="1200" b="1" i="1" kern="1200" dirty="0" smtClean="0">
                <a:solidFill>
                  <a:schemeClr val="tx1"/>
                </a:solidFill>
                <a:latin typeface="+mn-lt"/>
                <a:ea typeface="+mn-ea"/>
                <a:cs typeface="+mn-cs"/>
              </a:rPr>
              <a:t>di travestirsi da inferno con la sua stessa coda.</a:t>
            </a:r>
            <a:endParaRPr lang="it-IT" sz="1200" kern="1200" dirty="0" smtClean="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5</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sz="1200" kern="1200" dirty="0" smtClean="0">
                <a:solidFill>
                  <a:schemeClr val="tx1"/>
                </a:solidFill>
                <a:latin typeface="+mn-lt"/>
                <a:ea typeface="+mn-ea"/>
                <a:cs typeface="+mn-cs"/>
              </a:rPr>
              <a:t>Dante  è disceso dal primo cerchio giù nel secondo, il quale è contenuto in una circonferenza un po' più stretta, ma che tanto più dolore contiene, dolore che pungola ai lamenti.</a:t>
            </a:r>
            <a:r>
              <a:rPr lang="it-IT" dirty="0" smtClean="0"/>
              <a:t> </a:t>
            </a:r>
            <a:r>
              <a:rPr lang="it-IT" sz="1200" kern="1200" dirty="0" smtClean="0">
                <a:solidFill>
                  <a:schemeClr val="tx1"/>
                </a:solidFill>
                <a:latin typeface="+mn-lt"/>
                <a:ea typeface="+mn-ea"/>
                <a:cs typeface="+mn-cs"/>
              </a:rPr>
              <a:t>Vi sta Minosse piantato sull'entrata.</a:t>
            </a:r>
            <a:r>
              <a:rPr lang="it-IT" sz="1200" kern="1200" baseline="0" dirty="0" smtClean="0">
                <a:solidFill>
                  <a:schemeClr val="tx1"/>
                </a:solidFill>
                <a:latin typeface="+mn-lt"/>
                <a:ea typeface="+mn-ea"/>
                <a:cs typeface="+mn-cs"/>
              </a:rPr>
              <a:t> </a:t>
            </a:r>
            <a:r>
              <a:rPr lang="it-IT" sz="1200" kern="1200" dirty="0" smtClean="0">
                <a:solidFill>
                  <a:schemeClr val="tx1"/>
                </a:solidFill>
                <a:latin typeface="+mn-lt"/>
                <a:ea typeface="+mn-ea"/>
                <a:cs typeface="+mn-cs"/>
              </a:rPr>
              <a:t>Lì, comunque, sono convogliate tutte le anime dei dannati, e lì Minosse giudica e manda secondo ch'avvinghia ...</a:t>
            </a:r>
          </a:p>
          <a:p>
            <a:r>
              <a:rPr lang="it-IT" sz="1200" kern="1200" dirty="0" smtClean="0">
                <a:solidFill>
                  <a:schemeClr val="tx1"/>
                </a:solidFill>
                <a:latin typeface="+mn-lt"/>
                <a:ea typeface="+mn-ea"/>
                <a:cs typeface="+mn-cs"/>
              </a:rPr>
              <a:t>Spiegazione: quando l'anima malnata gli capita davanti, confessa tutto. E lui, Minosse, nella sua gran competenza di peccati, individua il comparto dell'inferno che fa per lei, e lo comunica avvolgendosi nella coda un numero di volte pari all'ordinale del grado o cerchio in cui l'anima deve precipitare. Ottavo cerchio: otto giri di coda. Se si tratti d'un unico avvolgimento multiplo o di singoli avvolgimenti successivi, il poeta non lo dice. Ma, in assenza di contro-argomenti seri, è bello immaginare Minosse che, dovendo spedire qualcuno in fondo al pozzo, si passa il gusto di mimare la struttura dell'inferno, </a:t>
            </a:r>
            <a:r>
              <a:rPr lang="it-IT" sz="1200" b="1" i="1" kern="1200" dirty="0" smtClean="0">
                <a:solidFill>
                  <a:schemeClr val="tx1"/>
                </a:solidFill>
                <a:latin typeface="+mn-lt"/>
                <a:ea typeface="+mn-ea"/>
                <a:cs typeface="+mn-cs"/>
              </a:rPr>
              <a:t>di travestirsi da inferno con la sua stessa coda.</a:t>
            </a:r>
            <a:endParaRPr lang="it-IT" sz="1200" kern="1200" dirty="0" smtClean="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6</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sz="1200" kern="1200" dirty="0" smtClean="0">
                <a:solidFill>
                  <a:schemeClr val="tx1"/>
                </a:solidFill>
                <a:latin typeface="+mn-lt"/>
                <a:ea typeface="+mn-ea"/>
                <a:cs typeface="+mn-cs"/>
              </a:rPr>
              <a:t>Minosse è il mitico re di Creta, figlio di Giove e di Europa, che siede nell'</a:t>
            </a:r>
            <a:r>
              <a:rPr lang="it-IT" sz="1200" kern="1200" dirty="0" err="1" smtClean="0">
                <a:solidFill>
                  <a:schemeClr val="tx1"/>
                </a:solidFill>
                <a:latin typeface="+mn-lt"/>
                <a:ea typeface="+mn-ea"/>
                <a:cs typeface="+mn-cs"/>
              </a:rPr>
              <a:t>antinferno</a:t>
            </a:r>
            <a:r>
              <a:rPr lang="it-IT" sz="1200" kern="1200" dirty="0" smtClean="0">
                <a:solidFill>
                  <a:schemeClr val="tx1"/>
                </a:solidFill>
                <a:latin typeface="+mn-lt"/>
                <a:ea typeface="+mn-ea"/>
                <a:cs typeface="+mn-cs"/>
              </a:rPr>
              <a:t> dell’Eneide di Virgilio, dove emette sentenze inappellabili con la solennità d'un giudice del processo penale romano, qui è ridotto un torvo e ringhioso funzionario della burocrazia di Satana: sembra più il direttore d'una colonia di ergastolani, che un giudice. Con meticolosa rabbia di vendetta, applica sentenze di morte eterna irrogate da una Legge, della quale ignora i disegni (e che ha condannato anche lui). Mansione improba la sua, priva di qualsiasi maestà (il ‘cotanto </a:t>
            </a:r>
            <a:r>
              <a:rPr lang="it-IT" sz="1200" kern="1200" dirty="0" err="1" smtClean="0">
                <a:solidFill>
                  <a:schemeClr val="tx1"/>
                </a:solidFill>
                <a:latin typeface="+mn-lt"/>
                <a:ea typeface="+mn-ea"/>
                <a:cs typeface="+mn-cs"/>
              </a:rPr>
              <a:t>offizio</a:t>
            </a:r>
            <a:r>
              <a:rPr lang="it-IT" sz="1200" kern="1200" dirty="0" smtClean="0">
                <a:solidFill>
                  <a:schemeClr val="tx1"/>
                </a:solidFill>
                <a:latin typeface="+mn-lt"/>
                <a:ea typeface="+mn-ea"/>
                <a:cs typeface="+mn-cs"/>
              </a:rPr>
              <a:t>' , forse è ironico e spregiativo, come se Dante dicesse  </a:t>
            </a:r>
            <a:r>
              <a:rPr lang="it-IT" sz="1200" i="1" kern="1200" dirty="0" smtClean="0">
                <a:solidFill>
                  <a:schemeClr val="tx1"/>
                </a:solidFill>
                <a:latin typeface="+mn-lt"/>
                <a:ea typeface="+mn-ea"/>
                <a:cs typeface="+mn-cs"/>
              </a:rPr>
              <a:t>'quel po' </a:t>
            </a:r>
            <a:r>
              <a:rPr lang="it-IT" sz="1200" i="1" kern="1200" dirty="0" err="1" smtClean="0">
                <a:solidFill>
                  <a:schemeClr val="tx1"/>
                </a:solidFill>
                <a:latin typeface="+mn-lt"/>
                <a:ea typeface="+mn-ea"/>
                <a:cs typeface="+mn-cs"/>
              </a:rPr>
              <a:t>po'</a:t>
            </a:r>
            <a:r>
              <a:rPr lang="it-IT" sz="1200" i="1" kern="1200" dirty="0" smtClean="0">
                <a:solidFill>
                  <a:schemeClr val="tx1"/>
                </a:solidFill>
                <a:latin typeface="+mn-lt"/>
                <a:ea typeface="+mn-ea"/>
                <a:cs typeface="+mn-cs"/>
              </a:rPr>
              <a:t> di </a:t>
            </a:r>
            <a:r>
              <a:rPr lang="it-IT" sz="1200" i="1" kern="1200" dirty="0" err="1" smtClean="0">
                <a:solidFill>
                  <a:schemeClr val="tx1"/>
                </a:solidFill>
                <a:latin typeface="+mn-lt"/>
                <a:ea typeface="+mn-ea"/>
                <a:cs typeface="+mn-cs"/>
              </a:rPr>
              <a:t>lavoro'</a:t>
            </a:r>
            <a:r>
              <a:rPr lang="it-IT" sz="1200" kern="1200" dirty="0" smtClean="0">
                <a:solidFill>
                  <a:schemeClr val="tx1"/>
                </a:solidFill>
                <a:latin typeface="+mn-lt"/>
                <a:ea typeface="+mn-ea"/>
                <a:cs typeface="+mn-cs"/>
              </a:rPr>
              <a:t>).</a:t>
            </a:r>
            <a:r>
              <a:rPr lang="it-IT" dirty="0" smtClean="0"/>
              <a:t> </a:t>
            </a:r>
            <a:r>
              <a:rPr lang="it-IT" sz="1200" kern="1200" dirty="0" smtClean="0">
                <a:solidFill>
                  <a:schemeClr val="tx1"/>
                </a:solidFill>
                <a:latin typeface="+mn-lt"/>
                <a:ea typeface="+mn-ea"/>
                <a:cs typeface="+mn-cs"/>
              </a:rPr>
              <a:t>Come vede Dante in carne ed ossa, Minosse lo diffida alzando la voce: "Tu che te ne vieni in quest'ospizio di dannati, non fidarti tanto di quello lì, e non farti ingannare dalla ampiezza dell' ingresso." </a:t>
            </a:r>
          </a:p>
          <a:p>
            <a:r>
              <a:rPr lang="it-IT" sz="1200" kern="1200" dirty="0" smtClean="0">
                <a:solidFill>
                  <a:schemeClr val="tx1"/>
                </a:solidFill>
                <a:latin typeface="+mn-lt"/>
                <a:ea typeface="+mn-ea"/>
                <a:cs typeface="+mn-cs"/>
              </a:rPr>
              <a:t>"Perché urli tanto?" gli ribatte quello lì, cioè Virgilio: "Non tagliargli la strada! Vuolsi così colà... ", e ripete alla lettera la formula che aveva fatto cascare la faccia a Caronte. Chiuso con Minosse. </a:t>
            </a:r>
          </a:p>
          <a:p>
            <a:r>
              <a:rPr lang="it-IT" sz="1200" kern="1200" dirty="0" smtClean="0">
                <a:solidFill>
                  <a:schemeClr val="tx1"/>
                </a:solidFill>
                <a:latin typeface="+mn-lt"/>
                <a:ea typeface="+mn-ea"/>
                <a:cs typeface="+mn-cs"/>
              </a:rPr>
              <a:t> </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7</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r>
              <a:rPr lang="it-IT" sz="1200" kern="1200" dirty="0" smtClean="0">
                <a:solidFill>
                  <a:schemeClr val="tx1"/>
                </a:solidFill>
                <a:latin typeface="+mn-lt"/>
                <a:ea typeface="+mn-ea"/>
                <a:cs typeface="+mn-cs"/>
              </a:rPr>
              <a:t>Qui Dante viene al nocciolo del racconto, e passa al presente: </a:t>
            </a:r>
            <a:r>
              <a:rPr lang="it-IT" sz="1200" i="1" kern="1200" dirty="0" smtClean="0">
                <a:solidFill>
                  <a:schemeClr val="tx1"/>
                </a:solidFill>
                <a:latin typeface="+mn-lt"/>
                <a:ea typeface="+mn-ea"/>
                <a:cs typeface="+mn-cs"/>
              </a:rPr>
              <a:t>ora </a:t>
            </a:r>
            <a:r>
              <a:rPr lang="it-IT" sz="1200" i="1" kern="1200" dirty="0" err="1" smtClean="0">
                <a:solidFill>
                  <a:schemeClr val="tx1"/>
                </a:solidFill>
                <a:latin typeface="+mn-lt"/>
                <a:ea typeface="+mn-ea"/>
                <a:cs typeface="+mn-cs"/>
              </a:rPr>
              <a:t>incomincian</a:t>
            </a:r>
            <a:r>
              <a:rPr lang="it-IT" sz="1200" i="1" kern="1200" dirty="0" smtClean="0">
                <a:solidFill>
                  <a:schemeClr val="tx1"/>
                </a:solidFill>
                <a:latin typeface="+mn-lt"/>
                <a:ea typeface="+mn-ea"/>
                <a:cs typeface="+mn-cs"/>
              </a:rPr>
              <a:t> le dolenti note </a:t>
            </a:r>
            <a:r>
              <a:rPr lang="it-IT" sz="1200" kern="1200" dirty="0" smtClean="0">
                <a:solidFill>
                  <a:schemeClr val="tx1"/>
                </a:solidFill>
                <a:latin typeface="+mn-lt"/>
                <a:ea typeface="+mn-ea"/>
                <a:cs typeface="+mn-cs"/>
              </a:rPr>
              <a:t>(la sinfonia del dolore) / </a:t>
            </a:r>
            <a:r>
              <a:rPr lang="it-IT" sz="1200" i="1" kern="1200" dirty="0" smtClean="0">
                <a:solidFill>
                  <a:schemeClr val="tx1"/>
                </a:solidFill>
                <a:latin typeface="+mn-lt"/>
                <a:ea typeface="+mn-ea"/>
                <a:cs typeface="+mn-cs"/>
              </a:rPr>
              <a:t>a </a:t>
            </a:r>
            <a:r>
              <a:rPr lang="it-IT" sz="1200" i="1" kern="1200" dirty="0" err="1" smtClean="0">
                <a:solidFill>
                  <a:schemeClr val="tx1"/>
                </a:solidFill>
                <a:latin typeface="+mn-lt"/>
                <a:ea typeface="+mn-ea"/>
                <a:cs typeface="+mn-cs"/>
              </a:rPr>
              <a:t>farmisi</a:t>
            </a:r>
            <a:r>
              <a:rPr lang="it-IT" sz="1200" i="1" kern="1200" dirty="0" smtClean="0">
                <a:solidFill>
                  <a:schemeClr val="tx1"/>
                </a:solidFill>
                <a:latin typeface="+mn-lt"/>
                <a:ea typeface="+mn-ea"/>
                <a:cs typeface="+mn-cs"/>
              </a:rPr>
              <a:t> sentire; or son venuto / là dove molto pianto mi percuote.</a:t>
            </a:r>
            <a:r>
              <a:rPr lang="it-IT" dirty="0" smtClean="0"/>
              <a:t> </a:t>
            </a:r>
            <a:r>
              <a:rPr lang="it-IT" sz="1200" kern="1200" dirty="0" smtClean="0">
                <a:solidFill>
                  <a:schemeClr val="tx1"/>
                </a:solidFill>
                <a:latin typeface="+mn-lt"/>
                <a:ea typeface="+mn-ea"/>
                <a:cs typeface="+mn-cs"/>
              </a:rPr>
              <a:t>Nel buio, il pellegrino percepiva il mugghio d'un mare in tempesta sotto la furia di venti antagonisti (e il buio è ancora silenzio della luce: </a:t>
            </a:r>
            <a:r>
              <a:rPr lang="it-IT" sz="1200" i="1" kern="1200" dirty="0" smtClean="0">
                <a:solidFill>
                  <a:schemeClr val="tx1"/>
                </a:solidFill>
                <a:latin typeface="+mn-lt"/>
                <a:ea typeface="+mn-ea"/>
                <a:cs typeface="+mn-cs"/>
              </a:rPr>
              <a:t>loco d'</a:t>
            </a:r>
            <a:r>
              <a:rPr lang="it-IT" sz="1200" i="1" kern="1200" dirty="0" err="1" smtClean="0">
                <a:solidFill>
                  <a:schemeClr val="tx1"/>
                </a:solidFill>
                <a:latin typeface="+mn-lt"/>
                <a:ea typeface="+mn-ea"/>
                <a:cs typeface="+mn-cs"/>
              </a:rPr>
              <a:t>ogne</a:t>
            </a:r>
            <a:r>
              <a:rPr lang="it-IT" sz="1200" i="1" kern="1200" dirty="0" smtClean="0">
                <a:solidFill>
                  <a:schemeClr val="tx1"/>
                </a:solidFill>
                <a:latin typeface="+mn-lt"/>
                <a:ea typeface="+mn-ea"/>
                <a:cs typeface="+mn-cs"/>
              </a:rPr>
              <a:t> luce muto</a:t>
            </a:r>
            <a:r>
              <a:rPr lang="it-IT" sz="1200" kern="1200" dirty="0" smtClean="0">
                <a:solidFill>
                  <a:schemeClr val="tx1"/>
                </a:solidFill>
                <a:latin typeface="+mn-lt"/>
                <a:ea typeface="+mn-ea"/>
                <a:cs typeface="+mn-cs"/>
              </a:rPr>
              <a:t>). La bufera infernale che non s'arresta mai trascina le anime dei dannati nella sua rapina e, sbatacchiandole, le tormenta. Quando esse giungono davanti a la </a:t>
            </a:r>
            <a:r>
              <a:rPr lang="it-IT" sz="1200" kern="1200" dirty="0" err="1" smtClean="0">
                <a:solidFill>
                  <a:schemeClr val="tx1"/>
                </a:solidFill>
                <a:latin typeface="+mn-lt"/>
                <a:ea typeface="+mn-ea"/>
                <a:cs typeface="+mn-cs"/>
              </a:rPr>
              <a:t>ruina</a:t>
            </a:r>
            <a:r>
              <a:rPr lang="it-IT" sz="1200" kern="1200" dirty="0" smtClean="0">
                <a:solidFill>
                  <a:schemeClr val="tx1"/>
                </a:solidFill>
                <a:latin typeface="+mn-lt"/>
                <a:ea typeface="+mn-ea"/>
                <a:cs typeface="+mn-cs"/>
              </a:rPr>
              <a:t>, si scatena il coro discorde delle strida, dei singhiozzi e dei lamenti. E delle bestemmie. Ma che cosa sia di preciso questa </a:t>
            </a:r>
            <a:r>
              <a:rPr lang="it-IT" sz="1200" b="1" i="1" kern="1200" dirty="0" err="1" smtClean="0">
                <a:solidFill>
                  <a:schemeClr val="tx1"/>
                </a:solidFill>
                <a:latin typeface="+mn-lt"/>
                <a:ea typeface="+mn-ea"/>
                <a:cs typeface="+mn-cs"/>
              </a:rPr>
              <a:t>ruina</a:t>
            </a:r>
            <a:r>
              <a:rPr lang="it-IT" sz="1200" kern="1200" dirty="0" smtClean="0">
                <a:solidFill>
                  <a:schemeClr val="tx1"/>
                </a:solidFill>
                <a:latin typeface="+mn-lt"/>
                <a:ea typeface="+mn-ea"/>
                <a:cs typeface="+mn-cs"/>
              </a:rPr>
              <a:t>, se il bocchettone da cui fuoriescono i venti, o l'accesso franoso del cerchio di cui si diceva, non lo sappiamo.</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8</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lnSpcReduction="10000"/>
          </a:bodyPr>
          <a:lstStyle/>
          <a:p>
            <a:r>
              <a:rPr lang="it-IT" sz="1200" kern="1200" dirty="0" smtClean="0">
                <a:solidFill>
                  <a:schemeClr val="tx1"/>
                </a:solidFill>
                <a:latin typeface="+mn-lt"/>
                <a:ea typeface="+mn-ea"/>
                <a:cs typeface="+mn-cs"/>
              </a:rPr>
              <a:t>Qui Dante viene al nocciolo del racconto, e passa al presente: </a:t>
            </a:r>
            <a:r>
              <a:rPr lang="it-IT" sz="1200" i="1" kern="1200" dirty="0" smtClean="0">
                <a:solidFill>
                  <a:schemeClr val="tx1"/>
                </a:solidFill>
                <a:latin typeface="+mn-lt"/>
                <a:ea typeface="+mn-ea"/>
                <a:cs typeface="+mn-cs"/>
              </a:rPr>
              <a:t>ora </a:t>
            </a:r>
            <a:r>
              <a:rPr lang="it-IT" sz="1200" i="1" kern="1200" dirty="0" err="1" smtClean="0">
                <a:solidFill>
                  <a:schemeClr val="tx1"/>
                </a:solidFill>
                <a:latin typeface="+mn-lt"/>
                <a:ea typeface="+mn-ea"/>
                <a:cs typeface="+mn-cs"/>
              </a:rPr>
              <a:t>incomincian</a:t>
            </a:r>
            <a:r>
              <a:rPr lang="it-IT" sz="1200" i="1" kern="1200" dirty="0" smtClean="0">
                <a:solidFill>
                  <a:schemeClr val="tx1"/>
                </a:solidFill>
                <a:latin typeface="+mn-lt"/>
                <a:ea typeface="+mn-ea"/>
                <a:cs typeface="+mn-cs"/>
              </a:rPr>
              <a:t> le dolenti note </a:t>
            </a:r>
            <a:r>
              <a:rPr lang="it-IT" sz="1200" kern="1200" dirty="0" smtClean="0">
                <a:solidFill>
                  <a:schemeClr val="tx1"/>
                </a:solidFill>
                <a:latin typeface="+mn-lt"/>
                <a:ea typeface="+mn-ea"/>
                <a:cs typeface="+mn-cs"/>
              </a:rPr>
              <a:t>(la sinfonia del dolore) / </a:t>
            </a:r>
            <a:r>
              <a:rPr lang="it-IT" sz="1200" i="1" kern="1200" dirty="0" smtClean="0">
                <a:solidFill>
                  <a:schemeClr val="tx1"/>
                </a:solidFill>
                <a:latin typeface="+mn-lt"/>
                <a:ea typeface="+mn-ea"/>
                <a:cs typeface="+mn-cs"/>
              </a:rPr>
              <a:t>a </a:t>
            </a:r>
            <a:r>
              <a:rPr lang="it-IT" sz="1200" i="1" kern="1200" dirty="0" err="1" smtClean="0">
                <a:solidFill>
                  <a:schemeClr val="tx1"/>
                </a:solidFill>
                <a:latin typeface="+mn-lt"/>
                <a:ea typeface="+mn-ea"/>
                <a:cs typeface="+mn-cs"/>
              </a:rPr>
              <a:t>farmisi</a:t>
            </a:r>
            <a:r>
              <a:rPr lang="it-IT" sz="1200" i="1" kern="1200" dirty="0" smtClean="0">
                <a:solidFill>
                  <a:schemeClr val="tx1"/>
                </a:solidFill>
                <a:latin typeface="+mn-lt"/>
                <a:ea typeface="+mn-ea"/>
                <a:cs typeface="+mn-cs"/>
              </a:rPr>
              <a:t> sentire; or son venuto / là dove molto pianto mi percuote.</a:t>
            </a:r>
            <a:r>
              <a:rPr lang="it-IT" dirty="0" smtClean="0"/>
              <a:t> </a:t>
            </a:r>
            <a:r>
              <a:rPr lang="it-IT" sz="1200" kern="1200" dirty="0" smtClean="0">
                <a:solidFill>
                  <a:schemeClr val="tx1"/>
                </a:solidFill>
                <a:latin typeface="+mn-lt"/>
                <a:ea typeface="+mn-ea"/>
                <a:cs typeface="+mn-cs"/>
              </a:rPr>
              <a:t>Nel buio, il pellegrino percepiva il mugghio d'un mare in tempesta sotto la furia di venti antagonisti (e il buio è ancora silenzio della luce: </a:t>
            </a:r>
            <a:r>
              <a:rPr lang="it-IT" sz="1200" i="1" kern="1200" dirty="0" smtClean="0">
                <a:solidFill>
                  <a:schemeClr val="tx1"/>
                </a:solidFill>
                <a:latin typeface="+mn-lt"/>
                <a:ea typeface="+mn-ea"/>
                <a:cs typeface="+mn-cs"/>
              </a:rPr>
              <a:t>loco d'</a:t>
            </a:r>
            <a:r>
              <a:rPr lang="it-IT" sz="1200" i="1" kern="1200" dirty="0" err="1" smtClean="0">
                <a:solidFill>
                  <a:schemeClr val="tx1"/>
                </a:solidFill>
                <a:latin typeface="+mn-lt"/>
                <a:ea typeface="+mn-ea"/>
                <a:cs typeface="+mn-cs"/>
              </a:rPr>
              <a:t>ogne</a:t>
            </a:r>
            <a:r>
              <a:rPr lang="it-IT" sz="1200" i="1" kern="1200" dirty="0" smtClean="0">
                <a:solidFill>
                  <a:schemeClr val="tx1"/>
                </a:solidFill>
                <a:latin typeface="+mn-lt"/>
                <a:ea typeface="+mn-ea"/>
                <a:cs typeface="+mn-cs"/>
              </a:rPr>
              <a:t> luce muto</a:t>
            </a:r>
            <a:r>
              <a:rPr lang="it-IT" sz="1200" kern="1200" dirty="0" smtClean="0">
                <a:solidFill>
                  <a:schemeClr val="tx1"/>
                </a:solidFill>
                <a:latin typeface="+mn-lt"/>
                <a:ea typeface="+mn-ea"/>
                <a:cs typeface="+mn-cs"/>
              </a:rPr>
              <a:t>). La bufera infernale che non s'arresta mai trascina le anime dei dannati nella sua rapina e, sbatacchiandole, le tormenta. Quando esse giungono davanti a la </a:t>
            </a:r>
            <a:r>
              <a:rPr lang="it-IT" sz="1200" kern="1200" dirty="0" err="1" smtClean="0">
                <a:solidFill>
                  <a:schemeClr val="tx1"/>
                </a:solidFill>
                <a:latin typeface="+mn-lt"/>
                <a:ea typeface="+mn-ea"/>
                <a:cs typeface="+mn-cs"/>
              </a:rPr>
              <a:t>ruina</a:t>
            </a:r>
            <a:r>
              <a:rPr lang="it-IT" sz="1200" kern="1200" dirty="0" smtClean="0">
                <a:solidFill>
                  <a:schemeClr val="tx1"/>
                </a:solidFill>
                <a:latin typeface="+mn-lt"/>
                <a:ea typeface="+mn-ea"/>
                <a:cs typeface="+mn-cs"/>
              </a:rPr>
              <a:t>, si scatena il coro discorde delle strida, dei singhiozzi e dei lamenti. E delle bestemmie. Ma che cosa sia di preciso questa </a:t>
            </a:r>
            <a:r>
              <a:rPr lang="it-IT" sz="1200" b="1" i="1" kern="1200" dirty="0" err="1" smtClean="0">
                <a:solidFill>
                  <a:schemeClr val="tx1"/>
                </a:solidFill>
                <a:latin typeface="+mn-lt"/>
                <a:ea typeface="+mn-ea"/>
                <a:cs typeface="+mn-cs"/>
              </a:rPr>
              <a:t>ruina</a:t>
            </a:r>
            <a:r>
              <a:rPr lang="it-IT" sz="1200" kern="1200" dirty="0" smtClean="0">
                <a:solidFill>
                  <a:schemeClr val="tx1"/>
                </a:solidFill>
                <a:latin typeface="+mn-lt"/>
                <a:ea typeface="+mn-ea"/>
                <a:cs typeface="+mn-cs"/>
              </a:rPr>
              <a:t>, se il bocchettone da cui fuoriescono i venti, o l'accesso franoso del cerchio di cui si diceva, non lo sappiamo.</a:t>
            </a:r>
          </a:p>
          <a:p>
            <a:endParaRPr lang="it-IT" dirty="0"/>
          </a:p>
        </p:txBody>
      </p:sp>
      <p:sp>
        <p:nvSpPr>
          <p:cNvPr id="4" name="Segnaposto numero diapositiva 3"/>
          <p:cNvSpPr>
            <a:spLocks noGrp="1"/>
          </p:cNvSpPr>
          <p:nvPr>
            <p:ph type="sldNum" sz="quarter" idx="10"/>
          </p:nvPr>
        </p:nvSpPr>
        <p:spPr/>
        <p:txBody>
          <a:bodyPr/>
          <a:lstStyle/>
          <a:p>
            <a:fld id="{17493B4E-19EE-4C61-A98A-608861384FC8}" type="slidenum">
              <a:rPr lang="it-IT" smtClean="0"/>
              <a:pPr/>
              <a:t>9</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20000"/>
          </a:bodyPr>
          <a:lstStyle/>
          <a:p>
            <a:r>
              <a:rPr lang="it-IT" sz="1200" kern="1200" dirty="0" smtClean="0">
                <a:solidFill>
                  <a:schemeClr val="tx1"/>
                </a:solidFill>
                <a:latin typeface="+mn-lt"/>
                <a:ea typeface="+mn-ea"/>
                <a:cs typeface="+mn-cs"/>
              </a:rPr>
              <a:t>In questo mezzo, Dante apprende che i dannati sottoposti a quel tormento sono i </a:t>
            </a:r>
            <a:r>
              <a:rPr lang="it-IT" sz="1200" b="1" i="1" kern="1200" dirty="0" smtClean="0">
                <a:solidFill>
                  <a:schemeClr val="tx1"/>
                </a:solidFill>
                <a:latin typeface="+mn-lt"/>
                <a:ea typeface="+mn-ea"/>
                <a:cs typeface="+mn-cs"/>
              </a:rPr>
              <a:t>peccator carnali, / che la ragion sommettono al talento,</a:t>
            </a:r>
            <a:r>
              <a:rPr lang="it-IT" sz="1200" kern="1200" dirty="0" smtClean="0">
                <a:solidFill>
                  <a:schemeClr val="tx1"/>
                </a:solidFill>
                <a:latin typeface="+mn-lt"/>
                <a:ea typeface="+mn-ea"/>
                <a:cs typeface="+mn-cs"/>
              </a:rPr>
              <a:t> cioè che </a:t>
            </a:r>
            <a:r>
              <a:rPr lang="it-IT" sz="1200" b="1" kern="1200" dirty="0" smtClean="0">
                <a:solidFill>
                  <a:schemeClr val="tx1"/>
                </a:solidFill>
                <a:latin typeface="+mn-lt"/>
                <a:ea typeface="+mn-ea"/>
                <a:cs typeface="+mn-cs"/>
              </a:rPr>
              <a:t>subordinano l'ordine della ragione ai disordini del desiderio. Perifrasi un po' protocollare di 'Lussuriosi' .</a:t>
            </a:r>
            <a:endParaRPr lang="it-IT" sz="1200" kern="1200" dirty="0" smtClean="0">
              <a:solidFill>
                <a:schemeClr val="tx1"/>
              </a:solidFill>
              <a:latin typeface="+mn-lt"/>
              <a:ea typeface="+mn-ea"/>
              <a:cs typeface="+mn-cs"/>
            </a:endParaRPr>
          </a:p>
          <a:p>
            <a:r>
              <a:rPr lang="it-IT" sz="1200" kern="1200" dirty="0" smtClean="0">
                <a:solidFill>
                  <a:schemeClr val="tx1"/>
                </a:solidFill>
                <a:latin typeface="+mn-lt"/>
                <a:ea typeface="+mn-ea"/>
                <a:cs typeface="+mn-cs"/>
              </a:rPr>
              <a:t>Evidente, la congruenza fra colpa e pena ('</a:t>
            </a:r>
            <a:r>
              <a:rPr lang="it-IT" sz="1200" kern="1200" dirty="0" err="1" smtClean="0">
                <a:solidFill>
                  <a:schemeClr val="tx1"/>
                </a:solidFill>
                <a:latin typeface="+mn-lt"/>
                <a:ea typeface="+mn-ea"/>
                <a:cs typeface="+mn-cs"/>
              </a:rPr>
              <a:t>contrapassum</a:t>
            </a:r>
            <a:r>
              <a:rPr lang="it-IT" sz="1200" kern="1200" dirty="0" smtClean="0">
                <a:solidFill>
                  <a:schemeClr val="tx1"/>
                </a:solidFill>
                <a:latin typeface="+mn-lt"/>
                <a:ea typeface="+mn-ea"/>
                <a:cs typeface="+mn-cs"/>
              </a:rPr>
              <a:t>', nel latino di san Tommaso; '</a:t>
            </a:r>
            <a:r>
              <a:rPr lang="it-IT" sz="1200" kern="1200" dirty="0" err="1" smtClean="0">
                <a:solidFill>
                  <a:schemeClr val="tx1"/>
                </a:solidFill>
                <a:latin typeface="+mn-lt"/>
                <a:ea typeface="+mn-ea"/>
                <a:cs typeface="+mn-cs"/>
              </a:rPr>
              <a:t>contrapasso</a:t>
            </a:r>
            <a:r>
              <a:rPr lang="it-IT" sz="1200" kern="1200" dirty="0" smtClean="0">
                <a:solidFill>
                  <a:schemeClr val="tx1"/>
                </a:solidFill>
                <a:latin typeface="+mn-lt"/>
                <a:ea typeface="+mn-ea"/>
                <a:cs typeface="+mn-cs"/>
              </a:rPr>
              <a:t>', nell'italiano di Dante): in balìa delle passioni da vivi, da morti questi lussuriosi saranno sbatacchiati per i secoli dei secoli in un'irrefrenabile bufera.</a:t>
            </a:r>
          </a:p>
          <a:p>
            <a:r>
              <a:rPr lang="it-IT" sz="1200" kern="1200" dirty="0" smtClean="0">
                <a:solidFill>
                  <a:schemeClr val="tx1"/>
                </a:solidFill>
                <a:latin typeface="+mn-lt"/>
                <a:ea typeface="+mn-ea"/>
                <a:cs typeface="+mn-cs"/>
              </a:rPr>
              <a:t>E il racconto si anima di due famose similitudini aeree. Sarà bene precisare appena che gli spiriti mali, paragonati alla schiera larga e piena degli storni (stornelli, </a:t>
            </a:r>
            <a:r>
              <a:rPr lang="it-IT" sz="1200" kern="1200" dirty="0" err="1" smtClean="0">
                <a:solidFill>
                  <a:schemeClr val="tx1"/>
                </a:solidFill>
                <a:latin typeface="+mn-lt"/>
                <a:ea typeface="+mn-ea"/>
                <a:cs typeface="+mn-cs"/>
              </a:rPr>
              <a:t>stornèi</a:t>
            </a:r>
            <a:r>
              <a:rPr lang="it-IT" sz="1200" kern="1200" dirty="0" smtClean="0">
                <a:solidFill>
                  <a:schemeClr val="tx1"/>
                </a:solidFill>
                <a:latin typeface="+mn-lt"/>
                <a:ea typeface="+mn-ea"/>
                <a:cs typeface="+mn-cs"/>
              </a:rPr>
              <a:t>) , sono la totalità dei Lussuriosi, i quali, nella massa </a:t>
            </a:r>
            <a:r>
              <a:rPr lang="it-IT" sz="1200" kern="1200" dirty="0" err="1" smtClean="0">
                <a:solidFill>
                  <a:schemeClr val="tx1"/>
                </a:solidFill>
                <a:latin typeface="+mn-lt"/>
                <a:ea typeface="+mn-ea"/>
                <a:cs typeface="+mn-cs"/>
              </a:rPr>
              <a:t>compàtta</a:t>
            </a:r>
            <a:r>
              <a:rPr lang="it-IT" sz="1200" kern="1200" dirty="0" smtClean="0">
                <a:solidFill>
                  <a:schemeClr val="tx1"/>
                </a:solidFill>
                <a:latin typeface="+mn-lt"/>
                <a:ea typeface="+mn-ea"/>
                <a:cs typeface="+mn-cs"/>
              </a:rPr>
              <a:t>, turbinano alla rinfusa; mentre le ombre che, travolte dalla medesima tormenta (da la detta briga), striano gemendo quel volo di storni, come gru che disposte in lunga riga cantino i loro lamenti, dovrebbero essere le anime selezionate, ch 'amor di nostra vita </a:t>
            </a:r>
            <a:r>
              <a:rPr lang="it-IT" sz="1200" kern="1200" dirty="0" err="1" smtClean="0">
                <a:solidFill>
                  <a:schemeClr val="tx1"/>
                </a:solidFill>
                <a:latin typeface="+mn-lt"/>
                <a:ea typeface="+mn-ea"/>
                <a:cs typeface="+mn-cs"/>
              </a:rPr>
              <a:t>dipartille</a:t>
            </a:r>
            <a:r>
              <a:rPr lang="it-IT" sz="1200" kern="1200" dirty="0" smtClean="0">
                <a:solidFill>
                  <a:schemeClr val="tx1"/>
                </a:solidFill>
                <a:latin typeface="+mn-lt"/>
                <a:ea typeface="+mn-ea"/>
                <a:cs typeface="+mn-cs"/>
              </a:rPr>
              <a:t>, cioè: che han perso la vita a causa dell' amore. Causa che, però, non sembra sempre così evidente e stringente da giustificare l'iscrizione dei vari personaggi in un unico ruolo...</a:t>
            </a:r>
          </a:p>
        </p:txBody>
      </p:sp>
      <p:sp>
        <p:nvSpPr>
          <p:cNvPr id="4" name="Segnaposto numero diapositiva 3"/>
          <p:cNvSpPr>
            <a:spLocks noGrp="1"/>
          </p:cNvSpPr>
          <p:nvPr>
            <p:ph type="sldNum" sz="quarter" idx="10"/>
          </p:nvPr>
        </p:nvSpPr>
        <p:spPr/>
        <p:txBody>
          <a:bodyPr/>
          <a:lstStyle/>
          <a:p>
            <a:fld id="{17493B4E-19EE-4C61-A98A-608861384FC8}" type="slidenum">
              <a:rPr lang="it-IT" smtClean="0"/>
              <a:pPr/>
              <a:t>10</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2" name="Segnaposto piè di pagina 1"/>
          <p:cNvSpPr>
            <a:spLocks noGrp="1"/>
          </p:cNvSpPr>
          <p:nvPr>
            <p:ph type="ftr" sz="quarter" idx="11"/>
          </p:nvPr>
        </p:nvSpPr>
        <p:spPr/>
        <p:txBody>
          <a:bodyPr/>
          <a:lstStyle/>
          <a:p>
            <a:endParaRPr lang="it-IT"/>
          </a:p>
        </p:txBody>
      </p:sp>
      <p:sp>
        <p:nvSpPr>
          <p:cNvPr id="15" name="Segnaposto numero diapositiva 14"/>
          <p:cNvSpPr>
            <a:spLocks noGrp="1"/>
          </p:cNvSpPr>
          <p:nvPr>
            <p:ph type="sldNum" sz="quarter" idx="12"/>
          </p:nvPr>
        </p:nvSpPr>
        <p:spPr>
          <a:xfrm>
            <a:off x="8229600" y="6473952"/>
            <a:ext cx="758952" cy="246888"/>
          </a:xfrm>
        </p:spPr>
        <p:txBody>
          <a:bodyPr/>
          <a:lstStyle/>
          <a:p>
            <a:fld id="{3DED194F-7EE6-4346-9313-90BB3F2AFA31}"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ED194F-7EE6-4346-9313-90BB3F2AFA3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ED194F-7EE6-4346-9313-90BB3F2AFA3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19" name="Segnaposto piè di pagina 18"/>
          <p:cNvSpPr>
            <a:spLocks noGrp="1"/>
          </p:cNvSpPr>
          <p:nvPr>
            <p:ph type="ftr" sz="quarter" idx="11"/>
          </p:nvPr>
        </p:nvSpPr>
        <p:spPr>
          <a:xfrm>
            <a:off x="3581400" y="76200"/>
            <a:ext cx="2895600" cy="288925"/>
          </a:xfrm>
        </p:spPr>
        <p:txBody>
          <a:bodyPr/>
          <a:lstStyle/>
          <a:p>
            <a:endParaRPr lang="it-IT"/>
          </a:p>
        </p:txBody>
      </p:sp>
      <p:sp>
        <p:nvSpPr>
          <p:cNvPr id="16" name="Segnaposto numero diapositiva 15"/>
          <p:cNvSpPr>
            <a:spLocks noGrp="1"/>
          </p:cNvSpPr>
          <p:nvPr>
            <p:ph type="sldNum" sz="quarter" idx="12"/>
          </p:nvPr>
        </p:nvSpPr>
        <p:spPr>
          <a:xfrm>
            <a:off x="8229600" y="6473952"/>
            <a:ext cx="758952" cy="246888"/>
          </a:xfrm>
        </p:spPr>
        <p:txBody>
          <a:bodyPr/>
          <a:lstStyle/>
          <a:p>
            <a:fld id="{3DED194F-7EE6-4346-9313-90BB3F2AFA3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11" name="Segnaposto piè di pagina 10"/>
          <p:cNvSpPr>
            <a:spLocks noGrp="1"/>
          </p:cNvSpPr>
          <p:nvPr>
            <p:ph type="ftr" sz="quarter" idx="11"/>
          </p:nvPr>
        </p:nvSpPr>
        <p:spPr/>
        <p:txBody>
          <a:bodyPr/>
          <a:lstStyle/>
          <a:p>
            <a:endParaRPr lang="it-IT"/>
          </a:p>
        </p:txBody>
      </p:sp>
      <p:sp>
        <p:nvSpPr>
          <p:cNvPr id="16" name="Segnaposto numero diapositiva 15"/>
          <p:cNvSpPr>
            <a:spLocks noGrp="1"/>
          </p:cNvSpPr>
          <p:nvPr>
            <p:ph type="sldNum" sz="quarter" idx="12"/>
          </p:nvPr>
        </p:nvSpPr>
        <p:spPr/>
        <p:txBody>
          <a:bodyPr/>
          <a:lstStyle/>
          <a:p>
            <a:fld id="{3DED194F-7EE6-4346-9313-90BB3F2AFA31}" type="slidenum">
              <a:rPr lang="it-IT" smtClean="0"/>
              <a:pPr/>
              <a:t>‹N›</a:t>
            </a:fld>
            <a:endParaRPr lang="it-IT"/>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10" name="Segnaposto piè di pagina 9"/>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3DED194F-7EE6-4346-9313-90BB3F2AFA3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229600" y="6477000"/>
            <a:ext cx="762000" cy="246888"/>
          </a:xfrm>
        </p:spPr>
        <p:txBody>
          <a:bodyPr/>
          <a:lstStyle/>
          <a:p>
            <a:fld id="{3DED194F-7EE6-4346-9313-90BB3F2AFA31}" type="slidenum">
              <a:rPr lang="it-IT" smtClean="0"/>
              <a:pPr/>
              <a:t>‹N›</a:t>
            </a:fld>
            <a:endParaRPr lang="it-IT"/>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21" name="Segnaposto piè di pagina 20"/>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DED194F-7EE6-4346-9313-90BB3F2AFA3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24" name="Segnaposto piè di pagina 23"/>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DED194F-7EE6-4346-9313-90BB3F2AFA3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29" name="Segnaposto piè di pagina 28"/>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DED194F-7EE6-4346-9313-90BB3F2AFA3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7393C177-E6C4-4CB4-9A56-4BEB55EB8CC3}" type="datetimeFigureOut">
              <a:rPr lang="it-IT" smtClean="0"/>
              <a:pPr/>
              <a:t>28/10/2024</a:t>
            </a:fld>
            <a:endParaRPr lang="it-IT"/>
          </a:p>
        </p:txBody>
      </p:sp>
      <p:sp>
        <p:nvSpPr>
          <p:cNvPr id="5" name="Segnaposto piè di pagina 4"/>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3DED194F-7EE6-4346-9313-90BB3F2AFA31}" type="slidenum">
              <a:rPr lang="it-IT" smtClean="0"/>
              <a:pPr/>
              <a:t>‹N›</a:t>
            </a:fld>
            <a:endParaRPr lang="it-IT"/>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393C177-E6C4-4CB4-9A56-4BEB55EB8CC3}" type="datetimeFigureOut">
              <a:rPr lang="it-IT" smtClean="0"/>
              <a:pPr/>
              <a:t>28/10/2024</a:t>
            </a:fld>
            <a:endParaRPr lang="it-IT"/>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it-IT"/>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DED194F-7EE6-4346-9313-90BB3F2AFA31}" type="slidenum">
              <a:rPr lang="it-IT" smtClean="0"/>
              <a:pPr/>
              <a:t>‹N›</a:t>
            </a:fld>
            <a:endParaRPr lang="it-IT"/>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7C684499-6F30-4C6A-8094-E2E3E91B30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9144000" cy="6858000"/>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it-IT" dirty="0" smtClean="0"/>
              <a:t>C</a:t>
            </a:r>
            <a:endParaRPr lang="it-IT" dirty="0"/>
          </a:p>
        </p:txBody>
      </p:sp>
      <p:sp>
        <p:nvSpPr>
          <p:cNvPr id="10" name="Rectangle 9">
            <a:extLst>
              <a:ext uri="{FF2B5EF4-FFF2-40B4-BE49-F238E27FC236}">
                <a16:creationId xmlns="" xmlns:a16="http://schemas.microsoft.com/office/drawing/2014/main" id="{D5AECED4-26C2-4E8F-A340-2402369DC2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71450" y="246889"/>
            <a:ext cx="8793480" cy="63779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olo 1">
            <a:extLst>
              <a:ext uri="{FF2B5EF4-FFF2-40B4-BE49-F238E27FC236}">
                <a16:creationId xmlns="" xmlns:a16="http://schemas.microsoft.com/office/drawing/2014/main" id="{9CEC637F-AA04-4DBB-AA62-98BA0C6F436A}"/>
              </a:ext>
            </a:extLst>
          </p:cNvPr>
          <p:cNvSpPr>
            <a:spLocks noGrp="1"/>
          </p:cNvSpPr>
          <p:nvPr>
            <p:ph type="ctrTitle"/>
          </p:nvPr>
        </p:nvSpPr>
        <p:spPr>
          <a:xfrm>
            <a:off x="357158" y="357166"/>
            <a:ext cx="7242746" cy="2123739"/>
          </a:xfrm>
        </p:spPr>
        <p:txBody>
          <a:bodyPr anchor="ctr">
            <a:normAutofit/>
          </a:bodyPr>
          <a:lstStyle/>
          <a:p>
            <a:r>
              <a:rPr lang="it-IT" sz="4100" dirty="0" smtClean="0">
                <a:solidFill>
                  <a:schemeClr val="tx1"/>
                </a:solidFill>
              </a:rPr>
              <a:t>LA DIVINA COMMEDIA:</a:t>
            </a:r>
            <a:br>
              <a:rPr lang="it-IT" sz="4100" dirty="0" smtClean="0">
                <a:solidFill>
                  <a:schemeClr val="tx1"/>
                </a:solidFill>
              </a:rPr>
            </a:br>
            <a:endParaRPr lang="it-IT" sz="4100" dirty="0">
              <a:solidFill>
                <a:schemeClr val="tx1"/>
              </a:solidFill>
            </a:endParaRPr>
          </a:p>
        </p:txBody>
      </p:sp>
      <p:sp>
        <p:nvSpPr>
          <p:cNvPr id="3" name="Sottotitolo 2">
            <a:extLst>
              <a:ext uri="{FF2B5EF4-FFF2-40B4-BE49-F238E27FC236}">
                <a16:creationId xmlns="" xmlns:a16="http://schemas.microsoft.com/office/drawing/2014/main" id="{DBECEBFF-1C6E-4386-8FB1-532F2CE5E153}"/>
              </a:ext>
            </a:extLst>
          </p:cNvPr>
          <p:cNvSpPr>
            <a:spLocks noGrp="1"/>
          </p:cNvSpPr>
          <p:nvPr>
            <p:ph type="subTitle" idx="1"/>
          </p:nvPr>
        </p:nvSpPr>
        <p:spPr>
          <a:xfrm>
            <a:off x="6035040" y="863365"/>
            <a:ext cx="2636521" cy="5120435"/>
          </a:xfrm>
        </p:spPr>
        <p:txBody>
          <a:bodyPr anchor="ctr">
            <a:normAutofit/>
          </a:bodyPr>
          <a:lstStyle/>
          <a:p>
            <a:pPr algn="l"/>
            <a:r>
              <a:rPr lang="it-IT" sz="2000" dirty="0" smtClean="0">
                <a:solidFill>
                  <a:schemeClr val="tx1"/>
                </a:solidFill>
              </a:rPr>
              <a:t>21 ottobre 2024</a:t>
            </a:r>
          </a:p>
          <a:p>
            <a:pPr algn="l"/>
            <a:r>
              <a:rPr lang="it-IT" sz="2000" dirty="0" smtClean="0">
                <a:solidFill>
                  <a:schemeClr val="tx1"/>
                </a:solidFill>
              </a:rPr>
              <a:t>                                       </a:t>
            </a:r>
            <a:r>
              <a:rPr lang="it-IT" sz="2400" b="1" dirty="0" smtClean="0">
                <a:solidFill>
                  <a:srgbClr val="FF0000"/>
                </a:solidFill>
              </a:rPr>
              <a:t>28 ottobre 2024</a:t>
            </a:r>
            <a:endParaRPr lang="it-IT" sz="2000" b="1" dirty="0" smtClean="0">
              <a:solidFill>
                <a:srgbClr val="FF0000"/>
              </a:solidFill>
            </a:endParaRPr>
          </a:p>
          <a:p>
            <a:pPr algn="l"/>
            <a:r>
              <a:rPr lang="it-IT" sz="2000" dirty="0" smtClean="0">
                <a:solidFill>
                  <a:schemeClr val="tx1"/>
                </a:solidFill>
              </a:rPr>
              <a:t>                                        04 novembre 2024</a:t>
            </a:r>
            <a:endParaRPr lang="it-IT" sz="2000" dirty="0">
              <a:solidFill>
                <a:schemeClr val="tx1"/>
              </a:solidFill>
            </a:endParaRPr>
          </a:p>
          <a:p>
            <a:pPr algn="l"/>
            <a:endParaRPr lang="it-IT" sz="2000" dirty="0" smtClean="0">
              <a:solidFill>
                <a:schemeClr val="tx1"/>
              </a:solidFill>
            </a:endParaRPr>
          </a:p>
          <a:p>
            <a:pPr algn="l"/>
            <a:endParaRPr lang="it-IT" sz="2000" dirty="0" smtClean="0">
              <a:solidFill>
                <a:schemeClr val="tx1"/>
              </a:solidFill>
            </a:endParaRPr>
          </a:p>
          <a:p>
            <a:pPr algn="l"/>
            <a:r>
              <a:rPr lang="it-IT" sz="2000" dirty="0" smtClean="0">
                <a:solidFill>
                  <a:schemeClr val="tx1"/>
                </a:solidFill>
              </a:rPr>
              <a:t>Giuseppe Carluccio</a:t>
            </a:r>
            <a:endParaRPr lang="it-IT" sz="2000" dirty="0">
              <a:solidFill>
                <a:schemeClr val="tx1"/>
              </a:solidFill>
            </a:endParaRPr>
          </a:p>
        </p:txBody>
      </p:sp>
      <p:cxnSp>
        <p:nvCxnSpPr>
          <p:cNvPr id="12" name="Straight Connector 11">
            <a:extLst>
              <a:ext uri="{FF2B5EF4-FFF2-40B4-BE49-F238E27FC236}">
                <a16:creationId xmlns="" xmlns:a16="http://schemas.microsoft.com/office/drawing/2014/main" id="{C9213D27-7A25-46D8-B1BD-E470E49C6C2F}"/>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V="1">
            <a:off x="5970932" y="2054826"/>
            <a:ext cx="0" cy="27432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8178" name="AutoShape 2" descr="portogallo: carta geografica mappa portoghese"/>
          <p:cNvSpPr>
            <a:spLocks noChangeAspect="1" noChangeArrowheads="1"/>
          </p:cNvSpPr>
          <p:nvPr/>
        </p:nvSpPr>
        <p:spPr bwMode="auto">
          <a:xfrm>
            <a:off x="116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203778" name="Picture 2" descr="undefined"/>
          <p:cNvPicPr>
            <a:picLocks noChangeAspect="1" noChangeArrowheads="1"/>
          </p:cNvPicPr>
          <p:nvPr/>
        </p:nvPicPr>
        <p:blipFill>
          <a:blip r:embed="rId2" cstate="print"/>
          <a:srcRect/>
          <a:stretch>
            <a:fillRect/>
          </a:stretch>
        </p:blipFill>
        <p:spPr bwMode="auto">
          <a:xfrm>
            <a:off x="1857356" y="2500306"/>
            <a:ext cx="2857519" cy="3800408"/>
          </a:xfrm>
          <a:prstGeom prst="rect">
            <a:avLst/>
          </a:prstGeom>
          <a:noFill/>
        </p:spPr>
      </p:pic>
      <p:sp>
        <p:nvSpPr>
          <p:cNvPr id="11" name="Rectangle 3"/>
          <p:cNvSpPr txBox="1">
            <a:spLocks/>
          </p:cNvSpPr>
          <p:nvPr/>
        </p:nvSpPr>
        <p:spPr>
          <a:xfrm>
            <a:off x="1500166" y="1571612"/>
            <a:ext cx="3724740" cy="720080"/>
          </a:xfrm>
          <a:prstGeom prst="rect">
            <a:avLst/>
          </a:prstGeom>
        </p:spPr>
        <p:style>
          <a:lnRef idx="1">
            <a:schemeClr val="accent3"/>
          </a:lnRef>
          <a:fillRef idx="3">
            <a:schemeClr val="accent3"/>
          </a:fillRef>
          <a:effectRef idx="2">
            <a:schemeClr val="accent3"/>
          </a:effectRef>
          <a:fontRef idx="minor">
            <a:schemeClr val="lt1"/>
          </a:fontRef>
        </p:style>
        <p:txBody>
          <a:bodyPr vert="horz" lIns="45720" rIns="45720" bIns="45720" anchor="b">
            <a:noAutofit/>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sz="3200" b="1" i="0" u="none" strike="noStrike" kern="1200" cap="none" spc="0" normalizeH="0" baseline="0" noProof="0" dirty="0" smtClean="0">
                <a:ln>
                  <a:noFill/>
                </a:ln>
                <a:solidFill>
                  <a:srgbClr val="FFFF00"/>
                </a:solidFill>
                <a:effectLst>
                  <a:outerShdw blurRad="53975" dist="22860" dir="5400000" algn="tl" rotWithShape="0">
                    <a:srgbClr val="000000">
                      <a:alpha val="55000"/>
                    </a:srgbClr>
                  </a:outerShdw>
                </a:effectLst>
                <a:uLnTx/>
                <a:uFillTx/>
                <a:latin typeface="+mn-lt"/>
                <a:ea typeface="+mn-ea"/>
                <a:cs typeface="+mn-cs"/>
              </a:rPr>
              <a:t>Inferno</a:t>
            </a:r>
            <a:r>
              <a:rPr kumimoji="0" lang="it-IT" sz="3200" b="1" i="0" u="none" strike="noStrike" kern="1200" cap="none" spc="0" normalizeH="0" noProof="0" dirty="0" smtClean="0">
                <a:ln>
                  <a:noFill/>
                </a:ln>
                <a:solidFill>
                  <a:srgbClr val="FFFF00"/>
                </a:solidFill>
                <a:effectLst>
                  <a:outerShdw blurRad="53975" dist="22860" dir="5400000" algn="tl" rotWithShape="0">
                    <a:srgbClr val="000000">
                      <a:alpha val="55000"/>
                    </a:srgbClr>
                  </a:outerShdw>
                </a:effectLst>
                <a:uLnTx/>
                <a:uFillTx/>
                <a:latin typeface="+mn-lt"/>
                <a:ea typeface="+mn-ea"/>
                <a:cs typeface="+mn-cs"/>
              </a:rPr>
              <a:t> </a:t>
            </a:r>
            <a:r>
              <a:rPr kumimoji="0" lang="it-IT" sz="3200" b="1" i="0" u="none" strike="noStrike" kern="1200" cap="none" spc="0" normalizeH="0" baseline="0" noProof="0" dirty="0" smtClean="0">
                <a:ln>
                  <a:noFill/>
                </a:ln>
                <a:solidFill>
                  <a:srgbClr val="FFFF00"/>
                </a:solidFill>
                <a:effectLst>
                  <a:outerShdw blurRad="53975" dist="22860" dir="5400000" algn="tl" rotWithShape="0">
                    <a:srgbClr val="000000">
                      <a:alpha val="55000"/>
                    </a:srgbClr>
                  </a:outerShdw>
                </a:effectLst>
                <a:uLnTx/>
                <a:uFillTx/>
                <a:latin typeface="+mn-lt"/>
                <a:ea typeface="+mn-ea"/>
                <a:cs typeface="+mn-cs"/>
              </a:rPr>
              <a:t>Canto V</a:t>
            </a:r>
            <a:endParaRPr kumimoji="0" lang="it-IT" sz="3200" b="1" i="0" u="none" strike="noStrike" kern="1200" cap="none" spc="0" normalizeH="0" baseline="0" noProof="0" dirty="0">
              <a:ln>
                <a:noFill/>
              </a:ln>
              <a:solidFill>
                <a:srgbClr val="FFFF00"/>
              </a:solidFill>
              <a:effectLst>
                <a:outerShdw blurRad="53975" dist="22860" dir="5400000" algn="tl" rotWithShape="0">
                  <a:srgbClr val="000000">
                    <a:alpha val="55000"/>
                  </a:srgbClr>
                </a:outerShdw>
              </a:effectLst>
              <a:uLnTx/>
              <a:uFillTx/>
              <a:latin typeface="+mn-lt"/>
              <a:ea typeface="+mn-ea"/>
              <a:cs typeface="+mn-cs"/>
            </a:endParaRPr>
          </a:p>
        </p:txBody>
      </p:sp>
    </p:spTree>
    <p:extLst>
      <p:ext uri="{BB962C8B-B14F-4D97-AF65-F5344CB8AC3E}">
        <p14:creationId xmlns="" xmlns:p14="http://schemas.microsoft.com/office/powerpoint/2010/main" val="19660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323528" y="1612252"/>
            <a:ext cx="4105596"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Intesi ch'a così fatto tormento</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enno</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dannati i peccator carnali,</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che la ragion sommettono al talento.</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 come li </a:t>
            </a: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stornei</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ne </a:t>
            </a: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portan</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l'ali</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nel freddo tempo, a schiera larga e piena,</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così quel fiato li spiriti mali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sz="1000" b="1" dirty="0" smtClean="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di qua, di là, di giù, di </a:t>
            </a: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sù</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li mena;</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nulla speranza li conforta mai,</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non che di posa, ma di minor pena.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ttangolo 3"/>
          <p:cNvSpPr/>
          <p:nvPr/>
        </p:nvSpPr>
        <p:spPr>
          <a:xfrm>
            <a:off x="4500562" y="1571612"/>
            <a:ext cx="4643438" cy="5170646"/>
          </a:xfrm>
          <a:prstGeom prst="rect">
            <a:avLst/>
          </a:prstGeom>
        </p:spPr>
        <p:txBody>
          <a:bodyPr wrap="square">
            <a:spAutoFit/>
          </a:bodyPr>
          <a:lstStyle/>
          <a:p>
            <a:r>
              <a:rPr lang="it-IT" i="1" dirty="0" smtClean="0"/>
              <a:t>Capii che a questa pena sono dannati i peccatori di lussuria, che sottomettono la ragione al piacere.</a:t>
            </a:r>
          </a:p>
          <a:p>
            <a:endParaRPr lang="it-IT" i="1" dirty="0" smtClean="0"/>
          </a:p>
          <a:p>
            <a:r>
              <a:rPr lang="it-IT" dirty="0" smtClean="0"/>
              <a:t/>
            </a:r>
            <a:br>
              <a:rPr lang="it-IT" dirty="0" smtClean="0"/>
            </a:br>
            <a:endParaRPr lang="it-IT" sz="600" dirty="0" smtClean="0"/>
          </a:p>
          <a:p>
            <a:r>
              <a:rPr lang="it-IT" i="1" dirty="0" smtClean="0"/>
              <a:t>E come d'inverno gli stornelli sono trasportati in volo dalle loro ali, formando una schiera larga e compatta , così quel vento trasporta gli spiriti malvagi;</a:t>
            </a:r>
          </a:p>
          <a:p>
            <a:endParaRPr lang="it-IT" sz="1050" i="1" dirty="0" smtClean="0"/>
          </a:p>
          <a:p>
            <a:endParaRPr lang="it-IT" sz="1050" i="1" dirty="0" smtClean="0"/>
          </a:p>
          <a:p>
            <a:endParaRPr lang="it-IT" sz="500" i="1" dirty="0" smtClean="0"/>
          </a:p>
          <a:p>
            <a:r>
              <a:rPr lang="it-IT" i="1" dirty="0" smtClean="0"/>
              <a:t>li trascina qua e là, su e giù; non hanno alcuna speranza che mai li conforti, né di </a:t>
            </a:r>
            <a:r>
              <a:rPr lang="it-IT" i="1" dirty="0" smtClean="0"/>
              <a:t>riposo (di pausa dalla pena) </a:t>
            </a:r>
            <a:r>
              <a:rPr lang="it-IT" i="1" dirty="0" smtClean="0"/>
              <a:t>né di una diminuzione della pena.</a:t>
            </a:r>
            <a:r>
              <a:rPr lang="it-IT" dirty="0" smtClean="0"/>
              <a:t/>
            </a:r>
            <a:br>
              <a:rPr lang="it-IT" dirty="0" smtClean="0"/>
            </a:br>
            <a:endParaRPr lang="it-IT" sz="600" dirty="0" smtClean="0"/>
          </a:p>
          <a:p>
            <a:endParaRPr lang="it-IT" sz="400" i="1" dirty="0" smtClean="0"/>
          </a:p>
          <a:p>
            <a:r>
              <a:rPr lang="it-IT" dirty="0" smtClean="0"/>
              <a:t/>
            </a:r>
            <a:br>
              <a:rPr lang="it-IT" dirty="0" smtClean="0"/>
            </a:br>
            <a:r>
              <a:rPr lang="it-IT" dirty="0" smtClean="0"/>
              <a:t/>
            </a:r>
            <a:br>
              <a:rPr lang="it-IT" dirty="0" smtClean="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9153">
                                            <p:txEl>
                                              <p:pRg st="0" end="0"/>
                                            </p:txEl>
                                          </p:spTgt>
                                        </p:tgtEl>
                                        <p:attrNameLst>
                                          <p:attrName>style.visibility</p:attrName>
                                        </p:attrNameLst>
                                      </p:cBhvr>
                                      <p:to>
                                        <p:strVal val="visible"/>
                                      </p:to>
                                    </p:set>
                                    <p:anim calcmode="lin" valueType="num">
                                      <p:cBhvr additive="base">
                                        <p:cTn id="7" dur="500" fill="hold"/>
                                        <p:tgtEl>
                                          <p:spTgt spid="4915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1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9153">
                                            <p:txEl>
                                              <p:pRg st="4" end="4"/>
                                            </p:txEl>
                                          </p:spTgt>
                                        </p:tgtEl>
                                        <p:attrNameLst>
                                          <p:attrName>style.visibility</p:attrName>
                                        </p:attrNameLst>
                                      </p:cBhvr>
                                      <p:to>
                                        <p:strVal val="visible"/>
                                      </p:to>
                                    </p:set>
                                    <p:anim calcmode="lin" valueType="num">
                                      <p:cBhvr additive="base">
                                        <p:cTn id="19" dur="500" fill="hold"/>
                                        <p:tgtEl>
                                          <p:spTgt spid="4915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15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9153">
                                            <p:txEl>
                                              <p:pRg st="8" end="8"/>
                                            </p:txEl>
                                          </p:spTgt>
                                        </p:tgtEl>
                                        <p:attrNameLst>
                                          <p:attrName>style.visibility</p:attrName>
                                        </p:attrNameLst>
                                      </p:cBhvr>
                                      <p:to>
                                        <p:strVal val="visible"/>
                                      </p:to>
                                    </p:set>
                                    <p:anim calcmode="lin" valueType="num">
                                      <p:cBhvr additive="base">
                                        <p:cTn id="31" dur="500" fill="hold"/>
                                        <p:tgtEl>
                                          <p:spTgt spid="4915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15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323528" y="2181638"/>
            <a:ext cx="4105596"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 come i gru </a:t>
            </a: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van</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cantando </a:t>
            </a: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lor</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lai,</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faccendo</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in </a:t>
            </a: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aere</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di sé lunga riga,</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così </a:t>
            </a: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vid</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io venir, traendo guai,</a:t>
            </a:r>
          </a:p>
          <a:p>
            <a:pPr marL="0" marR="0" lvl="0" indent="0" algn="l" defTabSz="914400" rtl="0" eaLnBrk="0" fontAlgn="base" latinLnBrk="0" hangingPunct="0">
              <a:lnSpc>
                <a:spcPct val="100000"/>
              </a:lnSpc>
              <a:spcBef>
                <a:spcPct val="0"/>
              </a:spcBef>
              <a:spcAft>
                <a:spcPct val="0"/>
              </a:spcAft>
              <a:buClrTx/>
              <a:buSzTx/>
              <a:buFontTx/>
              <a:buNone/>
              <a:tabLst/>
            </a:pPr>
            <a:endParaRPr lang="it-IT" b="1" dirty="0" smtClean="0">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ombre portate da la detta briga;</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per ch'i' dissi: «Maestro, chi son quelle</a:t>
            </a:r>
            <a:b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genti che l'aura nera sì </a:t>
            </a:r>
            <a:r>
              <a:rPr kumimoji="0" lang="it-IT"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gastiga</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it-IT" sz="24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ttangolo 3"/>
          <p:cNvSpPr/>
          <p:nvPr/>
        </p:nvSpPr>
        <p:spPr>
          <a:xfrm>
            <a:off x="4500562" y="1857364"/>
            <a:ext cx="4643438" cy="4016484"/>
          </a:xfrm>
          <a:prstGeom prst="rect">
            <a:avLst/>
          </a:prstGeom>
        </p:spPr>
        <p:txBody>
          <a:bodyPr wrap="square">
            <a:spAutoFit/>
          </a:bodyPr>
          <a:lstStyle/>
          <a:p>
            <a:r>
              <a:rPr lang="it-IT" dirty="0" smtClean="0"/>
              <a:t/>
            </a:r>
            <a:br>
              <a:rPr lang="it-IT" dirty="0" smtClean="0"/>
            </a:br>
            <a:endParaRPr lang="it-IT" sz="600" dirty="0" smtClean="0"/>
          </a:p>
          <a:p>
            <a:endParaRPr lang="it-IT" sz="400" i="1" dirty="0" smtClean="0"/>
          </a:p>
          <a:p>
            <a:r>
              <a:rPr lang="it-IT" i="1" dirty="0" smtClean="0"/>
              <a:t>E come le gru emettono i loro lamenti, formando in cielo una lunga riga, così vidi venire sospirando </a:t>
            </a:r>
          </a:p>
          <a:p>
            <a:endParaRPr lang="it-IT" i="1" dirty="0" smtClean="0"/>
          </a:p>
          <a:p>
            <a:endParaRPr lang="it-IT" i="1" dirty="0" smtClean="0"/>
          </a:p>
          <a:p>
            <a:endParaRPr lang="it-IT" sz="800" i="1" dirty="0" smtClean="0"/>
          </a:p>
          <a:p>
            <a:endParaRPr lang="it-IT" sz="800" i="1" dirty="0" smtClean="0"/>
          </a:p>
          <a:p>
            <a:endParaRPr lang="it-IT" sz="800" i="1" dirty="0" smtClean="0"/>
          </a:p>
          <a:p>
            <a:endParaRPr lang="it-IT" sz="500" i="1" dirty="0" smtClean="0"/>
          </a:p>
          <a:p>
            <a:r>
              <a:rPr lang="it-IT" i="1" dirty="0" smtClean="0"/>
              <a:t>delle anime, trasportate da quella tempesta; allora dissi: «Maestro, chi sono quelle anime castigate così dalla oscura bufera?»</a:t>
            </a: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9153">
                                            <p:txEl>
                                              <p:pRg st="1" end="1"/>
                                            </p:txEl>
                                          </p:spTgt>
                                        </p:tgtEl>
                                        <p:attrNameLst>
                                          <p:attrName>style.visibility</p:attrName>
                                        </p:attrNameLst>
                                      </p:cBhvr>
                                      <p:to>
                                        <p:strVal val="visible"/>
                                      </p:to>
                                    </p:set>
                                    <p:anim calcmode="lin" valueType="num">
                                      <p:cBhvr additive="base">
                                        <p:cTn id="13" dur="500" fill="hold"/>
                                        <p:tgtEl>
                                          <p:spTgt spid="4915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9153">
                                            <p:txEl>
                                              <p:pRg st="6" end="6"/>
                                            </p:txEl>
                                          </p:spTgt>
                                        </p:tgtEl>
                                        <p:attrNameLst>
                                          <p:attrName>style.visibility</p:attrName>
                                        </p:attrNameLst>
                                      </p:cBhvr>
                                      <p:to>
                                        <p:strVal val="visible"/>
                                      </p:to>
                                    </p:set>
                                    <p:anim calcmode="lin" valueType="num">
                                      <p:cBhvr additive="base">
                                        <p:cTn id="25" dur="500" fill="hold"/>
                                        <p:tgtEl>
                                          <p:spTgt spid="4915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15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51520" y="1595193"/>
            <a:ext cx="4320480" cy="31854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«La prima di color di cui novelle</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tu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vuo</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saper», mi disse quelli allotta,</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«fu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imperadrice</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di molte favelle.</a:t>
            </a:r>
          </a:p>
          <a:p>
            <a:pPr marL="0" marR="0" lvl="0" indent="0" algn="l" defTabSz="914400" rtl="0" eaLnBrk="1" fontAlgn="base" latinLnBrk="0" hangingPunct="1">
              <a:lnSpc>
                <a:spcPct val="100000"/>
              </a:lnSpc>
              <a:spcBef>
                <a:spcPct val="0"/>
              </a:spcBef>
              <a:spcAft>
                <a:spcPct val="0"/>
              </a:spcAft>
              <a:buClrTx/>
              <a:buSzTx/>
              <a:buFontTx/>
              <a:buNone/>
              <a:tabLst/>
            </a:pPr>
            <a:endParaRPr lang="it-IT" sz="2000" b="1"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 vizio di lussuria fu sì rotta,</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che libito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fé</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licito in sua legge,</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per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tòrre</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il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biasmo</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in che era condotta.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5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ttangolo 2"/>
          <p:cNvSpPr/>
          <p:nvPr/>
        </p:nvSpPr>
        <p:spPr>
          <a:xfrm>
            <a:off x="4572000" y="1643050"/>
            <a:ext cx="4572000" cy="3693319"/>
          </a:xfrm>
          <a:prstGeom prst="rect">
            <a:avLst/>
          </a:prstGeom>
        </p:spPr>
        <p:txBody>
          <a:bodyPr>
            <a:spAutoFit/>
          </a:bodyPr>
          <a:lstStyle/>
          <a:p>
            <a:r>
              <a:rPr lang="it-IT" i="1" dirty="0" smtClean="0"/>
              <a:t>«La prima di coloro di cui vuoi avere notizie,» mi rispose allora Virgilio, «fu imperatrice di molti popoli.</a:t>
            </a:r>
          </a:p>
          <a:p>
            <a:endParaRPr lang="it-IT" i="1" dirty="0" smtClean="0"/>
          </a:p>
          <a:p>
            <a:endParaRPr lang="it-IT" i="1" dirty="0" smtClean="0"/>
          </a:p>
          <a:p>
            <a:endParaRPr lang="it-IT" i="1" dirty="0" smtClean="0"/>
          </a:p>
          <a:p>
            <a:endParaRPr lang="it-IT" dirty="0" smtClean="0"/>
          </a:p>
          <a:p>
            <a:r>
              <a:rPr lang="it-IT" i="1" dirty="0" smtClean="0"/>
              <a:t>Fu così dedita al vizio di lussuria, che rese lecito nella sua legge tutto ciò che le piaceva, per eliminare la condanna morale che le spettava.</a:t>
            </a:r>
            <a:r>
              <a:rPr lang="it-IT" dirty="0" smtClean="0"/>
              <a:t/>
            </a:r>
            <a:br>
              <a:rPr lang="it-IT" dirty="0" smtClean="0"/>
            </a:br>
            <a:endParaRPr lang="it-IT" dirty="0" smtClean="0"/>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01">
                                            <p:txEl>
                                              <p:pRg st="0" end="0"/>
                                            </p:txEl>
                                          </p:spTgt>
                                        </p:tgtEl>
                                        <p:attrNameLst>
                                          <p:attrName>style.visibility</p:attrName>
                                        </p:attrNameLst>
                                      </p:cBhvr>
                                      <p:to>
                                        <p:strVal val="visible"/>
                                      </p:to>
                                    </p:set>
                                    <p:anim calcmode="lin" valueType="num">
                                      <p:cBhvr additive="base">
                                        <p:cTn id="7" dur="500" fill="hold"/>
                                        <p:tgtEl>
                                          <p:spTgt spid="5120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01">
                                            <p:txEl>
                                              <p:pRg st="5" end="5"/>
                                            </p:txEl>
                                          </p:spTgt>
                                        </p:tgtEl>
                                        <p:attrNameLst>
                                          <p:attrName>style.visibility</p:attrName>
                                        </p:attrNameLst>
                                      </p:cBhvr>
                                      <p:to>
                                        <p:strVal val="visible"/>
                                      </p:to>
                                    </p:set>
                                    <p:anim calcmode="lin" valueType="num">
                                      <p:cBhvr additive="base">
                                        <p:cTn id="19" dur="500" fill="hold"/>
                                        <p:tgtEl>
                                          <p:spTgt spid="51201">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51520" y="1595193"/>
            <a:ext cx="4320480" cy="31854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Ell</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è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Semiramìs</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di cui si legge</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che succedette a Nino e fu sua sposa:</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tenne la terra che 'l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Soldan</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corregge.</a:t>
            </a:r>
          </a:p>
          <a:p>
            <a:pPr marL="0" marR="0" lvl="0" indent="0" algn="l" defTabSz="914400" rtl="0" eaLnBrk="0" fontAlgn="base" latinLnBrk="0" hangingPunct="0">
              <a:lnSpc>
                <a:spcPct val="100000"/>
              </a:lnSpc>
              <a:spcBef>
                <a:spcPct val="0"/>
              </a:spcBef>
              <a:spcAft>
                <a:spcPct val="0"/>
              </a:spcAft>
              <a:buClrTx/>
              <a:buSzTx/>
              <a:buFontTx/>
              <a:buNone/>
              <a:tabLst/>
            </a:pPr>
            <a:endParaRPr lang="it-IT" sz="2000" b="1" dirty="0" smtClean="0">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L'altra è colei che s'</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ancise</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amorosa,</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 ruppe fede al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cener</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di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Sicheo</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poi è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Cleopatràs</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lussurïosa.</a:t>
            </a:r>
            <a:endParaRPr kumimoji="0" lang="it-IT"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ttangolo 2"/>
          <p:cNvSpPr/>
          <p:nvPr/>
        </p:nvSpPr>
        <p:spPr>
          <a:xfrm>
            <a:off x="4572000" y="1714488"/>
            <a:ext cx="4572000" cy="3416320"/>
          </a:xfrm>
          <a:prstGeom prst="rect">
            <a:avLst/>
          </a:prstGeom>
        </p:spPr>
        <p:txBody>
          <a:bodyPr>
            <a:spAutoFit/>
          </a:bodyPr>
          <a:lstStyle/>
          <a:p>
            <a:r>
              <a:rPr lang="it-IT" i="1" dirty="0" smtClean="0"/>
              <a:t>Ella è </a:t>
            </a:r>
            <a:r>
              <a:rPr lang="it-IT" i="1" dirty="0" err="1" smtClean="0"/>
              <a:t>Semiramide</a:t>
            </a:r>
            <a:r>
              <a:rPr lang="it-IT" i="1" dirty="0" smtClean="0"/>
              <a:t>, di cui si legge che fu sposa di Nino al quale poi succedette: governò la terra che ora è governata dal </a:t>
            </a:r>
            <a:r>
              <a:rPr lang="it-IT" i="1" dirty="0" err="1" smtClean="0"/>
              <a:t>Soldano</a:t>
            </a:r>
            <a:r>
              <a:rPr lang="it-IT" i="1" dirty="0" smtClean="0"/>
              <a:t>.</a:t>
            </a:r>
          </a:p>
          <a:p>
            <a:endParaRPr lang="it-IT" i="1" dirty="0" smtClean="0"/>
          </a:p>
          <a:p>
            <a:r>
              <a:rPr lang="it-IT" dirty="0" smtClean="0"/>
              <a:t/>
            </a:r>
            <a:br>
              <a:rPr lang="it-IT" dirty="0" smtClean="0"/>
            </a:br>
            <a:endParaRPr lang="it-IT" dirty="0" smtClean="0"/>
          </a:p>
          <a:p>
            <a:r>
              <a:rPr lang="it-IT" i="1" dirty="0" smtClean="0"/>
              <a:t>L'altra è colei che si suicidò per amore (</a:t>
            </a:r>
            <a:r>
              <a:rPr lang="it-IT" i="1" dirty="0" err="1" smtClean="0"/>
              <a:t>Didone</a:t>
            </a:r>
            <a:r>
              <a:rPr lang="it-IT" i="1" dirty="0" smtClean="0"/>
              <a:t>), e non tenne fede alla memoria del marito </a:t>
            </a:r>
            <a:r>
              <a:rPr lang="it-IT" i="1" dirty="0" err="1" smtClean="0"/>
              <a:t>Sicheo</a:t>
            </a:r>
            <a:r>
              <a:rPr lang="it-IT" i="1" dirty="0" smtClean="0"/>
              <a:t>; poi c'è la lussuriosa Cleopatra.</a:t>
            </a:r>
            <a:r>
              <a:rPr lang="it-IT" dirty="0" smtClean="0"/>
              <a:t/>
            </a:r>
            <a:br>
              <a:rPr lang="it-IT" dirty="0" smtClean="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01">
                                            <p:txEl>
                                              <p:pRg st="1" end="1"/>
                                            </p:txEl>
                                          </p:spTgt>
                                        </p:tgtEl>
                                        <p:attrNameLst>
                                          <p:attrName>style.visibility</p:attrName>
                                        </p:attrNameLst>
                                      </p:cBhvr>
                                      <p:to>
                                        <p:strVal val="visible"/>
                                      </p:to>
                                    </p:set>
                                    <p:anim calcmode="lin" valueType="num">
                                      <p:cBhvr additive="base">
                                        <p:cTn id="7" dur="500" fill="hold"/>
                                        <p:tgtEl>
                                          <p:spTgt spid="5120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01">
                                            <p:txEl>
                                              <p:pRg st="6" end="6"/>
                                            </p:txEl>
                                          </p:spTgt>
                                        </p:tgtEl>
                                        <p:attrNameLst>
                                          <p:attrName>style.visibility</p:attrName>
                                        </p:attrNameLst>
                                      </p:cBhvr>
                                      <p:to>
                                        <p:strVal val="visible"/>
                                      </p:to>
                                    </p:set>
                                    <p:anim calcmode="lin" valueType="num">
                                      <p:cBhvr additive="base">
                                        <p:cTn id="19" dur="500" fill="hold"/>
                                        <p:tgtEl>
                                          <p:spTgt spid="51201">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1196752"/>
            <a:ext cx="4606232" cy="4093428"/>
          </a:xfrm>
          <a:prstGeom prst="rect">
            <a:avLst/>
          </a:prstGeom>
        </p:spPr>
        <p:txBody>
          <a:bodyPr wrap="square">
            <a:spAutoFit/>
          </a:bodyPr>
          <a:lstStyle/>
          <a:p>
            <a:r>
              <a:rPr lang="it-IT" sz="2000" b="1" dirty="0" smtClean="0"/>
              <a:t>Elena vedi, per cui tanto reo</a:t>
            </a:r>
            <a:br>
              <a:rPr lang="it-IT" sz="2000" b="1" dirty="0" smtClean="0"/>
            </a:br>
            <a:r>
              <a:rPr lang="it-IT" sz="2000" b="1" dirty="0" smtClean="0"/>
              <a:t>tempo si volse, e vedi 'l grande Achille,</a:t>
            </a:r>
            <a:br>
              <a:rPr lang="it-IT" sz="2000" b="1" dirty="0" smtClean="0"/>
            </a:br>
            <a:r>
              <a:rPr lang="it-IT" sz="2000" b="1" dirty="0" smtClean="0"/>
              <a:t>che con amore al fine </a:t>
            </a:r>
            <a:r>
              <a:rPr lang="it-IT" sz="2000" b="1" dirty="0" err="1" smtClean="0"/>
              <a:t>combatteo</a:t>
            </a:r>
            <a:r>
              <a:rPr lang="it-IT" sz="2000" b="1" dirty="0" smtClean="0"/>
              <a:t>.</a:t>
            </a:r>
          </a:p>
          <a:p>
            <a:endParaRPr lang="it-IT" sz="2000" b="1" dirty="0" smtClean="0"/>
          </a:p>
          <a:p>
            <a:endParaRPr lang="it-IT" sz="2000" b="1" dirty="0" smtClean="0"/>
          </a:p>
          <a:p>
            <a:r>
              <a:rPr lang="it-IT" sz="2000" b="1" dirty="0" smtClean="0"/>
              <a:t>Vedi </a:t>
            </a:r>
            <a:r>
              <a:rPr lang="it-IT" sz="2000" b="1" dirty="0" err="1" smtClean="0"/>
              <a:t>Parìs</a:t>
            </a:r>
            <a:r>
              <a:rPr lang="it-IT" sz="2000" b="1" dirty="0" smtClean="0"/>
              <a:t>, Tristano»; e più di mille</a:t>
            </a:r>
            <a:br>
              <a:rPr lang="it-IT" sz="2000" b="1" dirty="0" smtClean="0"/>
            </a:br>
            <a:r>
              <a:rPr lang="it-IT" sz="2000" b="1" dirty="0" smtClean="0"/>
              <a:t>ombre </a:t>
            </a:r>
            <a:r>
              <a:rPr lang="it-IT" sz="2000" b="1" dirty="0" err="1" smtClean="0"/>
              <a:t>mostrommi</a:t>
            </a:r>
            <a:r>
              <a:rPr lang="it-IT" sz="2000" b="1" dirty="0" smtClean="0"/>
              <a:t> e </a:t>
            </a:r>
            <a:r>
              <a:rPr lang="it-IT" sz="2000" b="1" dirty="0" err="1" smtClean="0"/>
              <a:t>nominommi</a:t>
            </a:r>
            <a:r>
              <a:rPr lang="it-IT" sz="2000" b="1" dirty="0" smtClean="0"/>
              <a:t> a dito,</a:t>
            </a:r>
            <a:br>
              <a:rPr lang="it-IT" sz="2000" b="1" dirty="0" smtClean="0"/>
            </a:br>
            <a:r>
              <a:rPr lang="it-IT" sz="2000" b="1" dirty="0" smtClean="0"/>
              <a:t>ch'amor di nostra vita </a:t>
            </a:r>
            <a:r>
              <a:rPr lang="it-IT" sz="2000" b="1" dirty="0" err="1" smtClean="0"/>
              <a:t>dipartille</a:t>
            </a:r>
            <a:r>
              <a:rPr lang="it-IT" sz="2000" b="1" dirty="0" smtClean="0"/>
              <a:t>.</a:t>
            </a:r>
          </a:p>
          <a:p>
            <a:endParaRPr lang="it-IT" sz="2000" b="1" dirty="0" smtClean="0"/>
          </a:p>
          <a:p>
            <a:endParaRPr lang="it-IT" sz="2000" b="1" dirty="0" smtClean="0"/>
          </a:p>
          <a:p>
            <a:r>
              <a:rPr lang="it-IT" sz="2000" b="1" dirty="0" smtClean="0"/>
              <a:t>Poscia ch'io ebbi 'l mio dottore udito</a:t>
            </a:r>
            <a:br>
              <a:rPr lang="it-IT" sz="2000" b="1" dirty="0" smtClean="0"/>
            </a:br>
            <a:r>
              <a:rPr lang="it-IT" sz="2000" b="1" dirty="0" smtClean="0"/>
              <a:t>nomar le donne antiche e ' cavalieri,</a:t>
            </a:r>
            <a:br>
              <a:rPr lang="it-IT" sz="2000" b="1" dirty="0" smtClean="0"/>
            </a:br>
            <a:r>
              <a:rPr lang="it-IT" sz="2000" b="1" dirty="0" smtClean="0"/>
              <a:t>pietà mi giunse, e fui quasi smarrito.</a:t>
            </a:r>
          </a:p>
        </p:txBody>
      </p:sp>
      <p:sp>
        <p:nvSpPr>
          <p:cNvPr id="4" name="Rettangolo 3"/>
          <p:cNvSpPr/>
          <p:nvPr/>
        </p:nvSpPr>
        <p:spPr>
          <a:xfrm>
            <a:off x="4857752" y="1214422"/>
            <a:ext cx="4071934" cy="4139595"/>
          </a:xfrm>
          <a:prstGeom prst="rect">
            <a:avLst/>
          </a:prstGeom>
        </p:spPr>
        <p:txBody>
          <a:bodyPr wrap="square">
            <a:spAutoFit/>
          </a:bodyPr>
          <a:lstStyle/>
          <a:p>
            <a:r>
              <a:rPr lang="it-IT" i="1" dirty="0" smtClean="0"/>
              <a:t>Vedi Elena, per cui si combatté una lunga e sanguinosa guerra, e vedi il grande Achille, che combatté a scopi amorosi.</a:t>
            </a:r>
            <a:r>
              <a:rPr lang="it-IT" dirty="0" smtClean="0"/>
              <a:t/>
            </a:r>
            <a:br>
              <a:rPr lang="it-IT" dirty="0" smtClean="0"/>
            </a:br>
            <a:endParaRPr lang="it-IT" dirty="0" smtClean="0"/>
          </a:p>
          <a:p>
            <a:endParaRPr lang="it-IT" sz="500" i="1" dirty="0" smtClean="0"/>
          </a:p>
          <a:p>
            <a:r>
              <a:rPr lang="it-IT" i="1" dirty="0" smtClean="0"/>
              <a:t>Vedi Paride, Tristano»; e mi nominò mentre me le indicava col dito più di mille anime, che morirono a causa dell'amore.</a:t>
            </a:r>
          </a:p>
          <a:p>
            <a:endParaRPr lang="it-IT" i="1" dirty="0" smtClean="0"/>
          </a:p>
          <a:p>
            <a:endParaRPr lang="it-IT" sz="600" i="1" dirty="0" smtClean="0"/>
          </a:p>
          <a:p>
            <a:r>
              <a:rPr lang="it-IT" i="1" dirty="0" smtClean="0"/>
              <a:t>Dopo </a:t>
            </a:r>
            <a:r>
              <a:rPr lang="it-IT" i="1" dirty="0" smtClean="0"/>
              <a:t>aver sentito il mio maestro nominare le donne antiche e i cavalieri,  fui preso da turbamento e quasi mi smarrii.</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332656"/>
            <a:ext cx="7992888" cy="523220"/>
          </a:xfrm>
          <a:prstGeom prst="rect">
            <a:avLst/>
          </a:prstGeom>
        </p:spPr>
        <p:txBody>
          <a:bodyPr wrap="square">
            <a:spAutoFit/>
          </a:bodyPr>
          <a:lstStyle/>
          <a:p>
            <a:r>
              <a:rPr lang="it-IT" sz="2800" b="1" dirty="0" smtClean="0"/>
              <a:t>Incontro con Paolo e Francesca (73-108) </a:t>
            </a:r>
          </a:p>
        </p:txBody>
      </p:sp>
      <p:sp>
        <p:nvSpPr>
          <p:cNvPr id="3" name="Rettangolo 2"/>
          <p:cNvSpPr/>
          <p:nvPr/>
        </p:nvSpPr>
        <p:spPr>
          <a:xfrm>
            <a:off x="214282" y="2143116"/>
            <a:ext cx="4500594" cy="2862322"/>
          </a:xfrm>
          <a:prstGeom prst="rect">
            <a:avLst/>
          </a:prstGeom>
        </p:spPr>
        <p:txBody>
          <a:bodyPr wrap="square">
            <a:spAutoFit/>
          </a:bodyPr>
          <a:lstStyle/>
          <a:p>
            <a:r>
              <a:rPr lang="it-IT" b="1" dirty="0" smtClean="0"/>
              <a:t>I’ cominciai: «Poeta, </a:t>
            </a:r>
            <a:r>
              <a:rPr lang="it-IT" b="1" dirty="0" err="1" smtClean="0"/>
              <a:t>volontieri</a:t>
            </a:r>
            <a:r>
              <a:rPr lang="it-IT" b="1" dirty="0" smtClean="0"/>
              <a:t> </a:t>
            </a:r>
            <a:br>
              <a:rPr lang="it-IT" b="1" dirty="0" smtClean="0"/>
            </a:br>
            <a:r>
              <a:rPr lang="it-IT" b="1" dirty="0" smtClean="0"/>
              <a:t>parlerei a quei due che ’</a:t>
            </a:r>
            <a:r>
              <a:rPr lang="it-IT" b="1" dirty="0" err="1" smtClean="0"/>
              <a:t>nsieme</a:t>
            </a:r>
            <a:r>
              <a:rPr lang="it-IT" b="1" dirty="0" smtClean="0"/>
              <a:t> vanno, </a:t>
            </a:r>
            <a:br>
              <a:rPr lang="it-IT" b="1" dirty="0" smtClean="0"/>
            </a:br>
            <a:r>
              <a:rPr lang="it-IT" b="1" dirty="0" smtClean="0"/>
              <a:t>e </a:t>
            </a:r>
            <a:r>
              <a:rPr lang="it-IT" b="1" dirty="0" err="1" smtClean="0"/>
              <a:t>paion</a:t>
            </a:r>
            <a:r>
              <a:rPr lang="it-IT" b="1" dirty="0" smtClean="0"/>
              <a:t> sì al vento esser leggeri».  </a:t>
            </a:r>
            <a:endParaRPr lang="it-IT" b="1" dirty="0" smtClean="0"/>
          </a:p>
          <a:p>
            <a:r>
              <a:rPr lang="it-IT" b="1" dirty="0" smtClean="0"/>
              <a:t>  </a:t>
            </a:r>
          </a:p>
          <a:p>
            <a:endParaRPr lang="it-IT" b="1" dirty="0" smtClean="0"/>
          </a:p>
          <a:p>
            <a:r>
              <a:rPr lang="it-IT" b="1" dirty="0" smtClean="0"/>
              <a:t>Ed elli a me: «Vedrai quando saranno </a:t>
            </a:r>
            <a:br>
              <a:rPr lang="it-IT" b="1" dirty="0" smtClean="0"/>
            </a:br>
            <a:r>
              <a:rPr lang="it-IT" b="1" dirty="0" smtClean="0"/>
              <a:t>più presso a noi; e tu </a:t>
            </a:r>
            <a:r>
              <a:rPr lang="it-IT" b="1" dirty="0" err="1" smtClean="0"/>
              <a:t>allor</a:t>
            </a:r>
            <a:r>
              <a:rPr lang="it-IT" b="1" dirty="0" smtClean="0"/>
              <a:t> li priega </a:t>
            </a:r>
            <a:br>
              <a:rPr lang="it-IT" b="1" dirty="0" smtClean="0"/>
            </a:br>
            <a:r>
              <a:rPr lang="it-IT" b="1" dirty="0" smtClean="0"/>
              <a:t>per quello amor che i mena, ed ei verranno».</a:t>
            </a:r>
          </a:p>
          <a:p>
            <a:r>
              <a:rPr lang="it-IT" b="1" dirty="0" smtClean="0"/>
              <a:t> </a:t>
            </a:r>
            <a:br>
              <a:rPr lang="it-IT" b="1" dirty="0" smtClean="0"/>
            </a:br>
            <a:r>
              <a:rPr lang="it-IT" b="1" dirty="0" smtClean="0"/>
              <a:t>                  </a:t>
            </a:r>
            <a:endParaRPr lang="it-IT" b="1" dirty="0"/>
          </a:p>
        </p:txBody>
      </p:sp>
      <p:sp>
        <p:nvSpPr>
          <p:cNvPr id="4" name="Rettangolo 3"/>
          <p:cNvSpPr/>
          <p:nvPr/>
        </p:nvSpPr>
        <p:spPr>
          <a:xfrm>
            <a:off x="4857752" y="2117978"/>
            <a:ext cx="4286248" cy="2862322"/>
          </a:xfrm>
          <a:prstGeom prst="rect">
            <a:avLst/>
          </a:prstGeom>
        </p:spPr>
        <p:txBody>
          <a:bodyPr wrap="square">
            <a:spAutoFit/>
          </a:bodyPr>
          <a:lstStyle/>
          <a:p>
            <a:r>
              <a:rPr lang="it-IT" i="1" dirty="0" smtClean="0"/>
              <a:t>Cominciai: «Poeta, parlerei volentieri a quei due che volano insieme e sembrano essere trasportati tanto lievemente dal vento».</a:t>
            </a:r>
            <a:r>
              <a:rPr lang="it-IT" dirty="0" smtClean="0"/>
              <a:t/>
            </a:r>
            <a:br>
              <a:rPr lang="it-IT" dirty="0" smtClean="0"/>
            </a:br>
            <a:endParaRPr lang="it-IT" dirty="0" smtClean="0"/>
          </a:p>
          <a:p>
            <a:r>
              <a:rPr lang="it-IT" i="1" dirty="0" smtClean="0"/>
              <a:t>Mi rispose: «Aspetta quando saranno più vicini a noi: allora pregali in nome di quell'amore che li trascina ed essi verranno».</a:t>
            </a:r>
            <a:r>
              <a:rPr lang="it-IT" dirty="0" smtClean="0"/>
              <a:t/>
            </a:r>
            <a:br>
              <a:rPr lang="it-IT" dirty="0" smtClean="0"/>
            </a:br>
            <a:r>
              <a:rPr lang="it-IT" dirty="0" smtClean="0"/>
              <a:t/>
            </a:r>
            <a:br>
              <a:rPr lang="it-IT" dirty="0" smtClean="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332656"/>
            <a:ext cx="7992888" cy="523220"/>
          </a:xfrm>
          <a:prstGeom prst="rect">
            <a:avLst/>
          </a:prstGeom>
        </p:spPr>
        <p:txBody>
          <a:bodyPr wrap="square">
            <a:spAutoFit/>
          </a:bodyPr>
          <a:lstStyle/>
          <a:p>
            <a:r>
              <a:rPr lang="it-IT" sz="2800" b="1" dirty="0" smtClean="0"/>
              <a:t>Incontro con Paolo e Francesca (73-108) </a:t>
            </a:r>
          </a:p>
        </p:txBody>
      </p:sp>
      <p:sp>
        <p:nvSpPr>
          <p:cNvPr id="3" name="Rettangolo 2"/>
          <p:cNvSpPr/>
          <p:nvPr/>
        </p:nvSpPr>
        <p:spPr>
          <a:xfrm>
            <a:off x="251520" y="1124744"/>
            <a:ext cx="3963290" cy="3970318"/>
          </a:xfrm>
          <a:prstGeom prst="rect">
            <a:avLst/>
          </a:prstGeom>
        </p:spPr>
        <p:txBody>
          <a:bodyPr wrap="square">
            <a:spAutoFit/>
          </a:bodyPr>
          <a:lstStyle/>
          <a:p>
            <a:r>
              <a:rPr lang="it-IT" b="1" dirty="0" smtClean="0"/>
              <a:t/>
            </a:r>
            <a:br>
              <a:rPr lang="it-IT" b="1" dirty="0" smtClean="0"/>
            </a:br>
            <a:r>
              <a:rPr lang="it-IT" b="1" dirty="0" smtClean="0"/>
              <a:t>Sì tosto come il vento a noi li piega, </a:t>
            </a:r>
            <a:br>
              <a:rPr lang="it-IT" b="1" dirty="0" smtClean="0"/>
            </a:br>
            <a:r>
              <a:rPr lang="it-IT" b="1" dirty="0" smtClean="0"/>
              <a:t>mossi la voce: «O anime affannate, </a:t>
            </a:r>
            <a:br>
              <a:rPr lang="it-IT" b="1" dirty="0" smtClean="0"/>
            </a:br>
            <a:r>
              <a:rPr lang="it-IT" b="1" dirty="0" smtClean="0"/>
              <a:t>venite a noi parlar, s’altri </a:t>
            </a:r>
            <a:r>
              <a:rPr lang="it-IT" b="1" dirty="0" err="1" smtClean="0"/>
              <a:t>nol</a:t>
            </a:r>
            <a:r>
              <a:rPr lang="it-IT" b="1" dirty="0" smtClean="0"/>
              <a:t> </a:t>
            </a:r>
            <a:r>
              <a:rPr lang="it-IT" b="1" dirty="0" err="1" smtClean="0"/>
              <a:t>niega</a:t>
            </a:r>
            <a:r>
              <a:rPr lang="it-IT" b="1" dirty="0" smtClean="0"/>
              <a:t>!».  </a:t>
            </a:r>
          </a:p>
          <a:p>
            <a:r>
              <a:rPr lang="it-IT" b="1" dirty="0" smtClean="0"/>
              <a:t/>
            </a:r>
            <a:br>
              <a:rPr lang="it-IT" b="1" dirty="0" smtClean="0"/>
            </a:br>
            <a:r>
              <a:rPr lang="it-IT" b="1" dirty="0" smtClean="0"/>
              <a:t>Quali colombe dal disio chiamate </a:t>
            </a:r>
            <a:br>
              <a:rPr lang="it-IT" b="1" dirty="0" smtClean="0"/>
            </a:br>
            <a:r>
              <a:rPr lang="it-IT" b="1" dirty="0" smtClean="0"/>
              <a:t>con l’ali alzate e ferme al dolce nido </a:t>
            </a:r>
            <a:br>
              <a:rPr lang="it-IT" b="1" dirty="0" smtClean="0"/>
            </a:br>
            <a:r>
              <a:rPr lang="it-IT" b="1" dirty="0" err="1" smtClean="0"/>
              <a:t>vegnon</a:t>
            </a:r>
            <a:r>
              <a:rPr lang="it-IT" b="1" dirty="0" smtClean="0"/>
              <a:t> per l’</a:t>
            </a:r>
            <a:r>
              <a:rPr lang="it-IT" b="1" dirty="0" err="1" smtClean="0"/>
              <a:t>aere</a:t>
            </a:r>
            <a:r>
              <a:rPr lang="it-IT" b="1" dirty="0" smtClean="0"/>
              <a:t> dal voler portate;  </a:t>
            </a:r>
            <a:endParaRPr lang="it-IT" b="1" dirty="0" smtClean="0"/>
          </a:p>
          <a:p>
            <a:endParaRPr lang="it-IT" b="1" dirty="0" smtClean="0"/>
          </a:p>
          <a:p>
            <a:endParaRPr lang="it-IT" b="1" dirty="0" smtClean="0"/>
          </a:p>
          <a:p>
            <a:r>
              <a:rPr lang="it-IT" b="1" dirty="0" smtClean="0"/>
              <a:t>cotali uscir de la schiera </a:t>
            </a:r>
            <a:r>
              <a:rPr lang="it-IT" b="1" dirty="0" err="1" smtClean="0"/>
              <a:t>ov</a:t>
            </a:r>
            <a:r>
              <a:rPr lang="it-IT" b="1" dirty="0" smtClean="0"/>
              <a:t>’è Dido, </a:t>
            </a:r>
            <a:br>
              <a:rPr lang="it-IT" b="1" dirty="0" smtClean="0"/>
            </a:br>
            <a:r>
              <a:rPr lang="it-IT" b="1" dirty="0" smtClean="0"/>
              <a:t>a noi venendo per l’</a:t>
            </a:r>
            <a:r>
              <a:rPr lang="it-IT" b="1" dirty="0" err="1" smtClean="0"/>
              <a:t>aere</a:t>
            </a:r>
            <a:r>
              <a:rPr lang="it-IT" b="1" dirty="0" smtClean="0"/>
              <a:t> maligno, </a:t>
            </a:r>
          </a:p>
          <a:p>
            <a:r>
              <a:rPr lang="it-IT" b="1" dirty="0" smtClean="0"/>
              <a:t>sì forte fu l’affettuoso grido.</a:t>
            </a:r>
            <a:br>
              <a:rPr lang="it-IT" b="1" dirty="0" smtClean="0"/>
            </a:br>
            <a:r>
              <a:rPr lang="it-IT" b="1" dirty="0" smtClean="0"/>
              <a:t>                        </a:t>
            </a:r>
            <a:endParaRPr lang="it-IT" b="1" dirty="0"/>
          </a:p>
        </p:txBody>
      </p:sp>
      <p:sp>
        <p:nvSpPr>
          <p:cNvPr id="4" name="Rettangolo 3"/>
          <p:cNvSpPr/>
          <p:nvPr/>
        </p:nvSpPr>
        <p:spPr>
          <a:xfrm>
            <a:off x="4286248" y="1142984"/>
            <a:ext cx="4572000" cy="3693319"/>
          </a:xfrm>
          <a:prstGeom prst="rect">
            <a:avLst/>
          </a:prstGeom>
        </p:spPr>
        <p:txBody>
          <a:bodyPr wrap="square">
            <a:spAutoFit/>
          </a:bodyPr>
          <a:lstStyle/>
          <a:p>
            <a:r>
              <a:rPr lang="it-IT" dirty="0" smtClean="0"/>
              <a:t/>
            </a:r>
            <a:br>
              <a:rPr lang="it-IT" dirty="0" smtClean="0"/>
            </a:br>
            <a:r>
              <a:rPr lang="it-IT" i="1" dirty="0" smtClean="0"/>
              <a:t>Non appena il vento li portò verso di noi, iniziai a parlare: «O anime affannate, venite a parlarci se Dio ve lo consente!»</a:t>
            </a:r>
          </a:p>
          <a:p>
            <a:r>
              <a:rPr lang="it-IT" dirty="0" smtClean="0"/>
              <a:t/>
            </a:r>
            <a:br>
              <a:rPr lang="it-IT" dirty="0" smtClean="0"/>
            </a:br>
            <a:r>
              <a:rPr lang="it-IT" i="1" dirty="0" smtClean="0"/>
              <a:t>Come le colombe chiamate dal desiderio volano verso il dolce nido (per accoppiarsi), con le ali ferme e alzate, portate dal desiderio, </a:t>
            </a:r>
          </a:p>
          <a:p>
            <a:endParaRPr lang="it-IT" i="1" dirty="0" smtClean="0"/>
          </a:p>
          <a:p>
            <a:r>
              <a:rPr lang="it-IT" i="1" dirty="0" smtClean="0"/>
              <a:t>allo stesso modo i due uscirono dalla schiera di </a:t>
            </a:r>
            <a:r>
              <a:rPr lang="it-IT" i="1" dirty="0" err="1" smtClean="0"/>
              <a:t>Didone</a:t>
            </a:r>
            <a:r>
              <a:rPr lang="it-IT" i="1" dirty="0" smtClean="0"/>
              <a:t>, venendo a noi attraverso l'aria infernale, tanto forte e affettuoso fu il mio richiamo.</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anim calcmode="lin" valueType="num">
                                      <p:cBhvr additive="base">
                                        <p:cTn id="4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95536" y="1556792"/>
            <a:ext cx="4176464" cy="3139321"/>
          </a:xfrm>
          <a:prstGeom prst="rect">
            <a:avLst/>
          </a:prstGeom>
        </p:spPr>
        <p:txBody>
          <a:bodyPr wrap="square">
            <a:spAutoFit/>
          </a:bodyPr>
          <a:lstStyle/>
          <a:p>
            <a:r>
              <a:rPr lang="it-IT" b="1" dirty="0" smtClean="0"/>
              <a:t>«O </a:t>
            </a:r>
            <a:r>
              <a:rPr lang="it-IT" b="1" dirty="0" err="1" smtClean="0"/>
              <a:t>animal</a:t>
            </a:r>
            <a:r>
              <a:rPr lang="it-IT" b="1" dirty="0" smtClean="0"/>
              <a:t> grazïoso e benigno</a:t>
            </a:r>
            <a:br>
              <a:rPr lang="it-IT" b="1" dirty="0" smtClean="0"/>
            </a:br>
            <a:r>
              <a:rPr lang="it-IT" b="1" dirty="0" smtClean="0"/>
              <a:t>che visitando vai per l'</a:t>
            </a:r>
            <a:r>
              <a:rPr lang="it-IT" b="1" dirty="0" err="1" smtClean="0"/>
              <a:t>aere</a:t>
            </a:r>
            <a:r>
              <a:rPr lang="it-IT" b="1" dirty="0" smtClean="0"/>
              <a:t> perso</a:t>
            </a:r>
            <a:br>
              <a:rPr lang="it-IT" b="1" dirty="0" smtClean="0"/>
            </a:br>
            <a:r>
              <a:rPr lang="it-IT" b="1" dirty="0" smtClean="0"/>
              <a:t>noi che </a:t>
            </a:r>
            <a:r>
              <a:rPr lang="it-IT" b="1" dirty="0" err="1" smtClean="0"/>
              <a:t>tignemmo</a:t>
            </a:r>
            <a:r>
              <a:rPr lang="it-IT" b="1" dirty="0" smtClean="0"/>
              <a:t> il mondo di sanguigno,</a:t>
            </a:r>
          </a:p>
          <a:p>
            <a:endParaRPr lang="it-IT" b="1" dirty="0" smtClean="0"/>
          </a:p>
          <a:p>
            <a:endParaRPr lang="it-IT" b="1" dirty="0" smtClean="0"/>
          </a:p>
          <a:p>
            <a:endParaRPr lang="it-IT" b="1" dirty="0" smtClean="0"/>
          </a:p>
          <a:p>
            <a:endParaRPr lang="it-IT" b="1" dirty="0" smtClean="0"/>
          </a:p>
          <a:p>
            <a:r>
              <a:rPr lang="it-IT" b="1" dirty="0" smtClean="0"/>
              <a:t>se fosse amico il re de l'universo,</a:t>
            </a:r>
            <a:br>
              <a:rPr lang="it-IT" b="1" dirty="0" smtClean="0"/>
            </a:br>
            <a:r>
              <a:rPr lang="it-IT" b="1" dirty="0" smtClean="0"/>
              <a:t>noi pregheremmo lui de la tua pace,</a:t>
            </a:r>
            <a:br>
              <a:rPr lang="it-IT" b="1" dirty="0" smtClean="0"/>
            </a:br>
            <a:r>
              <a:rPr lang="it-IT" b="1" dirty="0" smtClean="0"/>
              <a:t>poi c'hai pietà del nostro mal perverso.</a:t>
            </a:r>
          </a:p>
          <a:p>
            <a:endParaRPr lang="it-IT" b="1" dirty="0" smtClean="0"/>
          </a:p>
        </p:txBody>
      </p:sp>
      <p:sp>
        <p:nvSpPr>
          <p:cNvPr id="4" name="Rettangolo 3"/>
          <p:cNvSpPr/>
          <p:nvPr/>
        </p:nvSpPr>
        <p:spPr>
          <a:xfrm>
            <a:off x="4572000" y="1556792"/>
            <a:ext cx="4572000" cy="4247317"/>
          </a:xfrm>
          <a:prstGeom prst="rect">
            <a:avLst/>
          </a:prstGeom>
        </p:spPr>
        <p:txBody>
          <a:bodyPr wrap="square">
            <a:spAutoFit/>
          </a:bodyPr>
          <a:lstStyle/>
          <a:p>
            <a:r>
              <a:rPr lang="it-IT" i="1" dirty="0" smtClean="0"/>
              <a:t>«O creatura cortese e benevola, che nell'aria oscura </a:t>
            </a:r>
            <a:r>
              <a:rPr lang="it-IT" i="1" dirty="0" smtClean="0"/>
              <a:t>(perso è il colore di stoffe persiane, misto di purpureo e nero, ma più nero che purpureo) visiti </a:t>
            </a:r>
            <a:r>
              <a:rPr lang="it-IT" i="1" dirty="0" smtClean="0"/>
              <a:t>noi che tingemmo il mondo di sangue, </a:t>
            </a:r>
          </a:p>
          <a:p>
            <a:endParaRPr lang="it-IT" i="1" dirty="0" smtClean="0"/>
          </a:p>
          <a:p>
            <a:endParaRPr lang="it-IT" i="1" dirty="0" smtClean="0"/>
          </a:p>
          <a:p>
            <a:r>
              <a:rPr lang="it-IT" i="1" dirty="0" smtClean="0"/>
              <a:t>se il re dell'universo ci fosse amico lo pregheremmo perché ti dia pace, visto che mostri pietà del nostro terribile </a:t>
            </a:r>
            <a:r>
              <a:rPr lang="it-IT" i="1" dirty="0" smtClean="0"/>
              <a:t>male, della nostra terribile situazione.</a:t>
            </a:r>
            <a:endParaRPr lang="it-IT" i="1" dirty="0" smtClean="0"/>
          </a:p>
          <a:p>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95536" y="1556792"/>
            <a:ext cx="4176464" cy="3139321"/>
          </a:xfrm>
          <a:prstGeom prst="rect">
            <a:avLst/>
          </a:prstGeom>
        </p:spPr>
        <p:txBody>
          <a:bodyPr wrap="square">
            <a:spAutoFit/>
          </a:bodyPr>
          <a:lstStyle/>
          <a:p>
            <a:endParaRPr lang="it-IT" b="1" dirty="0" smtClean="0"/>
          </a:p>
          <a:p>
            <a:r>
              <a:rPr lang="it-IT" b="1" dirty="0" smtClean="0"/>
              <a:t>Di quel che udire e che parlar vi piace,</a:t>
            </a:r>
            <a:br>
              <a:rPr lang="it-IT" b="1" dirty="0" smtClean="0"/>
            </a:br>
            <a:r>
              <a:rPr lang="it-IT" b="1" dirty="0" smtClean="0"/>
              <a:t>noi udiremo e parleremo a voi,</a:t>
            </a:r>
            <a:br>
              <a:rPr lang="it-IT" b="1" dirty="0" smtClean="0"/>
            </a:br>
            <a:r>
              <a:rPr lang="it-IT" b="1" dirty="0" smtClean="0"/>
              <a:t>mentre che 'l vento, come fa, ci tace.</a:t>
            </a:r>
          </a:p>
          <a:p>
            <a:endParaRPr lang="it-IT" b="1" dirty="0" smtClean="0"/>
          </a:p>
          <a:p>
            <a:endParaRPr lang="it-IT" b="1" dirty="0" smtClean="0"/>
          </a:p>
          <a:p>
            <a:endParaRPr lang="it-IT" b="1" dirty="0" smtClean="0"/>
          </a:p>
          <a:p>
            <a:endParaRPr lang="it-IT" b="1" dirty="0" smtClean="0"/>
          </a:p>
          <a:p>
            <a:r>
              <a:rPr lang="it-IT" b="1" dirty="0" smtClean="0"/>
              <a:t>Siede la terra dove nata fui</a:t>
            </a:r>
            <a:br>
              <a:rPr lang="it-IT" b="1" dirty="0" smtClean="0"/>
            </a:br>
            <a:r>
              <a:rPr lang="it-IT" b="1" dirty="0" smtClean="0"/>
              <a:t>su la marina dove 'l Po discende</a:t>
            </a:r>
            <a:br>
              <a:rPr lang="it-IT" b="1" dirty="0" smtClean="0"/>
            </a:br>
            <a:r>
              <a:rPr lang="it-IT" b="1" dirty="0" smtClean="0"/>
              <a:t>per aver pace </a:t>
            </a:r>
            <a:r>
              <a:rPr lang="it-IT" b="1" dirty="0" err="1" smtClean="0"/>
              <a:t>co</a:t>
            </a:r>
            <a:r>
              <a:rPr lang="it-IT" b="1" dirty="0" smtClean="0"/>
              <a:t>' seguaci sui.</a:t>
            </a:r>
          </a:p>
        </p:txBody>
      </p:sp>
      <p:sp>
        <p:nvSpPr>
          <p:cNvPr id="4" name="Rettangolo 3"/>
          <p:cNvSpPr/>
          <p:nvPr/>
        </p:nvSpPr>
        <p:spPr>
          <a:xfrm>
            <a:off x="4572000" y="1556792"/>
            <a:ext cx="4572000" cy="3970318"/>
          </a:xfrm>
          <a:prstGeom prst="rect">
            <a:avLst/>
          </a:prstGeom>
        </p:spPr>
        <p:txBody>
          <a:bodyPr wrap="square">
            <a:spAutoFit/>
          </a:bodyPr>
          <a:lstStyle/>
          <a:p>
            <a:r>
              <a:rPr lang="it-IT" dirty="0" smtClean="0"/>
              <a:t/>
            </a:r>
            <a:br>
              <a:rPr lang="it-IT" dirty="0" smtClean="0"/>
            </a:br>
            <a:r>
              <a:rPr lang="it-IT" i="1" dirty="0" smtClean="0"/>
              <a:t>Noi vi ascolteremo e vi parleremo di ciò che volete, mentre il vento tace come fa in questo punto.</a:t>
            </a:r>
          </a:p>
          <a:p>
            <a:endParaRPr lang="it-IT" i="1" dirty="0" smtClean="0"/>
          </a:p>
          <a:p>
            <a:endParaRPr lang="it-IT" i="1" dirty="0" smtClean="0"/>
          </a:p>
          <a:p>
            <a:endParaRPr lang="it-IT" i="1" dirty="0" smtClean="0"/>
          </a:p>
          <a:p>
            <a:r>
              <a:rPr lang="it-IT" dirty="0" smtClean="0"/>
              <a:t/>
            </a:r>
            <a:br>
              <a:rPr lang="it-IT" dirty="0" smtClean="0"/>
            </a:br>
            <a:r>
              <a:rPr lang="it-IT" i="1" dirty="0" smtClean="0"/>
              <a:t>La terra dove sono nata (Ravenna) sorge alla foce del Po, dove il fiume si getta in mare per trovare pace coi suoi </a:t>
            </a:r>
            <a:r>
              <a:rPr lang="it-IT" i="1" dirty="0" smtClean="0"/>
              <a:t>affluenti (al tempo di Dante Ravenna era a ridosso del mare).</a:t>
            </a:r>
            <a:r>
              <a:rPr lang="it-IT" dirty="0" smtClean="0"/>
              <a:t/>
            </a:r>
            <a:br>
              <a:rPr lang="it-IT" dirty="0" smtClean="0"/>
            </a:br>
            <a:r>
              <a:rPr lang="it-IT" dirty="0" smtClean="0"/>
              <a:t/>
            </a:r>
            <a:br>
              <a:rPr lang="it-IT" dirty="0" smtClean="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slide(fromBottom)">
                                      <p:cBhvr>
                                        <p:cTn id="13" dur="5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 calcmode="lin" valueType="num">
                                      <p:cBhvr additive="base">
                                        <p:cTn id="1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467544" y="1412776"/>
            <a:ext cx="4247332" cy="5016758"/>
          </a:xfrm>
          <a:prstGeom prst="rect">
            <a:avLst/>
          </a:prstGeom>
        </p:spPr>
        <p:txBody>
          <a:bodyPr wrap="square">
            <a:spAutoFit/>
          </a:bodyPr>
          <a:lstStyle/>
          <a:p>
            <a:endParaRPr lang="it-IT" b="1" dirty="0" smtClean="0"/>
          </a:p>
          <a:p>
            <a:r>
              <a:rPr lang="it-IT" b="1" dirty="0" smtClean="0"/>
              <a:t>Amor, ch'al </a:t>
            </a:r>
            <a:r>
              <a:rPr lang="it-IT" b="1" dirty="0" err="1" smtClean="0"/>
              <a:t>cor</a:t>
            </a:r>
            <a:r>
              <a:rPr lang="it-IT" b="1" dirty="0" smtClean="0"/>
              <a:t> gentil ratto s'apprende,</a:t>
            </a:r>
            <a:br>
              <a:rPr lang="it-IT" b="1" dirty="0" smtClean="0"/>
            </a:br>
            <a:r>
              <a:rPr lang="it-IT" b="1" dirty="0" smtClean="0"/>
              <a:t>prese costui de la bella persona</a:t>
            </a:r>
            <a:br>
              <a:rPr lang="it-IT" b="1" dirty="0" smtClean="0"/>
            </a:br>
            <a:r>
              <a:rPr lang="it-IT" b="1" dirty="0" smtClean="0"/>
              <a:t>che mi fu tolta; e 'l modo ancor m'offende.</a:t>
            </a:r>
          </a:p>
          <a:p>
            <a:endParaRPr lang="it-IT" b="1" dirty="0" smtClean="0"/>
          </a:p>
          <a:p>
            <a:endParaRPr lang="it-IT" b="1" dirty="0" smtClean="0"/>
          </a:p>
          <a:p>
            <a:endParaRPr lang="it-IT" b="1" dirty="0" smtClean="0"/>
          </a:p>
          <a:p>
            <a:r>
              <a:rPr lang="it-IT" b="1" dirty="0" smtClean="0"/>
              <a:t>Amor</a:t>
            </a:r>
            <a:r>
              <a:rPr lang="it-IT" b="1" dirty="0" smtClean="0"/>
              <a:t>, ch'a nullo amato amar perdona,</a:t>
            </a:r>
            <a:br>
              <a:rPr lang="it-IT" b="1" dirty="0" smtClean="0"/>
            </a:br>
            <a:r>
              <a:rPr lang="it-IT" b="1" dirty="0" smtClean="0"/>
              <a:t>mi prese del costui piacer sì forte,</a:t>
            </a:r>
            <a:br>
              <a:rPr lang="it-IT" b="1" dirty="0" smtClean="0"/>
            </a:br>
            <a:r>
              <a:rPr lang="it-IT" b="1" dirty="0" smtClean="0"/>
              <a:t>che, come vedi, ancor non m'abbandona.</a:t>
            </a:r>
          </a:p>
          <a:p>
            <a:endParaRPr lang="it-IT" b="1" dirty="0" smtClean="0"/>
          </a:p>
          <a:p>
            <a:endParaRPr lang="it-IT" sz="1400" b="1" dirty="0" smtClean="0"/>
          </a:p>
          <a:p>
            <a:endParaRPr lang="it-IT" b="1" dirty="0" smtClean="0"/>
          </a:p>
          <a:p>
            <a:r>
              <a:rPr lang="it-IT" b="1" dirty="0" smtClean="0"/>
              <a:t>Amor </a:t>
            </a:r>
            <a:r>
              <a:rPr lang="it-IT" b="1" dirty="0" smtClean="0"/>
              <a:t>condusse noi ad una morte.</a:t>
            </a:r>
            <a:br>
              <a:rPr lang="it-IT" b="1" dirty="0" smtClean="0"/>
            </a:br>
            <a:r>
              <a:rPr lang="it-IT" b="1" dirty="0" err="1" smtClean="0"/>
              <a:t>Caina</a:t>
            </a:r>
            <a:r>
              <a:rPr lang="it-IT" b="1" dirty="0" smtClean="0"/>
              <a:t> attende chi a vita ci spense».</a:t>
            </a:r>
            <a:br>
              <a:rPr lang="it-IT" b="1" dirty="0" smtClean="0"/>
            </a:br>
            <a:r>
              <a:rPr lang="it-IT" b="1" dirty="0" smtClean="0"/>
              <a:t>Queste parole da </a:t>
            </a:r>
            <a:r>
              <a:rPr lang="it-IT" b="1" dirty="0" err="1" smtClean="0"/>
              <a:t>lor</a:t>
            </a:r>
            <a:r>
              <a:rPr lang="it-IT" b="1" dirty="0" smtClean="0"/>
              <a:t> ci fuor porte.</a:t>
            </a:r>
          </a:p>
          <a:p>
            <a:endParaRPr lang="it-IT" b="1" dirty="0" smtClean="0"/>
          </a:p>
          <a:p>
            <a:r>
              <a:rPr lang="it-IT" b="1" i="1" dirty="0" smtClean="0"/>
              <a:t> </a:t>
            </a:r>
            <a:endParaRPr lang="it-IT" b="1" dirty="0" smtClean="0"/>
          </a:p>
        </p:txBody>
      </p:sp>
      <p:sp>
        <p:nvSpPr>
          <p:cNvPr id="4" name="Rettangolo 3"/>
          <p:cNvSpPr/>
          <p:nvPr/>
        </p:nvSpPr>
        <p:spPr>
          <a:xfrm>
            <a:off x="4786314" y="1628800"/>
            <a:ext cx="4357686" cy="5909310"/>
          </a:xfrm>
          <a:prstGeom prst="rect">
            <a:avLst/>
          </a:prstGeom>
        </p:spPr>
        <p:txBody>
          <a:bodyPr wrap="square">
            <a:spAutoFit/>
          </a:bodyPr>
          <a:lstStyle/>
          <a:p>
            <a:r>
              <a:rPr lang="it-IT" i="1" dirty="0" smtClean="0"/>
              <a:t>L'amore, che si attacca subito al cuore nobile, (colpo di fulmine) prese costui per il bel corpo che mi fu tolto, e il modo (in cui fui uccisa) ancora mi danneggia, mi offende.</a:t>
            </a:r>
          </a:p>
          <a:p>
            <a:r>
              <a:rPr lang="it-IT" dirty="0" smtClean="0"/>
              <a:t/>
            </a:r>
            <a:br>
              <a:rPr lang="it-IT" dirty="0" smtClean="0"/>
            </a:br>
            <a:r>
              <a:rPr lang="it-IT" i="1" dirty="0" smtClean="0"/>
              <a:t>L'amore, che non consente a nessuno che sia amato di non ricambiare, mi prese per la bellezza di costui con tale forza che, come vedi, non mi abbandona neppure adesso.</a:t>
            </a:r>
          </a:p>
          <a:p>
            <a:r>
              <a:rPr lang="it-IT" dirty="0" smtClean="0"/>
              <a:t/>
            </a:r>
            <a:br>
              <a:rPr lang="it-IT" dirty="0" smtClean="0"/>
            </a:br>
            <a:r>
              <a:rPr lang="it-IT" i="1" dirty="0" smtClean="0"/>
              <a:t>L'amore ci condusse alla stessa morte: </a:t>
            </a:r>
            <a:r>
              <a:rPr lang="it-IT" i="1" dirty="0" err="1" smtClean="0"/>
              <a:t>Caina</a:t>
            </a:r>
            <a:r>
              <a:rPr lang="it-IT" i="1" dirty="0" smtClean="0"/>
              <a:t>  (è il fondo del baratro) attende colui che ci uccise</a:t>
            </a:r>
            <a:r>
              <a:rPr lang="it-IT" i="1" dirty="0" smtClean="0"/>
              <a:t>» (Francesca e Paolo furono uccisi da </a:t>
            </a:r>
            <a:r>
              <a:rPr lang="it-IT" i="1" dirty="0" err="1" smtClean="0"/>
              <a:t>Gianciotto</a:t>
            </a:r>
            <a:r>
              <a:rPr lang="it-IT" i="1" dirty="0" smtClean="0"/>
              <a:t> Malatesta, marito di lei e fratello di Paolo). </a:t>
            </a:r>
            <a:r>
              <a:rPr lang="it-IT" i="1" dirty="0" smtClean="0"/>
              <a:t>Essi ci dissero queste parole.</a:t>
            </a: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Picture"/>
          <p:cNvPicPr>
            <a:picLocks noChangeAspect="1" noChangeArrowheads="1"/>
          </p:cNvPicPr>
          <p:nvPr/>
        </p:nvPicPr>
        <p:blipFill>
          <a:blip r:embed="rId3" cstate="print"/>
          <a:srcRect/>
          <a:stretch>
            <a:fillRect/>
          </a:stretch>
        </p:blipFill>
        <p:spPr bwMode="auto">
          <a:xfrm>
            <a:off x="0" y="-142900"/>
            <a:ext cx="9456035" cy="8037512"/>
          </a:xfrm>
          <a:prstGeom prst="rect">
            <a:avLst/>
          </a:prstGeom>
          <a:noFill/>
        </p:spPr>
      </p:pic>
      <p:sp>
        <p:nvSpPr>
          <p:cNvPr id="2" name="Titolo 1"/>
          <p:cNvSpPr>
            <a:spLocks noGrp="1"/>
          </p:cNvSpPr>
          <p:nvPr>
            <p:ph type="ctrTitle"/>
          </p:nvPr>
        </p:nvSpPr>
        <p:spPr>
          <a:xfrm>
            <a:off x="1043608" y="1340768"/>
            <a:ext cx="4211960" cy="1470025"/>
          </a:xfrm>
        </p:spPr>
        <p:txBody>
          <a:bodyPr>
            <a:normAutofit/>
          </a:bodyPr>
          <a:lstStyle/>
          <a:p>
            <a:r>
              <a:rPr lang="it-IT" b="1" i="1" smtClean="0">
                <a:solidFill>
                  <a:schemeClr val="bg1"/>
                </a:solidFill>
                <a:effectLst>
                  <a:outerShdw blurRad="38100" dist="38100" dir="2700000" algn="tl">
                    <a:srgbClr val="000000">
                      <a:alpha val="43137"/>
                    </a:srgbClr>
                  </a:outerShdw>
                </a:effectLst>
              </a:rPr>
              <a:t>INFERNO CANTO QUINTO</a:t>
            </a:r>
            <a:endParaRPr lang="it-IT">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611560" y="836712"/>
            <a:ext cx="6038850" cy="5760639"/>
          </a:xfrm>
          <a:prstGeom prst="rect">
            <a:avLst/>
          </a:prstGeom>
          <a:noFill/>
          <a:ln w="9525">
            <a:noFill/>
            <a:miter lim="800000"/>
            <a:headEnd/>
            <a:tailEnd/>
          </a:ln>
        </p:spPr>
      </p:pic>
      <p:sp>
        <p:nvSpPr>
          <p:cNvPr id="3" name="Freccia a destra 2"/>
          <p:cNvSpPr/>
          <p:nvPr/>
        </p:nvSpPr>
        <p:spPr>
          <a:xfrm flipH="1">
            <a:off x="6143636" y="5286388"/>
            <a:ext cx="2808312" cy="868086"/>
          </a:xfrm>
          <a:prstGeom prst="rightArrow">
            <a:avLst>
              <a:gd name="adj1" fmla="val 50000"/>
              <a:gd name="adj2"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err="1" smtClean="0"/>
              <a:t>Caina</a:t>
            </a:r>
            <a:endParaRPr lang="it-IT" sz="1400" dirty="0"/>
          </a:p>
        </p:txBody>
      </p:sp>
      <p:sp>
        <p:nvSpPr>
          <p:cNvPr id="4" name="CasellaDiTesto 3"/>
          <p:cNvSpPr txBox="1"/>
          <p:nvPr/>
        </p:nvSpPr>
        <p:spPr>
          <a:xfrm>
            <a:off x="0" y="188640"/>
            <a:ext cx="9144000" cy="369332"/>
          </a:xfrm>
          <a:prstGeom prst="rect">
            <a:avLst/>
          </a:prstGeom>
          <a:noFill/>
        </p:spPr>
        <p:txBody>
          <a:bodyPr wrap="square" rtlCol="0">
            <a:spAutoFit/>
          </a:bodyPr>
          <a:lstStyle/>
          <a:p>
            <a:pPr algn="ctr"/>
            <a:r>
              <a:rPr lang="it-IT" b="1" i="1" dirty="0" smtClean="0"/>
              <a:t>INFERNO CANTO QUINTO</a:t>
            </a:r>
            <a:endParaRPr lang="it-IT" b="1" i="1" dirty="0"/>
          </a:p>
        </p:txBody>
      </p:sp>
      <p:sp>
        <p:nvSpPr>
          <p:cNvPr id="7" name="Rettangolo 6"/>
          <p:cNvSpPr/>
          <p:nvPr/>
        </p:nvSpPr>
        <p:spPr>
          <a:xfrm>
            <a:off x="6660232" y="2132856"/>
            <a:ext cx="2483768" cy="1631216"/>
          </a:xfrm>
          <a:prstGeom prst="rect">
            <a:avLst/>
          </a:prstGeom>
        </p:spPr>
        <p:txBody>
          <a:bodyPr wrap="square">
            <a:spAutoFit/>
          </a:bodyPr>
          <a:lstStyle/>
          <a:p>
            <a:r>
              <a:rPr lang="it-IT" sz="2000" dirty="0" smtClean="0"/>
              <a:t>Traditori dei parenti: Paolo e Francesca furono uccisi da loro parenti, il marito di lei.</a:t>
            </a:r>
            <a:endParaRPr lang="it-IT" sz="2000" b="1" dirty="0"/>
          </a:p>
        </p:txBody>
      </p:sp>
      <p:cxnSp>
        <p:nvCxnSpPr>
          <p:cNvPr id="8" name="Connettore 2 7"/>
          <p:cNvCxnSpPr/>
          <p:nvPr/>
        </p:nvCxnSpPr>
        <p:spPr>
          <a:xfrm>
            <a:off x="5072066" y="5715016"/>
            <a:ext cx="1000132" cy="158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amond(in)">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ircle(in)">
                                      <p:cBhvr>
                                        <p:cTn id="18" dur="20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2214555"/>
            <a:ext cx="4572000" cy="2031325"/>
          </a:xfrm>
          <a:prstGeom prst="rect">
            <a:avLst/>
          </a:prstGeom>
        </p:spPr>
        <p:txBody>
          <a:bodyPr wrap="square">
            <a:spAutoFit/>
          </a:bodyPr>
          <a:lstStyle/>
          <a:p>
            <a:r>
              <a:rPr lang="it-IT" b="1" dirty="0" smtClean="0"/>
              <a:t>Quand' io intesi quell' anime </a:t>
            </a:r>
            <a:r>
              <a:rPr lang="it-IT" b="1" dirty="0" err="1" smtClean="0"/>
              <a:t>offense</a:t>
            </a:r>
            <a:r>
              <a:rPr lang="it-IT" b="1" dirty="0" smtClean="0"/>
              <a:t>,</a:t>
            </a:r>
            <a:br>
              <a:rPr lang="it-IT" b="1" dirty="0" smtClean="0"/>
            </a:br>
            <a:r>
              <a:rPr lang="it-IT" b="1" dirty="0" smtClean="0"/>
              <a:t>china' il viso, e tanto il tenni basso,</a:t>
            </a:r>
            <a:br>
              <a:rPr lang="it-IT" b="1" dirty="0" smtClean="0"/>
            </a:br>
            <a:r>
              <a:rPr lang="it-IT" b="1" dirty="0" smtClean="0"/>
              <a:t>fin che 'l poeta mi disse: «Che </a:t>
            </a:r>
            <a:r>
              <a:rPr lang="it-IT" b="1" dirty="0" err="1" smtClean="0"/>
              <a:t>pense</a:t>
            </a:r>
            <a:r>
              <a:rPr lang="it-IT" b="1" dirty="0" smtClean="0"/>
              <a:t>?».</a:t>
            </a:r>
            <a:br>
              <a:rPr lang="it-IT" b="1" dirty="0" smtClean="0"/>
            </a:br>
            <a:r>
              <a:rPr lang="it-IT" b="1" dirty="0" smtClean="0"/>
              <a:t/>
            </a:r>
            <a:br>
              <a:rPr lang="it-IT" b="1" dirty="0" smtClean="0"/>
            </a:br>
            <a:endParaRPr lang="it-IT" b="1" dirty="0" smtClean="0"/>
          </a:p>
          <a:p>
            <a:endParaRPr lang="it-IT" b="1" dirty="0" smtClean="0"/>
          </a:p>
          <a:p>
            <a:r>
              <a:rPr lang="it-IT" b="1" dirty="0" smtClean="0"/>
              <a:t> </a:t>
            </a:r>
          </a:p>
        </p:txBody>
      </p:sp>
      <p:sp>
        <p:nvSpPr>
          <p:cNvPr id="3" name="Rettangolo 2"/>
          <p:cNvSpPr/>
          <p:nvPr/>
        </p:nvSpPr>
        <p:spPr>
          <a:xfrm>
            <a:off x="4357686" y="2143116"/>
            <a:ext cx="4572000" cy="3416320"/>
          </a:xfrm>
          <a:prstGeom prst="rect">
            <a:avLst/>
          </a:prstGeom>
        </p:spPr>
        <p:txBody>
          <a:bodyPr wrap="square">
            <a:spAutoFit/>
          </a:bodyPr>
          <a:lstStyle/>
          <a:p>
            <a:r>
              <a:rPr lang="it-IT" i="1" dirty="0" smtClean="0"/>
              <a:t>Quando io sentii quelle anime offese,         chinai lo sguardo e lo tenni basso così a lungo che alla fine Virgilio mi disse: «Cosa pensi?»</a:t>
            </a:r>
          </a:p>
          <a:p>
            <a:endParaRPr lang="it-IT" i="1" dirty="0" smtClean="0"/>
          </a:p>
          <a:p>
            <a:r>
              <a:rPr lang="it-IT" i="1" dirty="0" smtClean="0"/>
              <a:t/>
            </a:r>
            <a:br>
              <a:rPr lang="it-IT" i="1" dirty="0" smtClean="0"/>
            </a:br>
            <a:r>
              <a:rPr lang="it-IT" i="1" dirty="0" smtClean="0"/>
              <a:t>Quando risposi, dissi: «Ahimè, quanti dolci pensieri, quanto desiderio portarono questi due al passo doloroso!»</a:t>
            </a: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endParaRPr lang="it-IT" dirty="0"/>
          </a:p>
        </p:txBody>
      </p:sp>
      <p:sp>
        <p:nvSpPr>
          <p:cNvPr id="4" name="Rettangolo 3"/>
          <p:cNvSpPr/>
          <p:nvPr/>
        </p:nvSpPr>
        <p:spPr>
          <a:xfrm>
            <a:off x="611560" y="332656"/>
            <a:ext cx="8064896" cy="369332"/>
          </a:xfrm>
          <a:prstGeom prst="rect">
            <a:avLst/>
          </a:prstGeom>
        </p:spPr>
        <p:txBody>
          <a:bodyPr wrap="square">
            <a:spAutoFit/>
          </a:bodyPr>
          <a:lstStyle/>
          <a:p>
            <a:r>
              <a:rPr lang="it-IT" b="1" dirty="0" smtClean="0"/>
              <a:t>Il racconto di Francesca. Dante sviene (109-142)</a:t>
            </a:r>
          </a:p>
        </p:txBody>
      </p:sp>
      <p:sp>
        <p:nvSpPr>
          <p:cNvPr id="5" name="Rettangolo 4"/>
          <p:cNvSpPr/>
          <p:nvPr/>
        </p:nvSpPr>
        <p:spPr>
          <a:xfrm>
            <a:off x="428596" y="3500438"/>
            <a:ext cx="4572000" cy="1200329"/>
          </a:xfrm>
          <a:prstGeom prst="rect">
            <a:avLst/>
          </a:prstGeom>
        </p:spPr>
        <p:txBody>
          <a:bodyPr>
            <a:spAutoFit/>
          </a:bodyPr>
          <a:lstStyle/>
          <a:p>
            <a:endParaRPr lang="it-IT" b="1" dirty="0" smtClean="0"/>
          </a:p>
          <a:p>
            <a:r>
              <a:rPr lang="it-IT" b="1" dirty="0" smtClean="0"/>
              <a:t>Quando </a:t>
            </a:r>
            <a:r>
              <a:rPr lang="it-IT" b="1" dirty="0" err="1" smtClean="0"/>
              <a:t>rispuosi</a:t>
            </a:r>
            <a:r>
              <a:rPr lang="it-IT" b="1" dirty="0" smtClean="0"/>
              <a:t>, cominciai: «Oh lasso,</a:t>
            </a:r>
            <a:br>
              <a:rPr lang="it-IT" b="1" dirty="0" smtClean="0"/>
            </a:br>
            <a:r>
              <a:rPr lang="it-IT" b="1" dirty="0" smtClean="0"/>
              <a:t>quanti dolci </a:t>
            </a:r>
            <a:r>
              <a:rPr lang="it-IT" b="1" dirty="0" err="1" smtClean="0"/>
              <a:t>pensier</a:t>
            </a:r>
            <a:r>
              <a:rPr lang="it-IT" b="1" dirty="0" smtClean="0"/>
              <a:t>, quanto disio</a:t>
            </a:r>
            <a:br>
              <a:rPr lang="it-IT" b="1" dirty="0" smtClean="0"/>
            </a:br>
            <a:r>
              <a:rPr lang="it-IT" b="1" dirty="0" smtClean="0"/>
              <a:t>menò costoro al doloroso passo!».</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95536" y="1484784"/>
            <a:ext cx="3962150" cy="3970318"/>
          </a:xfrm>
          <a:prstGeom prst="rect">
            <a:avLst/>
          </a:prstGeom>
        </p:spPr>
        <p:txBody>
          <a:bodyPr wrap="square">
            <a:spAutoFit/>
          </a:bodyPr>
          <a:lstStyle/>
          <a:p>
            <a:endParaRPr lang="it-IT" b="1" dirty="0" smtClean="0"/>
          </a:p>
          <a:p>
            <a:r>
              <a:rPr lang="it-IT" b="1" dirty="0" smtClean="0"/>
              <a:t>Poi mi rivolsi a loro e parla' io,</a:t>
            </a:r>
            <a:br>
              <a:rPr lang="it-IT" b="1" dirty="0" smtClean="0"/>
            </a:br>
            <a:r>
              <a:rPr lang="it-IT" b="1" dirty="0" smtClean="0"/>
              <a:t>e cominciai: «Francesca, i tuoi </a:t>
            </a:r>
            <a:r>
              <a:rPr lang="it-IT" b="1" dirty="0" err="1" smtClean="0"/>
              <a:t>martìri</a:t>
            </a:r>
            <a:r>
              <a:rPr lang="it-IT" b="1" dirty="0" smtClean="0"/>
              <a:t/>
            </a:r>
            <a:br>
              <a:rPr lang="it-IT" b="1" dirty="0" smtClean="0"/>
            </a:br>
            <a:r>
              <a:rPr lang="it-IT" b="1" dirty="0" smtClean="0"/>
              <a:t>a </a:t>
            </a:r>
            <a:r>
              <a:rPr lang="it-IT" b="1" dirty="0" err="1" smtClean="0"/>
              <a:t>lagrimar</a:t>
            </a:r>
            <a:r>
              <a:rPr lang="it-IT" b="1" dirty="0" smtClean="0"/>
              <a:t> mi fanno tristo e pio.</a:t>
            </a:r>
          </a:p>
          <a:p>
            <a:endParaRPr lang="it-IT" b="1" dirty="0" smtClean="0"/>
          </a:p>
          <a:p>
            <a:r>
              <a:rPr lang="it-IT" b="1" dirty="0" smtClean="0"/>
              <a:t>Ma dimmi: al tempo d'i dolci sospiri,</a:t>
            </a:r>
            <a:br>
              <a:rPr lang="it-IT" b="1" dirty="0" smtClean="0"/>
            </a:br>
            <a:r>
              <a:rPr lang="it-IT" b="1" dirty="0" smtClean="0"/>
              <a:t>a che e come concedette amore</a:t>
            </a:r>
            <a:br>
              <a:rPr lang="it-IT" b="1" dirty="0" smtClean="0"/>
            </a:br>
            <a:r>
              <a:rPr lang="it-IT" b="1" dirty="0" smtClean="0"/>
              <a:t>che conosceste i dubbiosi </a:t>
            </a:r>
            <a:r>
              <a:rPr lang="it-IT" b="1" dirty="0" err="1" smtClean="0"/>
              <a:t>disiri</a:t>
            </a:r>
            <a:r>
              <a:rPr lang="it-IT" b="1" dirty="0" smtClean="0"/>
              <a:t>?».</a:t>
            </a:r>
          </a:p>
          <a:p>
            <a:endParaRPr lang="it-IT" b="1" dirty="0" smtClean="0"/>
          </a:p>
          <a:p>
            <a:endParaRPr lang="it-IT" b="1" dirty="0" smtClean="0"/>
          </a:p>
          <a:p>
            <a:r>
              <a:rPr lang="it-IT" b="1" dirty="0" smtClean="0"/>
              <a:t>E quella a me: «Nessun maggior dolore</a:t>
            </a:r>
            <a:br>
              <a:rPr lang="it-IT" b="1" dirty="0" smtClean="0"/>
            </a:br>
            <a:r>
              <a:rPr lang="it-IT" b="1" dirty="0" smtClean="0"/>
              <a:t>che ricordarsi del tempo felice</a:t>
            </a:r>
            <a:br>
              <a:rPr lang="it-IT" b="1" dirty="0" smtClean="0"/>
            </a:br>
            <a:r>
              <a:rPr lang="it-IT" b="1" dirty="0" smtClean="0"/>
              <a:t>ne la miseria; e ciò sa 'l tuo dottore.</a:t>
            </a:r>
          </a:p>
          <a:p>
            <a:r>
              <a:rPr lang="it-IT" b="1" dirty="0" smtClean="0"/>
              <a:t> </a:t>
            </a:r>
          </a:p>
        </p:txBody>
      </p:sp>
      <p:sp>
        <p:nvSpPr>
          <p:cNvPr id="3" name="Rettangolo 2"/>
          <p:cNvSpPr/>
          <p:nvPr/>
        </p:nvSpPr>
        <p:spPr>
          <a:xfrm>
            <a:off x="4355976" y="1484784"/>
            <a:ext cx="4572000" cy="4247317"/>
          </a:xfrm>
          <a:prstGeom prst="rect">
            <a:avLst/>
          </a:prstGeom>
        </p:spPr>
        <p:txBody>
          <a:bodyPr wrap="square">
            <a:spAutoFit/>
          </a:bodyPr>
          <a:lstStyle/>
          <a:p>
            <a:r>
              <a:rPr lang="it-IT" dirty="0" smtClean="0"/>
              <a:t/>
            </a:r>
            <a:br>
              <a:rPr lang="it-IT" dirty="0" smtClean="0"/>
            </a:br>
            <a:r>
              <a:rPr lang="it-IT" i="1" dirty="0" smtClean="0"/>
              <a:t>Poi mi rivolsi a loro e parlai dicendo: «Francesca, le tue pene mi rendono triste e mi spingono a piangere.</a:t>
            </a:r>
          </a:p>
          <a:p>
            <a:r>
              <a:rPr lang="it-IT" dirty="0" smtClean="0"/>
              <a:t/>
            </a:r>
            <a:br>
              <a:rPr lang="it-IT" dirty="0" smtClean="0"/>
            </a:br>
            <a:r>
              <a:rPr lang="it-IT" i="1" dirty="0" smtClean="0"/>
              <a:t>Ma dimmi: al tempo della vostra relazione, in che modo e in quali circostanze Amore vi concesse di conoscere i dubbiosi (errati) desideri?»</a:t>
            </a:r>
          </a:p>
          <a:p>
            <a:r>
              <a:rPr lang="it-IT" dirty="0" smtClean="0"/>
              <a:t/>
            </a:r>
            <a:br>
              <a:rPr lang="it-IT" dirty="0" smtClean="0"/>
            </a:br>
            <a:r>
              <a:rPr lang="it-IT" i="1" dirty="0" smtClean="0"/>
              <a:t>E lei mi disse: «Non c'è nessun dolore più grande che ricordare il tempo felice quando si è miseri; e questo lo sa bene il tuo maestro.</a:t>
            </a:r>
            <a:r>
              <a:rPr lang="it-IT" dirty="0" smtClean="0"/>
              <a:t/>
            </a:r>
            <a:br>
              <a:rPr lang="it-IT" dirty="0" smtClean="0"/>
            </a:br>
            <a:r>
              <a:rPr lang="it-IT" dirty="0" smtClean="0"/>
              <a:t/>
            </a:r>
            <a:br>
              <a:rPr lang="it-IT" dirty="0" smtClean="0"/>
            </a:br>
            <a:endParaRPr lang="it-IT" dirty="0"/>
          </a:p>
        </p:txBody>
      </p:sp>
      <p:sp>
        <p:nvSpPr>
          <p:cNvPr id="4" name="Rettangolo 3"/>
          <p:cNvSpPr/>
          <p:nvPr/>
        </p:nvSpPr>
        <p:spPr>
          <a:xfrm>
            <a:off x="611560" y="332656"/>
            <a:ext cx="8064896" cy="369332"/>
          </a:xfrm>
          <a:prstGeom prst="rect">
            <a:avLst/>
          </a:prstGeom>
        </p:spPr>
        <p:txBody>
          <a:bodyPr wrap="square">
            <a:spAutoFit/>
          </a:bodyPr>
          <a:lstStyle/>
          <a:p>
            <a:r>
              <a:rPr lang="it-IT" b="1" dirty="0" smtClean="0"/>
              <a:t>Il racconto di Francesca. Dante sviene (109-142)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611560" y="1916832"/>
            <a:ext cx="3889002" cy="3693319"/>
          </a:xfrm>
          <a:prstGeom prst="rect">
            <a:avLst/>
          </a:prstGeom>
        </p:spPr>
        <p:txBody>
          <a:bodyPr wrap="square">
            <a:spAutoFit/>
          </a:bodyPr>
          <a:lstStyle/>
          <a:p>
            <a:r>
              <a:rPr lang="it-IT" b="1" dirty="0" smtClean="0"/>
              <a:t>Ma s'a conoscer la prima radice</a:t>
            </a:r>
            <a:br>
              <a:rPr lang="it-IT" b="1" dirty="0" smtClean="0"/>
            </a:br>
            <a:r>
              <a:rPr lang="it-IT" b="1" dirty="0" smtClean="0"/>
              <a:t>del nostro amor tu hai cotanto affetto,</a:t>
            </a:r>
            <a:br>
              <a:rPr lang="it-IT" b="1" dirty="0" smtClean="0"/>
            </a:br>
            <a:r>
              <a:rPr lang="it-IT" b="1" dirty="0" smtClean="0"/>
              <a:t>dirò come colui che piange e dice.</a:t>
            </a:r>
          </a:p>
          <a:p>
            <a:endParaRPr lang="it-IT" b="1" dirty="0" smtClean="0"/>
          </a:p>
          <a:p>
            <a:endParaRPr lang="it-IT" b="1" dirty="0" smtClean="0"/>
          </a:p>
          <a:p>
            <a:r>
              <a:rPr lang="it-IT" b="1" dirty="0" smtClean="0"/>
              <a:t>Noi </a:t>
            </a:r>
            <a:r>
              <a:rPr lang="it-IT" b="1" dirty="0" err="1" smtClean="0"/>
              <a:t>leggiavamo</a:t>
            </a:r>
            <a:r>
              <a:rPr lang="it-IT" b="1" dirty="0" smtClean="0"/>
              <a:t> un giorno per diletto</a:t>
            </a:r>
            <a:br>
              <a:rPr lang="it-IT" b="1" dirty="0" smtClean="0"/>
            </a:br>
            <a:r>
              <a:rPr lang="it-IT" b="1" dirty="0" smtClean="0"/>
              <a:t>di </a:t>
            </a:r>
            <a:r>
              <a:rPr lang="it-IT" b="1" dirty="0" err="1" smtClean="0"/>
              <a:t>Lancialotto</a:t>
            </a:r>
            <a:r>
              <a:rPr lang="it-IT" b="1" dirty="0" smtClean="0"/>
              <a:t> come amor lo strinse;</a:t>
            </a:r>
            <a:br>
              <a:rPr lang="it-IT" b="1" dirty="0" smtClean="0"/>
            </a:br>
            <a:r>
              <a:rPr lang="it-IT" b="1" dirty="0" smtClean="0"/>
              <a:t>soli eravamo e </a:t>
            </a:r>
            <a:r>
              <a:rPr lang="it-IT" b="1" dirty="0" err="1" smtClean="0"/>
              <a:t>sanza</a:t>
            </a:r>
            <a:r>
              <a:rPr lang="it-IT" b="1" dirty="0" smtClean="0"/>
              <a:t> alcun sospetto.</a:t>
            </a:r>
          </a:p>
          <a:p>
            <a:endParaRPr lang="it-IT" b="1" dirty="0" smtClean="0"/>
          </a:p>
          <a:p>
            <a:endParaRPr lang="it-IT" b="1" dirty="0" smtClean="0"/>
          </a:p>
          <a:p>
            <a:r>
              <a:rPr lang="it-IT" b="1" dirty="0" smtClean="0"/>
              <a:t>Per più </a:t>
            </a:r>
            <a:r>
              <a:rPr lang="it-IT" b="1" dirty="0" err="1" smtClean="0"/>
              <a:t>fïate</a:t>
            </a:r>
            <a:r>
              <a:rPr lang="it-IT" b="1" dirty="0" smtClean="0"/>
              <a:t> li occhi ci sospinse</a:t>
            </a:r>
            <a:br>
              <a:rPr lang="it-IT" b="1" dirty="0" smtClean="0"/>
            </a:br>
            <a:r>
              <a:rPr lang="it-IT" b="1" dirty="0" smtClean="0"/>
              <a:t>quella lettura, e </a:t>
            </a:r>
            <a:r>
              <a:rPr lang="it-IT" b="1" dirty="0" err="1" smtClean="0"/>
              <a:t>scolorocci</a:t>
            </a:r>
            <a:r>
              <a:rPr lang="it-IT" b="1" dirty="0" smtClean="0"/>
              <a:t> il viso;</a:t>
            </a:r>
            <a:br>
              <a:rPr lang="it-IT" b="1" dirty="0" smtClean="0"/>
            </a:br>
            <a:r>
              <a:rPr lang="it-IT" b="1" dirty="0" smtClean="0"/>
              <a:t>ma solo un punto fu quel che ci vinse.</a:t>
            </a:r>
          </a:p>
        </p:txBody>
      </p:sp>
      <p:sp>
        <p:nvSpPr>
          <p:cNvPr id="7" name="Rettangolo 6"/>
          <p:cNvSpPr/>
          <p:nvPr/>
        </p:nvSpPr>
        <p:spPr>
          <a:xfrm>
            <a:off x="4572000" y="1915239"/>
            <a:ext cx="4572000" cy="3970318"/>
          </a:xfrm>
          <a:prstGeom prst="rect">
            <a:avLst/>
          </a:prstGeom>
        </p:spPr>
        <p:txBody>
          <a:bodyPr wrap="square">
            <a:spAutoFit/>
          </a:bodyPr>
          <a:lstStyle/>
          <a:p>
            <a:r>
              <a:rPr lang="it-IT" i="1" dirty="0" smtClean="0"/>
              <a:t>Ma se tu hai tanto desiderio di conoscere l'origine del nostro amore, allora farò come colui che piange e parla al tempo stesso.</a:t>
            </a:r>
          </a:p>
          <a:p>
            <a:endParaRPr lang="it-IT" i="1" dirty="0" smtClean="0"/>
          </a:p>
          <a:p>
            <a:r>
              <a:rPr lang="it-IT" dirty="0" smtClean="0"/>
              <a:t/>
            </a:r>
            <a:br>
              <a:rPr lang="it-IT" dirty="0" smtClean="0"/>
            </a:br>
            <a:r>
              <a:rPr lang="it-IT" i="1" dirty="0" smtClean="0"/>
              <a:t>Un giorno noi leggevamo per svago il libro che narra di Lancillotto e di come amò Ginevra; eravamo soli e non sospettavamo quel che sarebbe successo.</a:t>
            </a:r>
            <a:endParaRPr lang="it-IT" sz="1100" i="1" dirty="0" smtClean="0"/>
          </a:p>
          <a:p>
            <a:r>
              <a:rPr lang="it-IT" dirty="0" smtClean="0"/>
              <a:t/>
            </a:r>
            <a:br>
              <a:rPr lang="it-IT" dirty="0" smtClean="0"/>
            </a:br>
            <a:r>
              <a:rPr lang="it-IT" i="1" dirty="0" smtClean="0"/>
              <a:t>Più volte quella lettura ci spinse a cercarci con gli occhi e ci fece impallidire; ma fu solo un punto a sopraffarci.</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anim calcmode="lin" valueType="num">
                                      <p:cBhvr additive="base">
                                        <p:cTn id="2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 calcmode="lin" valueType="num">
                                      <p:cBhvr additive="base">
                                        <p:cTn id="3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5" name="Picture 3" descr="Picture"/>
          <p:cNvPicPr>
            <a:picLocks noChangeAspect="1" noChangeArrowheads="1"/>
          </p:cNvPicPr>
          <p:nvPr/>
        </p:nvPicPr>
        <p:blipFill>
          <a:blip r:embed="rId3" cstate="print">
            <a:duotone>
              <a:schemeClr val="bg2">
                <a:shade val="45000"/>
                <a:satMod val="135000"/>
              </a:schemeClr>
              <a:prstClr val="white"/>
            </a:duotone>
          </a:blip>
          <a:srcRect t="8076" r="6315" b="44274"/>
          <a:stretch>
            <a:fillRect/>
          </a:stretch>
        </p:blipFill>
        <p:spPr bwMode="auto">
          <a:xfrm>
            <a:off x="0" y="0"/>
            <a:ext cx="9144000" cy="6858000"/>
          </a:xfrm>
          <a:prstGeom prst="rect">
            <a:avLst/>
          </a:prstGeom>
          <a:noFill/>
        </p:spPr>
      </p:pic>
      <p:sp>
        <p:nvSpPr>
          <p:cNvPr id="64513" name="Rectangle 1"/>
          <p:cNvSpPr>
            <a:spLocks noChangeArrowheads="1"/>
          </p:cNvSpPr>
          <p:nvPr/>
        </p:nvSpPr>
        <p:spPr bwMode="auto">
          <a:xfrm>
            <a:off x="251520" y="2013593"/>
            <a:ext cx="5034860" cy="39549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Quando leggemmo il </a:t>
            </a:r>
            <a:r>
              <a:rPr kumimoji="0" lang="it-IT" sz="2000" b="1" i="0" u="none" strike="noStrike" cap="none" normalizeH="0" baseline="0" dirty="0" err="1" smtClean="0">
                <a:ln>
                  <a:noFill/>
                </a:ln>
                <a:effectLst/>
                <a:latin typeface="Calibri" pitchFamily="34" charset="0"/>
                <a:ea typeface="Times New Roman" pitchFamily="18" charset="0"/>
                <a:cs typeface="Times New Roman" pitchFamily="18" charset="0"/>
              </a:rPr>
              <a:t>disïato</a:t>
            </a: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 riso</a:t>
            </a:r>
            <a:b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esser </a:t>
            </a:r>
            <a:r>
              <a:rPr kumimoji="0" lang="it-IT" sz="2000" b="1" i="0" u="none" strike="noStrike" cap="none" normalizeH="0" baseline="0" dirty="0" err="1" smtClean="0">
                <a:ln>
                  <a:noFill/>
                </a:ln>
                <a:effectLst/>
                <a:latin typeface="Calibri" pitchFamily="34" charset="0"/>
                <a:ea typeface="Times New Roman" pitchFamily="18" charset="0"/>
                <a:cs typeface="Times New Roman" pitchFamily="18" charset="0"/>
              </a:rPr>
              <a:t>basciato</a:t>
            </a: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 da cotanto amante,</a:t>
            </a:r>
            <a:b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questi, che mai da me non </a:t>
            </a:r>
            <a:r>
              <a:rPr kumimoji="0" lang="it-IT" sz="2000" b="1" i="0" u="none" strike="noStrike" cap="none" normalizeH="0" baseline="0" dirty="0" err="1" smtClean="0">
                <a:ln>
                  <a:noFill/>
                </a:ln>
                <a:effectLst/>
                <a:latin typeface="Calibri" pitchFamily="34" charset="0"/>
                <a:ea typeface="Times New Roman" pitchFamily="18" charset="0"/>
                <a:cs typeface="Times New Roman" pitchFamily="18" charset="0"/>
              </a:rPr>
              <a:t>fia</a:t>
            </a: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 diviso,</a:t>
            </a:r>
            <a:endParaRPr kumimoji="0" lang="it-IT" sz="105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it-IT" sz="1000" b="1"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la bocca mi </a:t>
            </a:r>
            <a:r>
              <a:rPr kumimoji="0" lang="it-IT" sz="2000" b="1" i="0" u="none" strike="noStrike" cap="none" normalizeH="0" baseline="0" dirty="0" err="1" smtClean="0">
                <a:ln>
                  <a:noFill/>
                </a:ln>
                <a:effectLst/>
                <a:latin typeface="Calibri" pitchFamily="34" charset="0"/>
                <a:ea typeface="Times New Roman" pitchFamily="18" charset="0"/>
                <a:cs typeface="Times New Roman" pitchFamily="18" charset="0"/>
              </a:rPr>
              <a:t>basciò</a:t>
            </a: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 tutto tremante.</a:t>
            </a:r>
            <a:b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Galeotto fu 'l libro e chi lo scrisse:</a:t>
            </a:r>
            <a:b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quel giorno più non vi leggemmo </a:t>
            </a:r>
            <a:r>
              <a:rPr kumimoji="0" lang="it-IT" sz="2000" b="1" i="0" u="none" strike="noStrike" cap="none" normalizeH="0" baseline="0" dirty="0" err="1" smtClean="0">
                <a:ln>
                  <a:noFill/>
                </a:ln>
                <a:effectLst/>
                <a:latin typeface="Calibri" pitchFamily="34" charset="0"/>
                <a:ea typeface="Times New Roman" pitchFamily="18" charset="0"/>
                <a:cs typeface="Times New Roman" pitchFamily="18" charset="0"/>
              </a:rPr>
              <a:t>avante</a:t>
            </a: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5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Mentre che l'uno </a:t>
            </a:r>
            <a:r>
              <a:rPr kumimoji="0" lang="it-IT" sz="2000" b="1" i="0" u="none" strike="noStrike" cap="none" normalizeH="0" baseline="0" dirty="0" err="1" smtClean="0">
                <a:ln>
                  <a:noFill/>
                </a:ln>
                <a:effectLst/>
                <a:latin typeface="Calibri" pitchFamily="34" charset="0"/>
                <a:ea typeface="Times New Roman" pitchFamily="18" charset="0"/>
                <a:cs typeface="Times New Roman" pitchFamily="18" charset="0"/>
              </a:rPr>
              <a:t>spirto</a:t>
            </a: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 questo disse,</a:t>
            </a:r>
            <a:b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l'altro </a:t>
            </a:r>
            <a:r>
              <a:rPr kumimoji="0" lang="it-IT" sz="2000" b="1" i="0" u="none" strike="noStrike" cap="none" normalizeH="0" baseline="0" dirty="0" err="1" smtClean="0">
                <a:ln>
                  <a:noFill/>
                </a:ln>
                <a:effectLst/>
                <a:latin typeface="Calibri" pitchFamily="34" charset="0"/>
                <a:ea typeface="Times New Roman" pitchFamily="18" charset="0"/>
                <a:cs typeface="Times New Roman" pitchFamily="18" charset="0"/>
              </a:rPr>
              <a:t>piangëa</a:t>
            </a: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 sì che di </a:t>
            </a:r>
            <a:r>
              <a:rPr kumimoji="0" lang="it-IT" sz="2000" b="1" i="0" u="none" strike="noStrike" cap="none" normalizeH="0" baseline="0" dirty="0" err="1" smtClean="0">
                <a:ln>
                  <a:noFill/>
                </a:ln>
                <a:effectLst/>
                <a:latin typeface="Calibri" pitchFamily="34" charset="0"/>
                <a:ea typeface="Times New Roman" pitchFamily="18" charset="0"/>
                <a:cs typeface="Times New Roman" pitchFamily="18" charset="0"/>
              </a:rPr>
              <a:t>pietade</a:t>
            </a: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
            </a:r>
            <a:b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io venni </a:t>
            </a:r>
            <a:r>
              <a:rPr kumimoji="0" lang="it-IT" sz="2000" b="1" i="0" u="none" strike="noStrike" cap="none" normalizeH="0" baseline="0" dirty="0" err="1" smtClean="0">
                <a:ln>
                  <a:noFill/>
                </a:ln>
                <a:effectLst/>
                <a:latin typeface="Calibri" pitchFamily="34" charset="0"/>
                <a:ea typeface="Times New Roman" pitchFamily="18" charset="0"/>
                <a:cs typeface="Times New Roman" pitchFamily="18" charset="0"/>
              </a:rPr>
              <a:t>men</a:t>
            </a: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 così com' io morisse.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05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effectLst/>
                <a:latin typeface="Calibri" pitchFamily="34" charset="0"/>
                <a:ea typeface="Times New Roman" pitchFamily="18" charset="0"/>
                <a:cs typeface="Times New Roman" pitchFamily="18" charset="0"/>
              </a:rPr>
              <a:t>E caddi come corpo morto cade.</a:t>
            </a:r>
            <a:endParaRPr kumimoji="0" lang="it-IT" sz="2800" b="1" i="0" u="none" strike="noStrike" cap="none" normalizeH="0" baseline="0" dirty="0" smtClean="0">
              <a:ln>
                <a:noFill/>
              </a:ln>
              <a:effectLst/>
              <a:latin typeface="Arial" pitchFamily="34" charset="0"/>
              <a:cs typeface="Arial" pitchFamily="34" charset="0"/>
            </a:endParaRPr>
          </a:p>
        </p:txBody>
      </p:sp>
      <p:sp>
        <p:nvSpPr>
          <p:cNvPr id="5" name="Rettangolo 4"/>
          <p:cNvSpPr/>
          <p:nvPr/>
        </p:nvSpPr>
        <p:spPr>
          <a:xfrm>
            <a:off x="5000628" y="1928802"/>
            <a:ext cx="4143372" cy="4001095"/>
          </a:xfrm>
          <a:prstGeom prst="rect">
            <a:avLst/>
          </a:prstGeom>
        </p:spPr>
        <p:txBody>
          <a:bodyPr wrap="square">
            <a:spAutoFit/>
          </a:bodyPr>
          <a:lstStyle/>
          <a:p>
            <a:r>
              <a:rPr lang="it-IT" b="1" i="1" dirty="0" smtClean="0"/>
              <a:t>Quando leggemmo che la bocca desiderata   di Ginevra fu baciata da un simile amante, costui, che non sarà mai diviso da me, </a:t>
            </a:r>
          </a:p>
          <a:p>
            <a:endParaRPr lang="it-IT" sz="400" b="1" i="1" dirty="0" smtClean="0"/>
          </a:p>
          <a:p>
            <a:r>
              <a:rPr lang="it-IT" b="1" i="1" dirty="0" smtClean="0"/>
              <a:t>mi baciò la bocca tutto tremante.        Galeotto fu il libro e chi lo scrisse;                quel giorno non leggemmo altre pagine».</a:t>
            </a:r>
          </a:p>
          <a:p>
            <a:endParaRPr lang="it-IT" sz="1600" b="1" i="1" dirty="0" smtClean="0"/>
          </a:p>
          <a:p>
            <a:r>
              <a:rPr lang="it-IT" b="1" i="1" dirty="0" smtClean="0"/>
              <a:t>Mentre uno spirito diceva questo, l'altro piangeva, così che io venni meno (svenni) a causa del turbamento, proprio come se morissi. </a:t>
            </a:r>
          </a:p>
          <a:p>
            <a:endParaRPr lang="it-IT" b="1" i="1" dirty="0" smtClean="0"/>
          </a:p>
          <a:p>
            <a:r>
              <a:rPr lang="it-IT" b="1" i="1" dirty="0" smtClean="0"/>
              <a:t>E caddi come un corpo privo di vita.</a:t>
            </a:r>
            <a:endParaRPr lang="it-IT"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4513">
                                            <p:txEl>
                                              <p:pRg st="0" end="0"/>
                                            </p:txEl>
                                          </p:spTgt>
                                        </p:tgtEl>
                                        <p:attrNameLst>
                                          <p:attrName>style.visibility</p:attrName>
                                        </p:attrNameLst>
                                      </p:cBhvr>
                                      <p:to>
                                        <p:strVal val="visible"/>
                                      </p:to>
                                    </p:set>
                                    <p:anim calcmode="lin" valueType="num">
                                      <p:cBhvr additive="base">
                                        <p:cTn id="7" dur="500" fill="hold"/>
                                        <p:tgtEl>
                                          <p:spTgt spid="645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45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4513">
                                            <p:txEl>
                                              <p:pRg st="2" end="2"/>
                                            </p:txEl>
                                          </p:spTgt>
                                        </p:tgtEl>
                                        <p:attrNameLst>
                                          <p:attrName>style.visibility</p:attrName>
                                        </p:attrNameLst>
                                      </p:cBhvr>
                                      <p:to>
                                        <p:strVal val="visible"/>
                                      </p:to>
                                    </p:set>
                                    <p:anim calcmode="lin" valueType="num">
                                      <p:cBhvr additive="base">
                                        <p:cTn id="19" dur="500" fill="hold"/>
                                        <p:tgtEl>
                                          <p:spTgt spid="6451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4513">
                                            <p:txEl>
                                              <p:pRg st="4" end="4"/>
                                            </p:txEl>
                                          </p:spTgt>
                                        </p:tgtEl>
                                        <p:attrNameLst>
                                          <p:attrName>style.visibility</p:attrName>
                                        </p:attrNameLst>
                                      </p:cBhvr>
                                      <p:to>
                                        <p:strVal val="visible"/>
                                      </p:to>
                                    </p:set>
                                    <p:anim calcmode="lin" valueType="num">
                                      <p:cBhvr additive="base">
                                        <p:cTn id="31" dur="500" fill="hold"/>
                                        <p:tgtEl>
                                          <p:spTgt spid="6451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45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4513">
                                            <p:txEl>
                                              <p:pRg st="7" end="7"/>
                                            </p:txEl>
                                          </p:spTgt>
                                        </p:tgtEl>
                                        <p:attrNameLst>
                                          <p:attrName>style.visibility</p:attrName>
                                        </p:attrNameLst>
                                      </p:cBhvr>
                                      <p:to>
                                        <p:strVal val="visible"/>
                                      </p:to>
                                    </p:set>
                                    <p:anim calcmode="lin" valueType="num">
                                      <p:cBhvr additive="base">
                                        <p:cTn id="43" dur="500" fill="hold"/>
                                        <p:tgtEl>
                                          <p:spTgt spid="6451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45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611560" y="836712"/>
            <a:ext cx="6038850" cy="5760639"/>
          </a:xfrm>
          <a:prstGeom prst="rect">
            <a:avLst/>
          </a:prstGeom>
          <a:noFill/>
          <a:ln w="9525">
            <a:noFill/>
            <a:miter lim="800000"/>
            <a:headEnd/>
            <a:tailEnd/>
          </a:ln>
        </p:spPr>
      </p:pic>
      <p:sp>
        <p:nvSpPr>
          <p:cNvPr id="3" name="Freccia a destra 2"/>
          <p:cNvSpPr/>
          <p:nvPr/>
        </p:nvSpPr>
        <p:spPr>
          <a:xfrm flipH="1">
            <a:off x="5796136" y="1052736"/>
            <a:ext cx="2808312" cy="13681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smtClean="0"/>
              <a:t>LUSSURIOSI</a:t>
            </a:r>
            <a:endParaRPr lang="it-IT" sz="1200" b="1" dirty="0"/>
          </a:p>
        </p:txBody>
      </p:sp>
      <p:sp>
        <p:nvSpPr>
          <p:cNvPr id="4" name="CasellaDiTesto 3"/>
          <p:cNvSpPr txBox="1"/>
          <p:nvPr/>
        </p:nvSpPr>
        <p:spPr>
          <a:xfrm>
            <a:off x="0" y="188640"/>
            <a:ext cx="9144000" cy="369332"/>
          </a:xfrm>
          <a:prstGeom prst="rect">
            <a:avLst/>
          </a:prstGeom>
          <a:noFill/>
        </p:spPr>
        <p:txBody>
          <a:bodyPr wrap="square" rtlCol="0">
            <a:spAutoFit/>
          </a:bodyPr>
          <a:lstStyle/>
          <a:p>
            <a:pPr algn="ctr"/>
            <a:r>
              <a:rPr lang="it-IT" b="1" i="1" dirty="0" smtClean="0"/>
              <a:t>INFERNO CANTO QUINTO</a:t>
            </a:r>
            <a:endParaRPr lang="it-IT" b="1" i="1" dirty="0"/>
          </a:p>
        </p:txBody>
      </p:sp>
      <p:sp>
        <p:nvSpPr>
          <p:cNvPr id="7" name="Rettangolo 6"/>
          <p:cNvSpPr/>
          <p:nvPr/>
        </p:nvSpPr>
        <p:spPr>
          <a:xfrm>
            <a:off x="6660232" y="2132856"/>
            <a:ext cx="2483768" cy="3170099"/>
          </a:xfrm>
          <a:prstGeom prst="rect">
            <a:avLst/>
          </a:prstGeom>
        </p:spPr>
        <p:txBody>
          <a:bodyPr wrap="square">
            <a:spAutoFit/>
          </a:bodyPr>
          <a:lstStyle/>
          <a:p>
            <a:r>
              <a:rPr lang="it-IT" sz="2000" dirty="0" smtClean="0"/>
              <a:t>Ingresso nel II Cerchio. Incontro con </a:t>
            </a:r>
            <a:r>
              <a:rPr lang="it-IT" sz="2000" b="1" dirty="0" smtClean="0"/>
              <a:t>Minosse. </a:t>
            </a:r>
            <a:r>
              <a:rPr lang="it-IT" sz="2000" dirty="0" smtClean="0"/>
              <a:t>La pena dei </a:t>
            </a:r>
            <a:r>
              <a:rPr lang="it-IT" sz="2000" b="1" dirty="0" smtClean="0"/>
              <a:t>lussuriosi</a:t>
            </a:r>
            <a:r>
              <a:rPr lang="it-IT" sz="2000" dirty="0" smtClean="0"/>
              <a:t>; i morti violentemente per amore. Incontro con </a:t>
            </a:r>
            <a:r>
              <a:rPr lang="it-IT" sz="2000" b="1" dirty="0" smtClean="0"/>
              <a:t>Paolo e Francesca</a:t>
            </a:r>
            <a:r>
              <a:rPr lang="it-IT" sz="2000" dirty="0" smtClean="0"/>
              <a:t>.</a:t>
            </a:r>
          </a:p>
          <a:p>
            <a:r>
              <a:rPr lang="it-IT" sz="2000" dirty="0" smtClean="0"/>
              <a:t>È la sera di </a:t>
            </a:r>
            <a:r>
              <a:rPr lang="it-IT" sz="2000" b="1" dirty="0" smtClean="0"/>
              <a:t>venerdì 8 aprile</a:t>
            </a:r>
            <a:r>
              <a:rPr lang="it-IT" sz="2000" dirty="0" smtClean="0"/>
              <a:t> (o 25 marzo) </a:t>
            </a:r>
            <a:r>
              <a:rPr lang="it-IT" sz="2000" b="1" dirty="0" smtClean="0"/>
              <a:t>del 1300.</a:t>
            </a:r>
            <a:endParaRPr lang="it-IT"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amond(in)">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Picture"/>
          <p:cNvPicPr>
            <a:picLocks noChangeAspect="1" noChangeArrowheads="1"/>
          </p:cNvPicPr>
          <p:nvPr/>
        </p:nvPicPr>
        <p:blipFill>
          <a:blip r:embed="rId3" cstate="print">
            <a:lum bright="20000" contrast="40000"/>
          </a:blip>
          <a:srcRect/>
          <a:stretch>
            <a:fillRect/>
          </a:stretch>
        </p:blipFill>
        <p:spPr bwMode="auto">
          <a:xfrm>
            <a:off x="0" y="0"/>
            <a:ext cx="9144000" cy="734096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467544" y="1948049"/>
            <a:ext cx="4604522"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Così discesi del cerchio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primaio</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giù nel secondo, che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men</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loco cinghia</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 tanto più dolor, che punge a guaio.</a:t>
            </a:r>
          </a:p>
          <a:p>
            <a:pPr marL="0" marR="0" lvl="0" indent="0" algn="l" defTabSz="914400" rtl="0" eaLnBrk="1" fontAlgn="base" latinLnBrk="0" hangingPunct="1">
              <a:lnSpc>
                <a:spcPct val="100000"/>
              </a:lnSpc>
              <a:spcBef>
                <a:spcPct val="0"/>
              </a:spcBef>
              <a:spcAft>
                <a:spcPct val="0"/>
              </a:spcAft>
              <a:buClrTx/>
              <a:buSzTx/>
              <a:buFontTx/>
              <a:buNone/>
              <a:tabLst/>
            </a:pPr>
            <a:endParaRPr lang="it-IT" sz="2000" b="1" dirty="0" smtClean="0">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Stavvi</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Minòs</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orribilmente, e ringhia:</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essamina</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le colpe ne l'</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intrata</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giudica e manda secondo ch'avvinghia.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b="1" i="0" u="none" strike="noStrike" cap="none" normalizeH="0" baseline="0" dirty="0" smtClean="0">
              <a:ln>
                <a:noFill/>
              </a:ln>
              <a:solidFill>
                <a:schemeClr val="tx1"/>
              </a:solidFill>
              <a:effectLst/>
              <a:latin typeface="Arial" pitchFamily="34" charset="0"/>
              <a:cs typeface="Arial" pitchFamily="34" charset="0"/>
            </a:endParaRPr>
          </a:p>
        </p:txBody>
      </p:sp>
      <p:sp>
        <p:nvSpPr>
          <p:cNvPr id="4301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43014" name="Rectangle 6"/>
          <p:cNvSpPr>
            <a:spLocks noChangeArrowheads="1"/>
          </p:cNvSpPr>
          <p:nvPr/>
        </p:nvSpPr>
        <p:spPr bwMode="auto">
          <a:xfrm>
            <a:off x="4932040" y="1928802"/>
            <a:ext cx="4211960"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it-IT" i="1" dirty="0" smtClean="0"/>
              <a:t>Così discesi dal I Cerchio al II, che racchiude uno spazio minore, ma contiene tanto maggior dolore che spinge a lamentarsi.</a:t>
            </a:r>
          </a:p>
          <a:p>
            <a:pPr fontAlgn="base">
              <a:spcBef>
                <a:spcPct val="0"/>
              </a:spcBef>
              <a:spcAft>
                <a:spcPct val="0"/>
              </a:spcAft>
            </a:pPr>
            <a:r>
              <a:rPr lang="it-IT" dirty="0" smtClean="0"/>
              <a:t/>
            </a:r>
            <a:br>
              <a:rPr lang="it-IT" dirty="0" smtClean="0"/>
            </a:br>
            <a:endParaRPr lang="it-IT" dirty="0" smtClean="0"/>
          </a:p>
          <a:p>
            <a:pPr fontAlgn="base">
              <a:spcBef>
                <a:spcPct val="0"/>
              </a:spcBef>
              <a:spcAft>
                <a:spcPct val="0"/>
              </a:spcAft>
            </a:pPr>
            <a:endParaRPr lang="it-IT" i="1" dirty="0" smtClean="0"/>
          </a:p>
          <a:p>
            <a:pPr fontAlgn="base">
              <a:spcBef>
                <a:spcPct val="0"/>
              </a:spcBef>
              <a:spcAft>
                <a:spcPct val="0"/>
              </a:spcAft>
            </a:pPr>
            <a:r>
              <a:rPr lang="it-IT" i="1" dirty="0" smtClean="0"/>
              <a:t>Minosse </a:t>
            </a:r>
            <a:r>
              <a:rPr lang="it-IT" i="1" dirty="0" smtClean="0"/>
              <a:t>sta orribilmente sulla soglia e ringhia: esamina le colpe dei dannati che si presentano; li giudica e li destina a seconda di come attorcigli la coda (il numero di giri della coda indicano il girone dove viene destinato).</a:t>
            </a:r>
          </a:p>
          <a:p>
            <a:pPr fontAlgn="base">
              <a:spcBef>
                <a:spcPct val="0"/>
              </a:spcBef>
              <a:spcAft>
                <a:spcPct val="0"/>
              </a:spcAft>
            </a:pPr>
            <a:endParaRPr lang="it-IT" sz="1400" i="1" dirty="0" smtClean="0"/>
          </a:p>
        </p:txBody>
      </p:sp>
      <p:sp>
        <p:nvSpPr>
          <p:cNvPr id="7" name="Rettangolo 6"/>
          <p:cNvSpPr/>
          <p:nvPr/>
        </p:nvSpPr>
        <p:spPr>
          <a:xfrm>
            <a:off x="683568" y="332656"/>
            <a:ext cx="8280920" cy="584775"/>
          </a:xfrm>
          <a:prstGeom prst="rect">
            <a:avLst/>
          </a:prstGeom>
        </p:spPr>
        <p:txBody>
          <a:bodyPr wrap="square">
            <a:spAutoFit/>
          </a:bodyPr>
          <a:lstStyle/>
          <a:p>
            <a:r>
              <a:rPr lang="it-IT" sz="3200" b="1" dirty="0" smtClean="0"/>
              <a:t>Ingresso nel II Cerchio. Minosse (1-24)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anim calcmode="lin" valueType="num">
                                      <p:cBhvr additive="base">
                                        <p:cTn id="7" dur="500" fill="hold"/>
                                        <p:tgtEl>
                                          <p:spTgt spid="430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3014">
                                            <p:txEl>
                                              <p:pRg st="0" end="0"/>
                                            </p:txEl>
                                          </p:spTgt>
                                        </p:tgtEl>
                                        <p:attrNameLst>
                                          <p:attrName>style.visibility</p:attrName>
                                        </p:attrNameLst>
                                      </p:cBhvr>
                                      <p:to>
                                        <p:strVal val="visible"/>
                                      </p:to>
                                    </p:set>
                                    <p:anim calcmode="lin" valueType="num">
                                      <p:cBhvr additive="base">
                                        <p:cTn id="13" dur="500" fill="hold"/>
                                        <p:tgtEl>
                                          <p:spTgt spid="4301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3010">
                                            <p:txEl>
                                              <p:pRg st="5" end="5"/>
                                            </p:txEl>
                                          </p:spTgt>
                                        </p:tgtEl>
                                        <p:attrNameLst>
                                          <p:attrName>style.visibility</p:attrName>
                                        </p:attrNameLst>
                                      </p:cBhvr>
                                      <p:to>
                                        <p:strVal val="visible"/>
                                      </p:to>
                                    </p:set>
                                    <p:anim calcmode="lin" valueType="num">
                                      <p:cBhvr additive="base">
                                        <p:cTn id="19" dur="500" fill="hold"/>
                                        <p:tgtEl>
                                          <p:spTgt spid="43010">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3014">
                                            <p:txEl>
                                              <p:pRg st="3" end="3"/>
                                            </p:txEl>
                                          </p:spTgt>
                                        </p:tgtEl>
                                        <p:attrNameLst>
                                          <p:attrName>style.visibility</p:attrName>
                                        </p:attrNameLst>
                                      </p:cBhvr>
                                      <p:to>
                                        <p:strVal val="visible"/>
                                      </p:to>
                                    </p:set>
                                    <p:anim calcmode="lin" valueType="num">
                                      <p:cBhvr additive="base">
                                        <p:cTn id="25" dur="500" fill="hold"/>
                                        <p:tgtEl>
                                          <p:spTgt spid="430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01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467544" y="2101937"/>
            <a:ext cx="4604522" cy="30777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Dico che quando l'anima mal nata</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li vien dinanzi, tutta si confessa;</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 quel </a:t>
            </a: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conoscitor</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de le peccata</a:t>
            </a:r>
          </a:p>
          <a:p>
            <a:pPr marL="0" marR="0" lvl="0" indent="0" algn="l" defTabSz="914400" rtl="0" eaLnBrk="0" fontAlgn="base" latinLnBrk="0" hangingPunct="0">
              <a:lnSpc>
                <a:spcPct val="100000"/>
              </a:lnSpc>
              <a:spcBef>
                <a:spcPct val="0"/>
              </a:spcBef>
              <a:spcAft>
                <a:spcPct val="0"/>
              </a:spcAft>
              <a:buClrTx/>
              <a:buSzTx/>
              <a:buFontTx/>
              <a:buNone/>
              <a:tabLst/>
            </a:pPr>
            <a:endParaRPr lang="it-IT" sz="2000" b="1" dirty="0" smtClean="0">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vede qual loco d'inferno è da essa;</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cignesi</a:t>
            </a: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con la coda tante volte</a:t>
            </a:r>
            <a:b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it-IT"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quantunque gradi vuol che giù sia messa.</a:t>
            </a:r>
            <a:endParaRPr kumimoji="0" lang="it-IT"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4301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43014" name="Rectangle 6"/>
          <p:cNvSpPr>
            <a:spLocks noChangeArrowheads="1"/>
          </p:cNvSpPr>
          <p:nvPr/>
        </p:nvSpPr>
        <p:spPr bwMode="auto">
          <a:xfrm>
            <a:off x="4932040" y="1228685"/>
            <a:ext cx="421196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endParaRPr lang="it-IT" sz="1400" i="1" dirty="0" smtClean="0"/>
          </a:p>
          <a:p>
            <a:pPr lvl="0" fontAlgn="base">
              <a:spcBef>
                <a:spcPct val="0"/>
              </a:spcBef>
              <a:spcAft>
                <a:spcPct val="0"/>
              </a:spcAft>
            </a:pPr>
            <a:endParaRPr lang="it-IT" sz="1400" i="1" dirty="0" smtClean="0"/>
          </a:p>
          <a:p>
            <a:pPr fontAlgn="base">
              <a:spcBef>
                <a:spcPct val="0"/>
              </a:spcBef>
              <a:spcAft>
                <a:spcPct val="0"/>
              </a:spcAft>
            </a:pPr>
            <a:endParaRPr lang="it-IT" sz="1400" i="1" dirty="0" smtClean="0"/>
          </a:p>
          <a:p>
            <a:pPr fontAlgn="base">
              <a:spcBef>
                <a:spcPct val="0"/>
              </a:spcBef>
              <a:spcAft>
                <a:spcPct val="0"/>
              </a:spcAft>
            </a:pPr>
            <a:endParaRPr lang="it-IT" i="1" dirty="0" smtClean="0"/>
          </a:p>
          <a:p>
            <a:pPr fontAlgn="base">
              <a:spcBef>
                <a:spcPct val="0"/>
              </a:spcBef>
              <a:spcAft>
                <a:spcPct val="0"/>
              </a:spcAft>
            </a:pPr>
            <a:endParaRPr lang="it-IT" i="1" dirty="0" smtClean="0"/>
          </a:p>
          <a:p>
            <a:pPr fontAlgn="base">
              <a:spcBef>
                <a:spcPct val="0"/>
              </a:spcBef>
              <a:spcAft>
                <a:spcPct val="0"/>
              </a:spcAft>
            </a:pPr>
            <a:r>
              <a:rPr lang="it-IT" i="1" dirty="0" smtClean="0"/>
              <a:t>Dico che quando l'anima dannata si presenta davanti a lui, rende piena confessione; e quel conoscitore dei peccati</a:t>
            </a:r>
          </a:p>
          <a:p>
            <a:pPr lvl="0" fontAlgn="base">
              <a:spcBef>
                <a:spcPct val="0"/>
              </a:spcBef>
              <a:spcAft>
                <a:spcPct val="0"/>
              </a:spcAft>
            </a:pPr>
            <a:endParaRPr lang="it-IT" i="1" dirty="0" smtClean="0"/>
          </a:p>
          <a:p>
            <a:pPr lvl="0" fontAlgn="base">
              <a:spcBef>
                <a:spcPct val="0"/>
              </a:spcBef>
              <a:spcAft>
                <a:spcPct val="0"/>
              </a:spcAft>
            </a:pPr>
            <a:endParaRPr lang="it-IT" sz="2400" i="1" dirty="0" smtClean="0"/>
          </a:p>
          <a:p>
            <a:pPr lvl="0" fontAlgn="base">
              <a:spcBef>
                <a:spcPct val="0"/>
              </a:spcBef>
              <a:spcAft>
                <a:spcPct val="0"/>
              </a:spcAft>
            </a:pPr>
            <a:r>
              <a:rPr lang="it-IT" i="1" dirty="0" smtClean="0"/>
              <a:t>stabilisce in quale zona dell'Inferno debba andare; si cinge con la coda tante volte quanti sono i Cerchi che il dannato deve discendere.</a:t>
            </a:r>
            <a:endParaRPr kumimoji="0" lang="it-IT"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ttangolo 6"/>
          <p:cNvSpPr/>
          <p:nvPr/>
        </p:nvSpPr>
        <p:spPr>
          <a:xfrm>
            <a:off x="683568" y="332656"/>
            <a:ext cx="8280920" cy="584775"/>
          </a:xfrm>
          <a:prstGeom prst="rect">
            <a:avLst/>
          </a:prstGeom>
        </p:spPr>
        <p:txBody>
          <a:bodyPr wrap="square">
            <a:spAutoFit/>
          </a:bodyPr>
          <a:lstStyle/>
          <a:p>
            <a:r>
              <a:rPr lang="it-IT" sz="3200" b="1" dirty="0" smtClean="0"/>
              <a:t>Ingresso nel II Cerchio. Minosse (1-24)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3010">
                                            <p:txEl>
                                              <p:pRg st="1" end="1"/>
                                            </p:txEl>
                                          </p:spTgt>
                                        </p:tgtEl>
                                        <p:attrNameLst>
                                          <p:attrName>style.visibility</p:attrName>
                                        </p:attrNameLst>
                                      </p:cBhvr>
                                      <p:to>
                                        <p:strVal val="visible"/>
                                      </p:to>
                                    </p:set>
                                    <p:anim calcmode="lin" valueType="num">
                                      <p:cBhvr additive="base">
                                        <p:cTn id="7" dur="500" fill="hold"/>
                                        <p:tgtEl>
                                          <p:spTgt spid="4301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3014">
                                            <p:txEl>
                                              <p:pRg st="5" end="5"/>
                                            </p:txEl>
                                          </p:spTgt>
                                        </p:tgtEl>
                                        <p:attrNameLst>
                                          <p:attrName>style.visibility</p:attrName>
                                        </p:attrNameLst>
                                      </p:cBhvr>
                                      <p:to>
                                        <p:strVal val="visible"/>
                                      </p:to>
                                    </p:set>
                                    <p:anim calcmode="lin" valueType="num">
                                      <p:cBhvr additive="base">
                                        <p:cTn id="13" dur="500" fill="hold"/>
                                        <p:tgtEl>
                                          <p:spTgt spid="4301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3010">
                                            <p:txEl>
                                              <p:pRg st="5" end="5"/>
                                            </p:txEl>
                                          </p:spTgt>
                                        </p:tgtEl>
                                        <p:attrNameLst>
                                          <p:attrName>style.visibility</p:attrName>
                                        </p:attrNameLst>
                                      </p:cBhvr>
                                      <p:to>
                                        <p:strVal val="visible"/>
                                      </p:to>
                                    </p:set>
                                    <p:anim calcmode="lin" valueType="num">
                                      <p:cBhvr additive="base">
                                        <p:cTn id="19" dur="500" fill="hold"/>
                                        <p:tgtEl>
                                          <p:spTgt spid="43010">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3014">
                                            <p:txEl>
                                              <p:pRg st="8" end="8"/>
                                            </p:txEl>
                                          </p:spTgt>
                                        </p:tgtEl>
                                        <p:attrNameLst>
                                          <p:attrName>style.visibility</p:attrName>
                                        </p:attrNameLst>
                                      </p:cBhvr>
                                      <p:to>
                                        <p:strVal val="visible"/>
                                      </p:to>
                                    </p:set>
                                    <p:anim calcmode="lin" valueType="num">
                                      <p:cBhvr additive="base">
                                        <p:cTn id="25" dur="500" fill="hold"/>
                                        <p:tgtEl>
                                          <p:spTgt spid="43014">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01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764704"/>
            <a:ext cx="4177604" cy="5078313"/>
          </a:xfrm>
          <a:prstGeom prst="rect">
            <a:avLst/>
          </a:prstGeom>
        </p:spPr>
        <p:txBody>
          <a:bodyPr wrap="square">
            <a:spAutoFit/>
          </a:bodyPr>
          <a:lstStyle/>
          <a:p>
            <a:r>
              <a:rPr lang="it-IT" b="1" i="1" dirty="0" smtClean="0"/>
              <a:t> </a:t>
            </a:r>
            <a:endParaRPr lang="it-IT" b="1" dirty="0" smtClean="0"/>
          </a:p>
          <a:p>
            <a:r>
              <a:rPr lang="it-IT" b="1" dirty="0" smtClean="0"/>
              <a:t>Sempre dinanzi a lui ne stanno molte:</a:t>
            </a:r>
            <a:br>
              <a:rPr lang="it-IT" b="1" dirty="0" smtClean="0"/>
            </a:br>
            <a:r>
              <a:rPr lang="it-IT" b="1" dirty="0" smtClean="0"/>
              <a:t>vanno a vicenda ciascuna al giudizio,</a:t>
            </a:r>
            <a:br>
              <a:rPr lang="it-IT" b="1" dirty="0" smtClean="0"/>
            </a:br>
            <a:r>
              <a:rPr lang="it-IT" b="1" dirty="0" smtClean="0"/>
              <a:t>dicono e odono e poi son giù volte.</a:t>
            </a:r>
          </a:p>
          <a:p>
            <a:endParaRPr lang="it-IT" b="1" dirty="0" smtClean="0"/>
          </a:p>
          <a:p>
            <a:endParaRPr lang="it-IT" b="1" dirty="0" smtClean="0"/>
          </a:p>
          <a:p>
            <a:r>
              <a:rPr lang="it-IT" b="1" dirty="0" smtClean="0"/>
              <a:t>«O tu che vieni al doloroso ospizio»,</a:t>
            </a:r>
            <a:br>
              <a:rPr lang="it-IT" b="1" dirty="0" smtClean="0"/>
            </a:br>
            <a:r>
              <a:rPr lang="it-IT" b="1" dirty="0" smtClean="0"/>
              <a:t>disse </a:t>
            </a:r>
            <a:r>
              <a:rPr lang="it-IT" b="1" dirty="0" err="1" smtClean="0"/>
              <a:t>Minòs</a:t>
            </a:r>
            <a:r>
              <a:rPr lang="it-IT" b="1" dirty="0" smtClean="0"/>
              <a:t> a me quando mi vide,</a:t>
            </a:r>
            <a:br>
              <a:rPr lang="it-IT" b="1" dirty="0" smtClean="0"/>
            </a:br>
            <a:r>
              <a:rPr lang="it-IT" b="1" dirty="0" smtClean="0"/>
              <a:t>lasciando l'atto di cotanto </a:t>
            </a:r>
            <a:r>
              <a:rPr lang="it-IT" b="1" dirty="0" err="1" smtClean="0"/>
              <a:t>offizio</a:t>
            </a:r>
            <a:r>
              <a:rPr lang="it-IT" b="1" dirty="0" smtClean="0"/>
              <a:t>,</a:t>
            </a:r>
          </a:p>
          <a:p>
            <a:endParaRPr lang="it-IT" b="1" dirty="0" smtClean="0"/>
          </a:p>
          <a:p>
            <a:r>
              <a:rPr lang="it-IT" b="1" dirty="0" smtClean="0"/>
              <a:t>«guarda com' entri e di cui tu ti fide;</a:t>
            </a:r>
            <a:br>
              <a:rPr lang="it-IT" b="1" dirty="0" smtClean="0"/>
            </a:br>
            <a:r>
              <a:rPr lang="it-IT" b="1" dirty="0" smtClean="0"/>
              <a:t>non t'inganni l'ampiezza de l'</a:t>
            </a:r>
            <a:r>
              <a:rPr lang="it-IT" b="1" dirty="0" err="1" smtClean="0"/>
              <a:t>intrare</a:t>
            </a:r>
            <a:r>
              <a:rPr lang="it-IT" b="1" dirty="0" smtClean="0"/>
              <a:t>!».</a:t>
            </a:r>
            <a:br>
              <a:rPr lang="it-IT" b="1" dirty="0" smtClean="0"/>
            </a:br>
            <a:r>
              <a:rPr lang="it-IT" b="1" dirty="0" smtClean="0"/>
              <a:t>E 'l duca mio a lui: «Perché pur </a:t>
            </a:r>
            <a:r>
              <a:rPr lang="it-IT" b="1" dirty="0" err="1" smtClean="0"/>
              <a:t>gride</a:t>
            </a:r>
            <a:r>
              <a:rPr lang="it-IT" b="1" dirty="0" smtClean="0"/>
              <a:t>?</a:t>
            </a:r>
          </a:p>
          <a:p>
            <a:endParaRPr lang="it-IT" b="1" dirty="0" smtClean="0"/>
          </a:p>
          <a:p>
            <a:endParaRPr lang="it-IT" b="1" dirty="0" smtClean="0"/>
          </a:p>
          <a:p>
            <a:r>
              <a:rPr lang="it-IT" b="1" dirty="0" smtClean="0"/>
              <a:t>non impedir lo suo fatale andare:</a:t>
            </a:r>
            <a:br>
              <a:rPr lang="it-IT" b="1" dirty="0" smtClean="0"/>
            </a:br>
            <a:r>
              <a:rPr lang="it-IT" b="1" dirty="0" smtClean="0"/>
              <a:t>vuolsi così colà dove si </a:t>
            </a:r>
            <a:r>
              <a:rPr lang="it-IT" b="1" dirty="0" err="1" smtClean="0"/>
              <a:t>puote</a:t>
            </a:r>
            <a:r>
              <a:rPr lang="it-IT" b="1" dirty="0" smtClean="0"/>
              <a:t/>
            </a:r>
            <a:br>
              <a:rPr lang="it-IT" b="1" dirty="0" smtClean="0"/>
            </a:br>
            <a:r>
              <a:rPr lang="it-IT" b="1" dirty="0" smtClean="0"/>
              <a:t>ciò che si vuole, e più non </a:t>
            </a:r>
            <a:r>
              <a:rPr lang="it-IT" b="1" dirty="0" err="1" smtClean="0"/>
              <a:t>dimandare</a:t>
            </a:r>
            <a:r>
              <a:rPr lang="it-IT" b="1" dirty="0" smtClean="0"/>
              <a:t>».</a:t>
            </a:r>
          </a:p>
        </p:txBody>
      </p:sp>
      <p:sp>
        <p:nvSpPr>
          <p:cNvPr id="3" name="Rettangolo 2"/>
          <p:cNvSpPr/>
          <p:nvPr/>
        </p:nvSpPr>
        <p:spPr>
          <a:xfrm>
            <a:off x="4572000" y="1000108"/>
            <a:ext cx="4572000" cy="5078313"/>
          </a:xfrm>
          <a:prstGeom prst="rect">
            <a:avLst/>
          </a:prstGeom>
        </p:spPr>
        <p:txBody>
          <a:bodyPr>
            <a:spAutoFit/>
          </a:bodyPr>
          <a:lstStyle/>
          <a:p>
            <a:r>
              <a:rPr lang="it-IT" i="1" dirty="0" smtClean="0"/>
              <a:t>Davanti a lui ci sono sempre moltissime anime; una dopo l'altra vanno a sottoporsi al suo giudizio; parlano e ascoltano, poi sono precipitati giù.</a:t>
            </a:r>
            <a:r>
              <a:rPr lang="it-IT" dirty="0" smtClean="0"/>
              <a:t/>
            </a:r>
            <a:br>
              <a:rPr lang="it-IT" dirty="0" smtClean="0"/>
            </a:br>
            <a:endParaRPr lang="it-IT" dirty="0" smtClean="0"/>
          </a:p>
          <a:p>
            <a:r>
              <a:rPr lang="it-IT" i="1" dirty="0" smtClean="0"/>
              <a:t>E Minosse, quando mi vide, mi disse questo, tralasciando un momento il suo alto compito: «O tu che vieni in questo luogo di dolore, </a:t>
            </a:r>
          </a:p>
          <a:p>
            <a:endParaRPr lang="it-IT" i="1" dirty="0" smtClean="0"/>
          </a:p>
          <a:p>
            <a:r>
              <a:rPr lang="it-IT" i="1" dirty="0" smtClean="0"/>
              <a:t>bada al modo in cui entri e a chi ti stai affidando! Non ti inganni la facilità dell'ingresso!» E Virgilio rispose: «Perché continui a gridare?</a:t>
            </a:r>
            <a:r>
              <a:rPr lang="it-IT" dirty="0" smtClean="0"/>
              <a:t/>
            </a:r>
            <a:br>
              <a:rPr lang="it-IT" dirty="0" smtClean="0"/>
            </a:br>
            <a:endParaRPr lang="it-IT" dirty="0" smtClean="0"/>
          </a:p>
          <a:p>
            <a:r>
              <a:rPr lang="it-IT" i="1" dirty="0" smtClean="0"/>
              <a:t>Non impedire il suo viaggio voluto da Dio: si vuole così in Cielo, dove è possibile tutto ciò che si vuole, quindi non dire altro».</a:t>
            </a:r>
            <a:r>
              <a:rPr lang="it-IT" dirty="0" smtClean="0"/>
              <a:t/>
            </a:r>
            <a:br>
              <a:rPr lang="it-IT" dirty="0" smtClean="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additive="base">
                                        <p:cTn id="4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0"/>
            <a:ext cx="8820472" cy="584775"/>
          </a:xfrm>
          <a:prstGeom prst="rect">
            <a:avLst/>
          </a:prstGeom>
        </p:spPr>
        <p:txBody>
          <a:bodyPr wrap="square">
            <a:spAutoFit/>
          </a:bodyPr>
          <a:lstStyle/>
          <a:p>
            <a:r>
              <a:rPr lang="it-IT" sz="3200" b="1" dirty="0" smtClean="0"/>
              <a:t>I lussuriosi (25-72)</a:t>
            </a:r>
          </a:p>
        </p:txBody>
      </p:sp>
      <p:sp>
        <p:nvSpPr>
          <p:cNvPr id="6" name="Rettangolo 5"/>
          <p:cNvSpPr/>
          <p:nvPr/>
        </p:nvSpPr>
        <p:spPr>
          <a:xfrm>
            <a:off x="251520" y="1628800"/>
            <a:ext cx="4034728" cy="3416320"/>
          </a:xfrm>
          <a:prstGeom prst="rect">
            <a:avLst/>
          </a:prstGeom>
        </p:spPr>
        <p:txBody>
          <a:bodyPr wrap="square">
            <a:spAutoFit/>
          </a:bodyPr>
          <a:lstStyle/>
          <a:p>
            <a:r>
              <a:rPr lang="it-IT" b="1" dirty="0" smtClean="0"/>
              <a:t>Or </a:t>
            </a:r>
            <a:r>
              <a:rPr lang="it-IT" b="1" dirty="0" err="1" smtClean="0"/>
              <a:t>incomincian</a:t>
            </a:r>
            <a:r>
              <a:rPr lang="it-IT" b="1" dirty="0" smtClean="0"/>
              <a:t> le dolenti note</a:t>
            </a:r>
            <a:br>
              <a:rPr lang="it-IT" b="1" dirty="0" smtClean="0"/>
            </a:br>
            <a:r>
              <a:rPr lang="it-IT" b="1" dirty="0" smtClean="0"/>
              <a:t>a </a:t>
            </a:r>
            <a:r>
              <a:rPr lang="it-IT" b="1" dirty="0" err="1" smtClean="0"/>
              <a:t>farmisi</a:t>
            </a:r>
            <a:r>
              <a:rPr lang="it-IT" b="1" dirty="0" smtClean="0"/>
              <a:t> sentire; or son venuto</a:t>
            </a:r>
            <a:br>
              <a:rPr lang="it-IT" b="1" dirty="0" smtClean="0"/>
            </a:br>
            <a:r>
              <a:rPr lang="it-IT" b="1" dirty="0" smtClean="0"/>
              <a:t>là dove molto pianto mi percuote.</a:t>
            </a:r>
          </a:p>
          <a:p>
            <a:endParaRPr lang="it-IT" b="1" dirty="0" smtClean="0"/>
          </a:p>
          <a:p>
            <a:endParaRPr lang="it-IT" b="1" dirty="0" smtClean="0"/>
          </a:p>
          <a:p>
            <a:endParaRPr lang="it-IT" b="1" dirty="0" smtClean="0"/>
          </a:p>
          <a:p>
            <a:r>
              <a:rPr lang="it-IT" b="1" dirty="0" smtClean="0"/>
              <a:t>Io venni in loco d'</a:t>
            </a:r>
            <a:r>
              <a:rPr lang="it-IT" b="1" dirty="0" err="1" smtClean="0"/>
              <a:t>ogne</a:t>
            </a:r>
            <a:r>
              <a:rPr lang="it-IT" b="1" dirty="0" smtClean="0"/>
              <a:t> luce muto,</a:t>
            </a:r>
            <a:br>
              <a:rPr lang="it-IT" b="1" dirty="0" smtClean="0"/>
            </a:br>
            <a:r>
              <a:rPr lang="it-IT" b="1" dirty="0" smtClean="0"/>
              <a:t>che mugghia come fa mar per tempesta,</a:t>
            </a:r>
            <a:br>
              <a:rPr lang="it-IT" b="1" dirty="0" smtClean="0"/>
            </a:br>
            <a:r>
              <a:rPr lang="it-IT" b="1" dirty="0" smtClean="0"/>
              <a:t>se da contrari venti è combattuto.</a:t>
            </a:r>
          </a:p>
          <a:p>
            <a:endParaRPr lang="it-IT" b="1" dirty="0" smtClean="0"/>
          </a:p>
          <a:p>
            <a:endParaRPr lang="it-IT" b="1" dirty="0"/>
          </a:p>
        </p:txBody>
      </p:sp>
      <p:sp>
        <p:nvSpPr>
          <p:cNvPr id="7" name="Rettangolo 6"/>
          <p:cNvSpPr/>
          <p:nvPr/>
        </p:nvSpPr>
        <p:spPr>
          <a:xfrm>
            <a:off x="4211960" y="1628800"/>
            <a:ext cx="4572000" cy="3139321"/>
          </a:xfrm>
          <a:prstGeom prst="rect">
            <a:avLst/>
          </a:prstGeom>
        </p:spPr>
        <p:txBody>
          <a:bodyPr wrap="square">
            <a:spAutoFit/>
          </a:bodyPr>
          <a:lstStyle/>
          <a:p>
            <a:r>
              <a:rPr lang="it-IT" i="1" dirty="0" smtClean="0"/>
              <a:t>Ora inizio a sentire le note dolenti; ora sono giunto in un luogo dove molta sofferenza mi colpisce.</a:t>
            </a:r>
          </a:p>
          <a:p>
            <a:r>
              <a:rPr lang="it-IT" dirty="0" smtClean="0"/>
              <a:t/>
            </a:r>
            <a:br>
              <a:rPr lang="it-IT" dirty="0" smtClean="0"/>
            </a:br>
            <a:endParaRPr lang="it-IT" dirty="0" smtClean="0"/>
          </a:p>
          <a:p>
            <a:endParaRPr lang="it-IT" i="1" dirty="0" smtClean="0"/>
          </a:p>
          <a:p>
            <a:r>
              <a:rPr lang="it-IT" i="1" dirty="0" smtClean="0"/>
              <a:t>Io giunsi in un luogo totalmente buio, che risuona come il mare in tempesta quando soffiano venti contrari.</a:t>
            </a:r>
          </a:p>
          <a:p>
            <a:r>
              <a:rPr lang="it-IT" dirty="0" smtClean="0"/>
              <a:t/>
            </a:r>
            <a:br>
              <a:rPr lang="it-IT" dirty="0" smtClean="0"/>
            </a:b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23528" y="0"/>
            <a:ext cx="8820472" cy="584775"/>
          </a:xfrm>
          <a:prstGeom prst="rect">
            <a:avLst/>
          </a:prstGeom>
        </p:spPr>
        <p:txBody>
          <a:bodyPr wrap="square">
            <a:spAutoFit/>
          </a:bodyPr>
          <a:lstStyle/>
          <a:p>
            <a:r>
              <a:rPr lang="it-IT" sz="3200" b="1" dirty="0" smtClean="0"/>
              <a:t>I lussuriosi (25-72)</a:t>
            </a:r>
          </a:p>
        </p:txBody>
      </p:sp>
      <p:sp>
        <p:nvSpPr>
          <p:cNvPr id="6" name="Rettangolo 5"/>
          <p:cNvSpPr/>
          <p:nvPr/>
        </p:nvSpPr>
        <p:spPr>
          <a:xfrm>
            <a:off x="251520" y="1628800"/>
            <a:ext cx="4034728" cy="3139321"/>
          </a:xfrm>
          <a:prstGeom prst="rect">
            <a:avLst/>
          </a:prstGeom>
        </p:spPr>
        <p:txBody>
          <a:bodyPr wrap="square">
            <a:spAutoFit/>
          </a:bodyPr>
          <a:lstStyle/>
          <a:p>
            <a:endParaRPr lang="it-IT" b="1" dirty="0" smtClean="0"/>
          </a:p>
          <a:p>
            <a:r>
              <a:rPr lang="it-IT" b="1" dirty="0" smtClean="0"/>
              <a:t>La bufera </a:t>
            </a:r>
            <a:r>
              <a:rPr lang="it-IT" b="1" dirty="0" err="1" smtClean="0"/>
              <a:t>infernal</a:t>
            </a:r>
            <a:r>
              <a:rPr lang="it-IT" b="1" dirty="0" smtClean="0"/>
              <a:t>, che mai non resta,</a:t>
            </a:r>
            <a:br>
              <a:rPr lang="it-IT" b="1" dirty="0" smtClean="0"/>
            </a:br>
            <a:r>
              <a:rPr lang="it-IT" b="1" dirty="0" smtClean="0"/>
              <a:t>mena li spirti con la sua rapina;</a:t>
            </a:r>
            <a:br>
              <a:rPr lang="it-IT" b="1" dirty="0" smtClean="0"/>
            </a:br>
            <a:r>
              <a:rPr lang="it-IT" b="1" dirty="0" smtClean="0"/>
              <a:t>voltando e percotendo li molesta.</a:t>
            </a:r>
          </a:p>
          <a:p>
            <a:endParaRPr lang="it-IT" b="1" dirty="0" smtClean="0"/>
          </a:p>
          <a:p>
            <a:endParaRPr lang="it-IT" b="1" dirty="0" smtClean="0"/>
          </a:p>
          <a:p>
            <a:endParaRPr lang="it-IT" b="1" dirty="0" smtClean="0"/>
          </a:p>
          <a:p>
            <a:r>
              <a:rPr lang="it-IT" b="1" dirty="0" smtClean="0"/>
              <a:t>Quando </a:t>
            </a:r>
            <a:r>
              <a:rPr lang="it-IT" b="1" dirty="0" err="1" smtClean="0"/>
              <a:t>giungon</a:t>
            </a:r>
            <a:r>
              <a:rPr lang="it-IT" b="1" dirty="0" smtClean="0"/>
              <a:t> davanti a la </a:t>
            </a:r>
            <a:r>
              <a:rPr lang="it-IT" b="1" dirty="0" err="1" smtClean="0"/>
              <a:t>ruina</a:t>
            </a:r>
            <a:r>
              <a:rPr lang="it-IT" b="1" dirty="0" smtClean="0"/>
              <a:t>,</a:t>
            </a:r>
            <a:br>
              <a:rPr lang="it-IT" b="1" dirty="0" smtClean="0"/>
            </a:br>
            <a:r>
              <a:rPr lang="it-IT" b="1" dirty="0" smtClean="0"/>
              <a:t>quivi le strida, il compianto, il lamento;</a:t>
            </a:r>
            <a:br>
              <a:rPr lang="it-IT" b="1" dirty="0" smtClean="0"/>
            </a:br>
            <a:r>
              <a:rPr lang="it-IT" b="1" dirty="0" err="1" smtClean="0"/>
              <a:t>bestemmian</a:t>
            </a:r>
            <a:r>
              <a:rPr lang="it-IT" b="1" dirty="0" smtClean="0"/>
              <a:t> quivi la virtù divina.</a:t>
            </a:r>
          </a:p>
          <a:p>
            <a:r>
              <a:rPr lang="it-IT" b="1" i="1" dirty="0" smtClean="0"/>
              <a:t> </a:t>
            </a:r>
            <a:endParaRPr lang="it-IT" b="1" dirty="0"/>
          </a:p>
        </p:txBody>
      </p:sp>
      <p:sp>
        <p:nvSpPr>
          <p:cNvPr id="7" name="Rettangolo 6"/>
          <p:cNvSpPr/>
          <p:nvPr/>
        </p:nvSpPr>
        <p:spPr>
          <a:xfrm>
            <a:off x="4211960" y="1628800"/>
            <a:ext cx="4572000" cy="2862322"/>
          </a:xfrm>
          <a:prstGeom prst="rect">
            <a:avLst/>
          </a:prstGeom>
        </p:spPr>
        <p:txBody>
          <a:bodyPr wrap="square">
            <a:spAutoFit/>
          </a:bodyPr>
          <a:lstStyle/>
          <a:p>
            <a:r>
              <a:rPr lang="it-IT" dirty="0" smtClean="0"/>
              <a:t/>
            </a:r>
            <a:br>
              <a:rPr lang="it-IT" dirty="0" smtClean="0"/>
            </a:br>
            <a:r>
              <a:rPr lang="it-IT" i="1" dirty="0" smtClean="0"/>
              <a:t>La bufera infernale, che è incessante, trascina </a:t>
            </a:r>
            <a:r>
              <a:rPr lang="it-IT" i="1" dirty="0" err="1" smtClean="0"/>
              <a:t>rapinosamente</a:t>
            </a:r>
            <a:r>
              <a:rPr lang="it-IT" i="1" dirty="0" smtClean="0"/>
              <a:t> le anime; li tormenta sbattendoli e percuotendoli.</a:t>
            </a:r>
          </a:p>
          <a:p>
            <a:endParaRPr lang="it-IT" i="1" dirty="0" smtClean="0"/>
          </a:p>
          <a:p>
            <a:endParaRPr lang="it-IT" i="1" dirty="0" smtClean="0"/>
          </a:p>
          <a:p>
            <a:r>
              <a:rPr lang="it-IT" dirty="0" smtClean="0"/>
              <a:t/>
            </a:r>
            <a:br>
              <a:rPr lang="it-IT" dirty="0" smtClean="0"/>
            </a:br>
            <a:r>
              <a:rPr lang="it-IT" i="1" dirty="0" smtClean="0"/>
              <a:t>Quando arrivano davanti alla rovina, allora emettono urla, pianti, lamenti; qui bestemmiano Dio.</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 calcmode="lin" valueType="num">
                                      <p:cBhvr additive="base">
                                        <p:cTn id="1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424</TotalTime>
  <Words>5388</Words>
  <Application>Microsoft Office PowerPoint</Application>
  <PresentationFormat>Presentazione su schermo (4:3)</PresentationFormat>
  <Paragraphs>334</Paragraphs>
  <Slides>24</Slides>
  <Notes>23</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Terra</vt:lpstr>
      <vt:lpstr>LA DIVINA COMMEDIA: </vt:lpstr>
      <vt:lpstr>INFERNO CANTO QUINTO</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INFERNO CANTO SESTO</dc:title>
  <dc:creator>Benito Ciarlo</dc:creator>
  <cp:lastModifiedBy>gcarl</cp:lastModifiedBy>
  <cp:revision>91</cp:revision>
  <dcterms:created xsi:type="dcterms:W3CDTF">2012-12-05T11:54:51Z</dcterms:created>
  <dcterms:modified xsi:type="dcterms:W3CDTF">2024-10-28T11:55:38Z</dcterms:modified>
</cp:coreProperties>
</file>