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Default Extension="wav" ContentType="audio/wav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3" r:id="rId1"/>
  </p:sldMasterIdLst>
  <p:notesMasterIdLst>
    <p:notesMasterId r:id="rId45"/>
  </p:notesMasterIdLst>
  <p:handoutMasterIdLst>
    <p:handoutMasterId r:id="rId46"/>
  </p:handoutMasterIdLst>
  <p:sldIdLst>
    <p:sldId id="320" r:id="rId2"/>
    <p:sldId id="256" r:id="rId3"/>
    <p:sldId id="258" r:id="rId4"/>
    <p:sldId id="322" r:id="rId5"/>
    <p:sldId id="323" r:id="rId6"/>
    <p:sldId id="327" r:id="rId7"/>
    <p:sldId id="324" r:id="rId8"/>
    <p:sldId id="325" r:id="rId9"/>
    <p:sldId id="326" r:id="rId10"/>
    <p:sldId id="328" r:id="rId11"/>
    <p:sldId id="329" r:id="rId12"/>
    <p:sldId id="321" r:id="rId13"/>
    <p:sldId id="316" r:id="rId14"/>
    <p:sldId id="262" r:id="rId15"/>
    <p:sldId id="264" r:id="rId16"/>
    <p:sldId id="266" r:id="rId17"/>
    <p:sldId id="26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77" r:id="rId26"/>
    <p:sldId id="284" r:id="rId27"/>
    <p:sldId id="286" r:id="rId28"/>
    <p:sldId id="289" r:id="rId29"/>
    <p:sldId id="317" r:id="rId30"/>
    <p:sldId id="291" r:id="rId31"/>
    <p:sldId id="298" r:id="rId32"/>
    <p:sldId id="293" r:id="rId33"/>
    <p:sldId id="294" r:id="rId34"/>
    <p:sldId id="318" r:id="rId35"/>
    <p:sldId id="296" r:id="rId36"/>
    <p:sldId id="330" r:id="rId37"/>
    <p:sldId id="297" r:id="rId38"/>
    <p:sldId id="319" r:id="rId39"/>
    <p:sldId id="295" r:id="rId40"/>
    <p:sldId id="292" r:id="rId41"/>
    <p:sldId id="305" r:id="rId42"/>
    <p:sldId id="331" r:id="rId43"/>
    <p:sldId id="332" r:id="rId44"/>
  </p:sldIdLst>
  <p:sldSz cx="9144000" cy="5143500" type="screen16x9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64833" autoAdjust="0"/>
  </p:normalViewPr>
  <p:slideViewPr>
    <p:cSldViewPr>
      <p:cViewPr>
        <p:scale>
          <a:sx n="66" d="100"/>
          <a:sy n="66" d="100"/>
        </p:scale>
        <p:origin x="-1373" y="-22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2EA0-4778-4A1F-87B7-1BB5B54CFE4B}" type="datetimeFigureOut">
              <a:rPr lang="it-IT" smtClean="0"/>
              <a:pPr/>
              <a:t>02/11/2024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3A07-8ABE-472B-A9D5-B4427D3803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r>
              <a:rPr lang="it-IT" dirty="0" smtClean="0"/>
              <a:t>Commento al Primo Canto  dell’Inferno di Dante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r>
              <a:rPr lang="it-IT" dirty="0" smtClean="0"/>
              <a:t>15 luglio 2010</a:t>
            </a:r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4664" y="4343400"/>
            <a:ext cx="6048672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r>
              <a:rPr lang="it-IT" dirty="0" smtClean="0"/>
              <a:t>A cura di Benito Ciarlo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…Felice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Dio sceglie per il suo regno."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…Felice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Dio sceglie per il suo regno."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…Felice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Dio sceglie per il suo regno."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fld id="{047E157E-8DCB-4F70-A0AF-5EB586A91DD4}" type="datetime1">
              <a:rPr kumimoji="0" lang="it-IT" smtClean="0">
                <a:solidFill>
                  <a:srgbClr val="FFFFFF"/>
                </a:solidFill>
              </a:rPr>
              <a:pPr algn="ctr"/>
              <a:t>02/11/2024</a:t>
            </a:fld>
            <a:endParaRPr kumimoji="0" lang="it-IT" sz="2000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kumimoji="0" lang="it-IT" smtClean="0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2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kumimoji="0" lang="it-IT" smtClean="0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6876256" y="267494"/>
            <a:ext cx="2016224" cy="46805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kumimoji="0" lang="it-IT" smtClean="0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28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280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606EA6-EFEA-4C30-9264-4F9291A5780D}" type="datetime1">
              <a:rPr lang="it-IT" smtClean="0"/>
              <a:pPr/>
              <a:t>02/11/2024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ARCHIVIO%20OLD\MUSICA\M\MOZART\K%20447%20-%20Horn%20Concerto%20No.%203%20in%20E%20flat%20major-%20Allegro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ARCHIVIO%20OLD\MUSICA\M\MOZART\K%20447%20-%20Horn%20Concerto%20No.%203%20in%20E%20flat%20major-%20Allegro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C684499-6F30-4C6A-8094-E2E3E91B30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AECED4-26C2-4E8F-A340-2402369DC2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1450" y="185167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CEC637F-AA04-4DBB-AA62-98BA0C6F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267875"/>
            <a:ext cx="7242746" cy="1592804"/>
          </a:xfrm>
        </p:spPr>
        <p:txBody>
          <a:bodyPr anchor="ctr">
            <a:normAutofit/>
          </a:bodyPr>
          <a:lstStyle/>
          <a:p>
            <a:r>
              <a:rPr lang="it-IT" sz="4100" dirty="0" smtClean="0">
                <a:solidFill>
                  <a:schemeClr val="tx1"/>
                </a:solidFill>
              </a:rPr>
              <a:t>LA DIVINA COMMEDIA:</a:t>
            </a:r>
            <a:br>
              <a:rPr lang="it-IT" sz="4100" dirty="0" smtClean="0">
                <a:solidFill>
                  <a:schemeClr val="tx1"/>
                </a:solidFill>
              </a:rPr>
            </a:br>
            <a:endParaRPr lang="it-IT" sz="41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DBECEBFF-1C6E-4386-8FB1-532F2CE5E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321" y="647524"/>
            <a:ext cx="3214679" cy="3840326"/>
          </a:xfrm>
        </p:spPr>
        <p:txBody>
          <a:bodyPr anchor="ctr">
            <a:normAutofit/>
          </a:bodyPr>
          <a:lstStyle/>
          <a:p>
            <a:pPr algn="l"/>
            <a:endParaRPr lang="it-IT" sz="2000" dirty="0" smtClean="0">
              <a:solidFill>
                <a:schemeClr val="tx1"/>
              </a:solidFill>
            </a:endParaRP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21 ottobre 2024</a:t>
            </a: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                                       28 ottobre 2024</a:t>
            </a: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it-IT" sz="2000" b="1" dirty="0" smtClean="0">
                <a:solidFill>
                  <a:srgbClr val="FF0000"/>
                </a:solidFill>
              </a:rPr>
              <a:t>04 novembre 2024</a:t>
            </a:r>
            <a:endParaRPr lang="it-IT" sz="2000" b="1" dirty="0">
              <a:solidFill>
                <a:srgbClr val="FF0000"/>
              </a:solidFill>
            </a:endParaRPr>
          </a:p>
          <a:p>
            <a:pPr algn="l"/>
            <a:endParaRPr lang="it-IT" sz="2000" dirty="0" smtClean="0">
              <a:solidFill>
                <a:schemeClr val="tx1"/>
              </a:solidFill>
            </a:endParaRPr>
          </a:p>
          <a:p>
            <a:pPr algn="l"/>
            <a:endParaRPr lang="it-IT" sz="2000" dirty="0" smtClean="0">
              <a:solidFill>
                <a:schemeClr val="tx1"/>
              </a:solidFill>
            </a:endParaRP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Giuseppe Carluccio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9213D27-7A25-46D8-B1BD-E470E49C6C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970932" y="1541120"/>
            <a:ext cx="0" cy="2057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178" name="AutoShape 2" descr="portogallo: carta geografica mappa portoghes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3778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70"/>
            <a:ext cx="2286016" cy="2850306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285720" y="1178709"/>
            <a:ext cx="5715040" cy="5400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45720" rIns="45720" bIns="45720" anchor="b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Inferno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Canti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XXXII - </a:t>
            </a:r>
            <a:r>
              <a:rPr kumimoji="0" lang="it-IT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XXXIII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09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428610"/>
            <a:ext cx="564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conte Ugolino della </a:t>
            </a:r>
            <a:r>
              <a:rPr lang="it-IT" dirty="0" err="1" smtClean="0"/>
              <a:t>Gherardesca</a:t>
            </a:r>
            <a:r>
              <a:rPr lang="it-IT" dirty="0" smtClean="0"/>
              <a:t> fu podestà e duumviro della città di Pisa, sua città natale.</a:t>
            </a:r>
          </a:p>
          <a:p>
            <a:r>
              <a:rPr lang="it-IT" dirty="0" smtClean="0"/>
              <a:t>Appartenne al partito Ghibellino di Pisa.</a:t>
            </a:r>
          </a:p>
          <a:p>
            <a:endParaRPr lang="it-IT" dirty="0" smtClean="0"/>
          </a:p>
          <a:p>
            <a:r>
              <a:rPr lang="it-IT" dirty="0" smtClean="0"/>
              <a:t>La sconfitta della sua fazione, e l’antipatia reciproca con l’arcivescovo </a:t>
            </a:r>
            <a:r>
              <a:rPr lang="it-IT" dirty="0" err="1" smtClean="0"/>
              <a:t>Ruggieri</a:t>
            </a:r>
            <a:r>
              <a:rPr lang="it-IT" dirty="0" smtClean="0"/>
              <a:t> degli </a:t>
            </a:r>
            <a:r>
              <a:rPr lang="it-IT" dirty="0" err="1" smtClean="0"/>
              <a:t>Ubaldini</a:t>
            </a:r>
            <a:r>
              <a:rPr lang="it-IT" dirty="0" smtClean="0"/>
              <a:t>, segnarono il suo destino: venne rinchiuso con 7 tra figli e nipoti nella torre Muda (la torre un tempo usata per alloggiare i piccioni durante la muta del piumaggio).</a:t>
            </a:r>
          </a:p>
          <a:p>
            <a:endParaRPr lang="it-IT" dirty="0" smtClean="0"/>
          </a:p>
          <a:p>
            <a:r>
              <a:rPr lang="it-IT" dirty="0" smtClean="0"/>
              <a:t>Dopo un periodo in cui vennero nutriti, di colpo la porta della torre venne chiusa e li lasciarono lì senza cibo né acqua, a morire di morte terribile.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1357304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traditori sono qui nel lago ghiacciato formato</a:t>
            </a:r>
          </a:p>
          <a:p>
            <a:r>
              <a:rPr lang="it-IT" dirty="0" smtClean="0"/>
              <a:t>dal fiume </a:t>
            </a:r>
            <a:r>
              <a:rPr lang="it-IT" dirty="0" err="1" smtClean="0"/>
              <a:t>Cocito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A seconda della gravità del loro tradimento, sono immersi nel ghiaccio con tutto il corpo e la testa fuori, oppure sono supini col viso rivolto verso l’alto.</a:t>
            </a:r>
          </a:p>
          <a:p>
            <a:endParaRPr lang="it-IT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4348" y="200024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bocca sollevò dal fiero pasto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quel peccator, forbendola a’capelli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del capo ch’elli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avea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di retro guasto.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76256" y="1563638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Quel peccatore sollevò la bocca dal pasto bestiale, pulendola sui capelli del capo che egli aveva morso nella parte posteriore.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erché si dice «fare la morte del conte Ugolino»? | Blog | Sul Romanz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34"/>
            <a:ext cx="6072230" cy="45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8596" y="2000246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Poi cominciò: «Tu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vuo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 ch’io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rinovelli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disperato dolor che ’l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cor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mi preme</a:t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già pur pensando, pria ch’io ne favelli. 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929454" y="1643056"/>
            <a:ext cx="1979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Poi cominciò: «Tu vuoi che io rinnovi il disperato dolore che mi opprime il cuore già solo ricordandolo, prima (anche senza) che io ne parli.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04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42910" y="114299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 se le mie parole esser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dien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seme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frutti infamia al traditor ch’i’ rodo,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parlar 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lagrimar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vedrai insieme.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1472" y="2786064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Io non so chi tu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né per che modo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venuto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qua giù; ma fiorentino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mi sembri veramente quand’io t’odo.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58016" y="372963"/>
            <a:ext cx="200026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i="1" dirty="0" smtClean="0">
                <a:solidFill>
                  <a:schemeClr val="bg1"/>
                </a:solidFill>
              </a:rPr>
              <a:t>Ma se le mie parole devono essere motivo che procuri infamia al traditore che io sto rodendo, mi vedrai parlare e piangere insieme</a:t>
            </a:r>
            <a:r>
              <a:rPr lang="it-IT" sz="1600" i="1" dirty="0" smtClean="0">
                <a:solidFill>
                  <a:schemeClr val="bg1"/>
                </a:solidFill>
              </a:rPr>
              <a:t>.</a:t>
            </a:r>
          </a:p>
          <a:p>
            <a:endParaRPr lang="it-IT" sz="1600" i="1" dirty="0" smtClean="0">
              <a:solidFill>
                <a:schemeClr val="bg1"/>
              </a:solidFill>
            </a:endParaRPr>
          </a:p>
          <a:p>
            <a:endParaRPr lang="it-IT" sz="1500" i="1" dirty="0" smtClean="0">
              <a:solidFill>
                <a:schemeClr val="bg1"/>
              </a:solidFill>
            </a:endParaRPr>
          </a:p>
          <a:p>
            <a:r>
              <a:rPr lang="it-IT" sz="1500" i="1" dirty="0" smtClean="0">
                <a:solidFill>
                  <a:schemeClr val="bg1"/>
                </a:solidFill>
              </a:rPr>
              <a:t>Io non so chi tu sia né il modo in cui sei venuto quaggiù; ma mi sembri senza dubbio fiorentino, quando io ti sento [parlare].</a:t>
            </a:r>
            <a:r>
              <a:rPr lang="it-IT" sz="1600" dirty="0" smtClean="0">
                <a:solidFill>
                  <a:schemeClr val="bg1"/>
                </a:solidFill>
              </a:rPr>
              <a:t> </a:t>
            </a:r>
            <a:endParaRPr lang="it-IT" sz="1600" i="1" dirty="0" smtClean="0">
              <a:solidFill>
                <a:schemeClr val="bg1"/>
              </a:solidFill>
            </a:endParaRPr>
          </a:p>
          <a:p>
            <a:endParaRPr lang="it-IT" sz="1600" i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6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85786" y="78580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Tu dei saper ch’i’ fui conte Ugolino,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questi è l’arcivescovo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Ruggieri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: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or ti dirò perché i son tal vicino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58016" y="642924"/>
            <a:ext cx="1944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Tu devi sapere che io fui il Conte Ugolino, e questi è l’arcivescovo </a:t>
            </a:r>
            <a:r>
              <a:rPr lang="it-IT" sz="1400" dirty="0" err="1" smtClean="0">
                <a:solidFill>
                  <a:schemeClr val="bg1"/>
                </a:solidFill>
              </a:rPr>
              <a:t>Ruggieri</a:t>
            </a:r>
            <a:r>
              <a:rPr lang="it-IT" sz="1400" dirty="0" smtClean="0">
                <a:solidFill>
                  <a:schemeClr val="bg1"/>
                </a:solidFill>
              </a:rPr>
              <a:t>: ora ti dirò perché sono per lui un tale vicino.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57224" y="2786064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per l’effetto de’ suo’ mai pensieri,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fidandomi di lui, io fossi preso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poscia morto, dir non è mestieri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58016" y="2857502"/>
            <a:ext cx="20162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Che come effetto della sua mente cattiva, fidandomi di lui, io fui rinchiuso e poi fatto morire, non è necessario raccontarlo;</a:t>
            </a:r>
          </a:p>
        </p:txBody>
      </p:sp>
    </p:spTree>
    <p:custDataLst>
      <p:tags r:id="rId1"/>
    </p:custDataLst>
  </p:cSld>
  <p:clrMapOvr>
    <a:masterClrMapping/>
  </p:clrMapOvr>
  <p:transition advTm="2489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23528" y="1635646"/>
            <a:ext cx="65527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però quel che non puoi avere inteso,</a:t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cioè come la morte mia fu cruda,</a:t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udirai, e saprai s’e’ m’ha offeso</a:t>
            </a: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 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97791" y="1571618"/>
            <a:ext cx="20716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però ascolterai quello che non puoi aver saputo, cioè come fu crudele la mia morte, e così potrai valutare se egli mi ha recato offesa. </a:t>
            </a:r>
          </a:p>
        </p:txBody>
      </p:sp>
    </p:spTree>
    <p:custDataLst>
      <p:tags r:id="rId1"/>
    </p:custDataLst>
  </p:cSld>
  <p:clrMapOvr>
    <a:masterClrMapping/>
  </p:clrMapOvr>
  <p:transition advTm="17254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42910" y="1059582"/>
            <a:ext cx="6215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Breve pertugio dentro da la Muda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qual per me ha ’l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titol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 la fame,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che conviene ancor ch’altrui si chiuda, </a:t>
            </a: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avea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mostrato per lo suo forame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più lune già, quand’io feci ’l mal sonno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del futuro mi squarciò ’l velame.</a:t>
            </a: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6858016" y="571486"/>
            <a:ext cx="20162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Una piccola feritoia dentro la torre della Muda, la quale a causa mia si chiama ora torre della Fame, e che conviene che altri ne vengano rinchiusi,</a:t>
            </a:r>
          </a:p>
          <a:p>
            <a:endParaRPr lang="it-IT" sz="1400" dirty="0" smtClean="0">
              <a:solidFill>
                <a:schemeClr val="bg1"/>
              </a:solidFill>
            </a:endParaRPr>
          </a:p>
          <a:p>
            <a:r>
              <a:rPr lang="it-IT" sz="1400" dirty="0" smtClean="0">
                <a:solidFill>
                  <a:schemeClr val="bg1"/>
                </a:solidFill>
              </a:rPr>
              <a:t>mi aveva già mostrato attraverso la sua apertura [il passare di] diversi mesi, quando io feci un terribile sogno che mi svelò il futuro.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1851670"/>
            <a:ext cx="6215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Questi pareva a me maestro e donno,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cacciando il lupo e ’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lupicini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al monte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 che 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Pisan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veder Lucca non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ponno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76256" y="1491630"/>
            <a:ext cx="1944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Costui [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Ruggieri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mi appariva come guida e capo, mentre cacciava il lupo e i suoi lupacchiotti sul monte a causa del quale i pisani non possono vedere Lucca. 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2203571725_5ce07c821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92"/>
            <a:ext cx="3419872" cy="51412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267494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DANTE 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00430" y="1857370"/>
            <a:ext cx="525658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4800" b="1" i="1" dirty="0" smtClean="0">
                <a:latin typeface="Bradley Hand ITC" pitchFamily="66" charset="0"/>
              </a:rPr>
              <a:t>Il Conte </a:t>
            </a:r>
            <a:r>
              <a:rPr sz="4800" b="1" i="1" dirty="0" err="1" smtClean="0">
                <a:latin typeface="Bradley Hand ITC" pitchFamily="66" charset="0"/>
              </a:rPr>
              <a:t>Ugolino</a:t>
            </a:r>
            <a:endParaRPr sz="4800" b="1" i="1" dirty="0" smtClean="0">
              <a:latin typeface="Bradley Hand ITC" pitchFamily="66" charset="0"/>
            </a:endParaRPr>
          </a:p>
          <a:p>
            <a:pPr algn="ctr"/>
            <a:r>
              <a:rPr lang="it-IT" sz="3200" b="1" i="1" dirty="0" smtClean="0">
                <a:latin typeface="Bradley Hand ITC" pitchFamily="66" charset="0"/>
              </a:rPr>
              <a:t>Fine canto XXXII</a:t>
            </a:r>
            <a:endParaRPr sz="3200" dirty="0"/>
          </a:p>
        </p:txBody>
      </p:sp>
      <p:pic>
        <p:nvPicPr>
          <p:cNvPr id="10" name="K 447 - Horn Concerto No. 3 in E flat major- Alleg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792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059582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Con cagne magre, studiose e conte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Gualandi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con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Sismondi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 con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Lanfranchi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avea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messi dinanzi da la fronte</a:t>
            </a: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</a:p>
          <a:p>
            <a:pPr lvl="0"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picciol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corso mi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parieno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stanchi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lo padre e ’ figli, e con l’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agute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scane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parea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lor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veder fender li fianchi.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76256" y="699542"/>
            <a:ext cx="1944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Aveva disposto dinnanzi a sé i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Gualandi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Sismondi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Lanfranchi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dotati di cagne magre, accorte ed addestrate 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 una breve corsa il lupo ed i figli mi parvero stanchi, e mi sembrava di vedere [le cagne che] con i denti aguzzi laceravano loro i fianchi. 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857238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Quando fui desto innanzi la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dimane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pianger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senti’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fra ’l sonno i miei figliuoli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eran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con meco, 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dimandar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del pane.</a:t>
            </a: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crudel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se tu già non ti duoli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pensando ciò che ’l mio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s’annunziava;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se non piangi, di che pianger suoli?</a:t>
            </a: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6929454" y="571486"/>
            <a:ext cx="1857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mi svegliai prima del mattino, sentii piangere nel sonno i miei figli che erano con me, e domandare del pane. </a:t>
            </a:r>
          </a:p>
        </p:txBody>
      </p:sp>
      <p:sp>
        <p:nvSpPr>
          <p:cNvPr id="6" name="Rettangolo 5"/>
          <p:cNvSpPr/>
          <p:nvPr/>
        </p:nvSpPr>
        <p:spPr>
          <a:xfrm>
            <a:off x="7000892" y="2500312"/>
            <a:ext cx="18573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assai crudele se già ora non provi alcun dolore pensando a ciò che il mio cuore presagiva, e se non piangi ora, per cosa sei solito piangere?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928676"/>
            <a:ext cx="65344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Già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eran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desti, e l’ora s’appressava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’l cibo ne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solea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essere addotto,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per suo sogno ciascun dubitava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8016" y="571486"/>
            <a:ext cx="2016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Erano già svegli e si avvicinava l’ora in cui veniva solitamente portato il cibo, ma in seguito al sogno ciascuno ne dubitava; 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714626"/>
            <a:ext cx="62151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io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senti’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chiavar l’uscio di sotto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l’orribile torre;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ond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 guardai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nel viso a’ mie’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figliuoi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sanza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far motto.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929454" y="2643188"/>
            <a:ext cx="19287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io sentii inchiodare la porta di sotto dell’orribile torre; perciò io guardai nel volto i miei figli senza dire parola.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857238"/>
            <a:ext cx="6534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Io non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piangea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sì dentro impetrai: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piangevan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elli; 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Anselmuccio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mio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disse: "Tu guardi sì, padre! che hai?".</a:t>
            </a:r>
          </a:p>
          <a:p>
            <a:pPr lvl="0"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Perciò non lacrimai né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rispuos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tutto quel giorno né la notte appresso,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infin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che l’altro sol nel mondo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uscìo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8016" y="714362"/>
            <a:ext cx="20162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 non piansi, ma dentro impietrii: loro piangevano; ed il mio piccolo Anselmo disse: “Ci guardi in modo così strano, padre! Che hai?”. 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Perciò non piansi e non risposi per tutto il giorno e per la notte successiva, fino a quando non sorse sul mondo il nuovo sole (del nuovo giorno). 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1071552"/>
            <a:ext cx="6534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Come un poco di raggio si fu messo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nel doloroso carcere, e io scorsi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 quattro visi il mio aspetto stesso,</a:t>
            </a: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ambo le man per lo dolor mi morsi;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ed ei, pensando ch’io ’l fessi per voglia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manicar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di subito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levorsi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8016" y="857238"/>
            <a:ext cx="2016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appena un piccolo raggio di luce penetrò nel doloroso carcere, ed io distinsi nei loro quattro volti il mio stesso aspetto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entrambe le mani mi morsi per il dolore; ed essi, pensando che io lo stessi facendo per il desiderio di mangiare, immediatamente si alzarono .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29454" y="1571618"/>
            <a:ext cx="1979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dissero: “Padre, ci procurerebbe molto meno dolore se tu mangiassi noi, tu ci hai vestiti di queste misere carni, e tu spogliale”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1857370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disser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: "Padre, assai ci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fia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doglia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 tu mangi di noi: tu ne vestisti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queste misere carni, e tu le spoglia"</a:t>
            </a:r>
          </a:p>
        </p:txBody>
      </p:sp>
    </p:spTree>
    <p:custDataLst>
      <p:tags r:id="rId1"/>
    </p:custDataLst>
  </p:cSld>
  <p:clrMapOvr>
    <a:masterClrMapping/>
  </p:clrMapOvr>
  <p:transition advTm="3528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00034" y="85723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Queta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’mi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allor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per non farli più tristi;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lo dì e l’altro stemmo tutti muti;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ahi dura terra, perché non t’apristi?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29454" y="500048"/>
            <a:ext cx="1979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Allora mi calmai per non renderli più tristi; quel giorno e il seguente restammo in silenzio; ah terra crudele, perché non ti apristi sotto di noi?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714626"/>
            <a:ext cx="6072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Poscia che fummo al quarto dì venuti,</a:t>
            </a: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Gaddo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mi si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gittò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disteso a’ piedi,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dicendo: "Padre mio, ché non mi aiuti?".</a:t>
            </a:r>
          </a:p>
        </p:txBody>
      </p:sp>
      <p:sp>
        <p:nvSpPr>
          <p:cNvPr id="9" name="Rettangolo 8"/>
          <p:cNvSpPr/>
          <p:nvPr/>
        </p:nvSpPr>
        <p:spPr>
          <a:xfrm>
            <a:off x="6929454" y="2714626"/>
            <a:ext cx="19287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fummo giunti al quarto giorno,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Gaddo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si gettò disteso ai piedi, dicendo: “Padre mio, perché non mi aiuti?”.</a:t>
            </a:r>
          </a:p>
        </p:txBody>
      </p:sp>
    </p:spTree>
    <p:custDataLst>
      <p:tags r:id="rId1"/>
    </p:custDataLst>
  </p:cSld>
  <p:clrMapOvr>
    <a:masterClrMapping/>
  </p:clrMapOvr>
  <p:transition advTm="302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67669" y="428610"/>
            <a:ext cx="2016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morì; e come tu vedi me, io li vidi morire gli altri tre uno ad uno, tra il quinto ed il sesto giorno; al che io iniziai,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6758" y="2500312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già cieco, a brancolar sovra ciascuno,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due dì li chiamai, poi che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fur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morti.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Poscia, più che ’l dolor, poté ’l digiuno».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2738" y="785800"/>
            <a:ext cx="62151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Quivi morì; e come tu mi vedi,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vid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 cascar li tre ad uno ad uno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tra ’l quinto dì e ’l sesto;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ond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 mi diedi,</a:t>
            </a:r>
          </a:p>
        </p:txBody>
      </p:sp>
      <p:sp>
        <p:nvSpPr>
          <p:cNvPr id="7" name="Rettangolo 6"/>
          <p:cNvSpPr/>
          <p:nvPr/>
        </p:nvSpPr>
        <p:spPr>
          <a:xfrm>
            <a:off x="6904740" y="2357436"/>
            <a:ext cx="1928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ormai cieco, a brancolare sopra ciascuno di loro, e per due giorni li chiamai, dopo che furono morti. Infine, la fame fu più forte del dolore»</a:t>
            </a:r>
          </a:p>
        </p:txBody>
      </p:sp>
    </p:spTree>
    <p:custDataLst>
      <p:tags r:id="rId1"/>
    </p:custDataLst>
  </p:cSld>
  <p:clrMapOvr>
    <a:masterClrMapping/>
  </p:clrMapOvr>
  <p:transition advTm="203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720" y="1928808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Quand’ebbe detto ciò, con li occhi torti</a:t>
            </a:r>
            <a:b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riprese ’l teschio misero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’denti,</a:t>
            </a:r>
            <a:b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che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furo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 l’osso, come d’un can, forti.</a:t>
            </a:r>
          </a:p>
          <a:p>
            <a:pPr fontAlgn="base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58016" y="1714494"/>
            <a:ext cx="2000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ebbe detto queste parole, con gli occhi biechi riprese il misero teschio con i denti, forti come quelli di un cane, che addentarono l’osso.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advTm="6480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7158" y="214296"/>
            <a:ext cx="65344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</a:t>
            </a:r>
          </a:p>
          <a:p>
            <a:pPr fontAlgn="base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Ahi Pisa, vituperio de le genti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del bel paese là dove ’l sì suona,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poi che i vicini a te punir son lenti,</a:t>
            </a:r>
          </a:p>
          <a:p>
            <a:pPr lvl="0"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muovasi la Capraia e la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Gorgona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faccian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siepe ad Arno in su la foce,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sì ch’elli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annieghi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in te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ogne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persona!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58016" y="283030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92383" y="571486"/>
            <a:ext cx="19287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 Pisa, vergogna delle popolazioni del Bel Paese, là dove risuona la lingua del sì (Italia), poiché le città vicine sono lente a punirti,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92383" y="2714626"/>
            <a:ext cx="2000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muovano Capraia  e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Gorgona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creino uno sbarramento sulla foce dell’Arno, così che esso anneghi ogni tuo abitante! </a:t>
            </a:r>
          </a:p>
        </p:txBody>
      </p:sp>
    </p:spTree>
    <p:custDataLst>
      <p:tags r:id="rId1"/>
    </p:custDataLst>
  </p:cSld>
  <p:clrMapOvr>
    <a:masterClrMapping/>
  </p:clrMapOvr>
  <p:transition advTm="6480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4348" y="200024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eravam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partiti già da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ello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ch’io vidi due ghiacciati in una buca,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sì che l’un capo a l’altro era cappello;</a:t>
            </a:r>
            <a:r>
              <a:rPr lang="it-IT" sz="2800" i="1" dirty="0" smtClean="0"/>
              <a:t>   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8016" y="500048"/>
            <a:ext cx="20162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Noi ci eravamo già allontanati da quel dannato (Gianni dei </a:t>
            </a:r>
            <a:r>
              <a:rPr lang="it-IT" sz="1600" i="1" dirty="0" err="1" smtClean="0">
                <a:solidFill>
                  <a:schemeClr val="bg1"/>
                </a:solidFill>
              </a:rPr>
              <a:t>Soldanieri</a:t>
            </a:r>
            <a:r>
              <a:rPr lang="it-IT" sz="1600" i="1" dirty="0" smtClean="0">
                <a:solidFill>
                  <a:schemeClr val="bg1"/>
                </a:solidFill>
              </a:rPr>
              <a:t>, che aprì le porte di Faenza insieme ad </a:t>
            </a:r>
            <a:r>
              <a:rPr lang="it-IT" sz="1600" i="1" smtClean="0">
                <a:solidFill>
                  <a:schemeClr val="bg1"/>
                </a:solidFill>
              </a:rPr>
              <a:t>altri due durante </a:t>
            </a:r>
            <a:r>
              <a:rPr lang="it-IT" sz="1600" i="1" dirty="0" smtClean="0">
                <a:solidFill>
                  <a:schemeClr val="bg1"/>
                </a:solidFill>
              </a:rPr>
              <a:t>la notte), quando io ne vidi altri due ghiacciati entro una buca, messi in modo tale che la testa di uno faceva da cappello all'altro;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2910" y="714362"/>
            <a:ext cx="62150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Ché se ’l conte Ugolino aveva voce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d’aver tradita te de le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castella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non dovei tu 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figliuoi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porre a tal croce.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Innocenti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facea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l’età novella,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novella Tebe,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Uguiccione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 ’l Brigata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li altri due che ’l canto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suso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appella.</a:t>
            </a:r>
          </a:p>
          <a:p>
            <a:pPr lvl="0" algn="ctr"/>
            <a:endPara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29454" y="571486"/>
            <a:ext cx="19287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se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conte Ugolino aveva fama d’averti tradita riguardo ai [tuoi] castelli, non avresti dovuto sottoporre i [suoi] figli a una tale croce. </a:t>
            </a:r>
          </a:p>
        </p:txBody>
      </p:sp>
      <p:sp>
        <p:nvSpPr>
          <p:cNvPr id="7" name="Rettangolo 6"/>
          <p:cNvSpPr/>
          <p:nvPr/>
        </p:nvSpPr>
        <p:spPr>
          <a:xfrm>
            <a:off x="6929454" y="2643188"/>
            <a:ext cx="2000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giovane età li rendeva innocenti, o nuova Tebe,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Uguccione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il Brigata e gli altri due, che il canto in precedenza nomina.</a:t>
            </a:r>
          </a:p>
        </p:txBody>
      </p:sp>
    </p:spTree>
    <p:custDataLst>
      <p:tags r:id="rId1"/>
    </p:custDataLst>
  </p:cSld>
  <p:clrMapOvr>
    <a:masterClrMapping/>
  </p:clrMapOvr>
  <p:transition advTm="538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76256" y="771550"/>
            <a:ext cx="20162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Noi passammo oltre, là dove il ghiaccio imprigiona crudelmente altre anime, poste non a testa in giù, ma del tutto supine. </a:t>
            </a:r>
          </a:p>
          <a:p>
            <a:endParaRPr lang="it-IT" sz="1400" dirty="0" smtClean="0">
              <a:solidFill>
                <a:schemeClr val="bg1"/>
              </a:solidFill>
            </a:endParaRPr>
          </a:p>
          <a:p>
            <a:endParaRPr lang="it-IT" sz="1400" dirty="0" smtClean="0">
              <a:solidFill>
                <a:schemeClr val="bg1"/>
              </a:solidFill>
            </a:endParaRPr>
          </a:p>
          <a:p>
            <a:r>
              <a:rPr lang="it-IT" sz="1400" dirty="0" smtClean="0">
                <a:solidFill>
                  <a:schemeClr val="bg1"/>
                </a:solidFill>
              </a:rPr>
              <a:t>Il pianto stesso qui non permette di piangere, e le lacrime che trovano un ostacolo sugli occhi, si rivolgono all’interno ad aumentare il dolore;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1472" y="857238"/>
            <a:ext cx="6286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Noi passammo oltre, là ’ve la gelata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ruvidamente un’altra gente fascia,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non volta in giù, ma tutta riversata.</a:t>
            </a:r>
          </a:p>
          <a:p>
            <a:pPr lvl="0"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Lo pianto stesso lì pianger non lascia,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’l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duol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truova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in su li occhi rintoppo,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si volge in entro a far crescer l’ambascia;</a:t>
            </a:r>
          </a:p>
        </p:txBody>
      </p:sp>
    </p:spTree>
    <p:custDataLst>
      <p:tags r:id="rId1"/>
    </p:custDataLst>
  </p:cSld>
  <p:clrMapOvr>
    <a:masterClrMapping/>
  </p:clrMapOvr>
  <p:transition advTm="268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858016" y="357172"/>
            <a:ext cx="19442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poiché le prime lacrime formano un nodo e, così come visiere di cristallo, riempiono tutta la cavità oculare sotto le palpebre.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smtClean="0">
                <a:solidFill>
                  <a:schemeClr val="bg1"/>
                </a:solidFill>
              </a:rPr>
              <a:t>E sebbene, così come in un callo, a causa del freddo ogni sentimento aveva cessato di stare sul mio viso, 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smtClean="0">
                <a:solidFill>
                  <a:schemeClr val="bg1"/>
                </a:solidFill>
              </a:rPr>
              <a:t>tuttavia mi sembrò di udire un po’ di vento; per cui io [dissi]: «Maestro mio, chi produce questo [vento]? Non è quaggiù assente ogni vapore?». 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1472" y="357172"/>
            <a:ext cx="64294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ché le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lagrime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prime fanno groppo,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sì come visiere di cristallo,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riempion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sotto ’l ciglio tutto il coppo.</a:t>
            </a:r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avvegna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che, sì come d’un callo,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 la freddura ciascun sentimento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cessato avesse del mio viso stallo,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1472" y="3286130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già mi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parea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sentire alquanto vento: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 ch’io: «Maestro mio, questo chi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move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?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non è qua giù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ogne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vapore spento?».</a:t>
            </a:r>
            <a:endParaRPr lang="it-IT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920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1857370"/>
            <a:ext cx="2016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egli a me: «Presto sarai nel posto in cui i tuoi occhi ti daranno la risposta, vedendo il motivo per cui il vento scende dall’alto».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034" y="1857370"/>
            <a:ext cx="6858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Ond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’elli a me: «Avaccio sarai dove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 ciò ti farà l’occhio la risposta,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veggendo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la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cagion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che ’l fiato piove».</a:t>
            </a:r>
          </a:p>
          <a:p>
            <a:pPr fontAlgn="base"/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86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285734"/>
            <a:ext cx="2016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uno dei dannati [imprigionato] nella lastra ghiacciata gridò a noi: «O anime crudeli, dato che voi siete destinati all’ultima zona,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levatemi dal viso le incrostazioni ghiacciate, così che io possa sfogare un po’ il dolore che mi riempie il cuore, prima che il pianto si congeli». 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7158" y="428610"/>
            <a:ext cx="68580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un de’ tristi de la fredda crosta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gridò a noi: «O anime crudeli,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tanto che data v’è l’ultima posta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levatemi dal viso i duri veli,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sì ch’io sfoghi ’l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duol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che ’l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m’impregna,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 poco, pria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 pianto si raggeli»</a:t>
            </a:r>
          </a:p>
        </p:txBody>
      </p:sp>
    </p:spTree>
    <p:custDataLst>
      <p:tags r:id="rId1"/>
    </p:custDataLst>
  </p:cSld>
  <p:clrMapOvr>
    <a:masterClrMapping/>
  </p:clrMapOvr>
  <p:transition advTm="286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357172"/>
            <a:ext cx="19442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Ed io a lui: «Se vuoi che io ti aiuti, dimmi chi sei, e se io non ti libererò, possa io andare al fondo della palude ghiacciata».</a:t>
            </a:r>
            <a:r>
              <a:rPr lang="it-IT" sz="1600" dirty="0" smtClean="0"/>
              <a:t> </a:t>
            </a: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500" dirty="0" smtClean="0">
                <a:solidFill>
                  <a:schemeClr val="bg1"/>
                </a:solidFill>
              </a:rPr>
              <a:t>Quindi rispose: «Io sono frate </a:t>
            </a:r>
            <a:r>
              <a:rPr lang="it-IT" sz="1500" dirty="0" err="1" smtClean="0">
                <a:solidFill>
                  <a:schemeClr val="bg1"/>
                </a:solidFill>
              </a:rPr>
              <a:t>Alberigo</a:t>
            </a:r>
            <a:r>
              <a:rPr lang="it-IT" sz="1500" dirty="0" smtClean="0">
                <a:solidFill>
                  <a:schemeClr val="bg1"/>
                </a:solidFill>
              </a:rPr>
              <a:t> (Manfredi); io sono quello dei frutti dell’orto del peccato, e qui ricevo datteri in cambio di fichi» (pan per focaccia)</a:t>
            </a:r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034" y="714362"/>
            <a:ext cx="65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 ch’io a lui: «Se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vuo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 ch’i’ ti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sovvegna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dimmi chi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e s’io non ti disbrigo,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 fondo de la ghiaccia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convegna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».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2500312"/>
            <a:ext cx="6286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Rispuose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adunque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: «I’ son frate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Alberigo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;</a:t>
            </a: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i’ son quel da le frutta del mal orto,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qui riprendo dattero per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figo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»</a:t>
            </a:r>
          </a:p>
        </p:txBody>
      </p:sp>
    </p:spTree>
    <p:custDataLst>
      <p:tags r:id="rId1"/>
    </p:custDataLst>
  </p:cSld>
  <p:clrMapOvr>
    <a:masterClrMapping/>
  </p:clrMapOvr>
  <p:transition advTm="2563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642924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Alberico</a:t>
            </a:r>
            <a:r>
              <a:rPr lang="it-IT" dirty="0" smtClean="0"/>
              <a:t> Manfredi, frate, si trovava già all’inferno poiché le anime della </a:t>
            </a:r>
            <a:r>
              <a:rPr lang="it-IT" dirty="0" err="1" smtClean="0"/>
              <a:t>Tolomea</a:t>
            </a:r>
            <a:r>
              <a:rPr lang="it-IT" dirty="0" smtClean="0"/>
              <a:t> venivano precipitate qui non appena compiuto il peccato di tradimento, mentre il corpo mortale era abitato da un diavolo fino alla morte.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5035" y="2029007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Era in affari con lo zio </a:t>
            </a:r>
            <a:r>
              <a:rPr lang="it-IT" dirty="0" err="1" smtClean="0"/>
              <a:t>Alberichetto</a:t>
            </a:r>
            <a:r>
              <a:rPr lang="it-IT" dirty="0" smtClean="0"/>
              <a:t> e alla sua morte divenne tutore di suo figlio Francesco difendendolo dal cugino Manfredo che voleva il suo patrimonio e il potere.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5448" y="3164769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un litigio Manfredo gli tira uno schiaffo, offesa gravissima.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0173" y="3737908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Fingendo il perdono, invita Manfredo a pranzo, e pronunciando la frase: Venga la frutta, lui, il nipote Francesco e alcuni sicari, li uccisero tutti.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02036" y="1093562"/>
            <a:ext cx="2016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«Oh», dissi io a lui, «sei tu già morto?». Ed egli a me: «Di come il mio corpo stia nel mondo terreno, non ne ho conoscenza.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smtClean="0">
                <a:solidFill>
                  <a:schemeClr val="bg1"/>
                </a:solidFill>
              </a:rPr>
              <a:t>Questo vantaggio ha la </a:t>
            </a:r>
            <a:r>
              <a:rPr lang="it-IT" sz="1200" dirty="0" err="1" smtClean="0">
                <a:solidFill>
                  <a:schemeClr val="bg1"/>
                </a:solidFill>
              </a:rPr>
              <a:t>Tolomea</a:t>
            </a:r>
            <a:r>
              <a:rPr lang="it-IT" sz="1200" dirty="0" smtClean="0">
                <a:solidFill>
                  <a:schemeClr val="bg1"/>
                </a:solidFill>
              </a:rPr>
              <a:t>, in cui molte volte l’anima sprofonda prima che Atropo (una delle tre Parche che spezzano il filo della vita) le dia la spinta mortale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1472" y="1000114"/>
            <a:ext cx="6534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«Oh!»,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diss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 lui, «or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se’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tu ancor morto?».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Ed elli a me: «Come ’l mio corpo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nel mondo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sù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nulla scienza porto.</a:t>
            </a:r>
          </a:p>
          <a:p>
            <a:pPr lvl="0"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Cotal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vantaggio ha questa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Tolomea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spesse volte l’anima ci cade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innanzi ch’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Atropòs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mossa le dea.</a:t>
            </a:r>
          </a:p>
          <a:p>
            <a:pPr lvl="0"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490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33"/>
            <a:ext cx="3357586" cy="45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286380" y="3643320"/>
            <a:ext cx="168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Tolomea</a:t>
            </a:r>
            <a:endParaRPr lang="it-IT" sz="2800" dirty="0"/>
          </a:p>
        </p:txBody>
      </p:sp>
      <p:cxnSp>
        <p:nvCxnSpPr>
          <p:cNvPr id="5" name="Connettore 2 4"/>
          <p:cNvCxnSpPr>
            <a:stCxn id="3" idx="1"/>
          </p:cNvCxnSpPr>
          <p:nvPr/>
        </p:nvCxnSpPr>
        <p:spPr>
          <a:xfrm rot="10800000" flipV="1">
            <a:off x="4071934" y="3904929"/>
            <a:ext cx="1214446" cy="238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929454" y="928676"/>
            <a:ext cx="1714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Tolomea</a:t>
            </a:r>
            <a:r>
              <a:rPr lang="it-IT" sz="2400" dirty="0" smtClean="0">
                <a:solidFill>
                  <a:schemeClr val="bg1"/>
                </a:solidFill>
              </a:rPr>
              <a:t>: punisce i traditori degli ospiti e degli amici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571486"/>
            <a:ext cx="20162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poiché tu più volentieri mi tolga le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lagrime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ghiacciate dal viso, sappi che, non appena l’anima tradisce 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come feci io, il suo corpo viene preso da un demonio, che in seguito lo governa finché sia interamente trascorso il suo tempo terreno.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348" y="1059582"/>
            <a:ext cx="61436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perché tu più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volentier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mi rade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 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nvetriate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lagrime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dal volto,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sappie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che, tosto che l’anima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trade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come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fec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’io, il corpo suo l’è tolto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da un demonio, che poscia il governa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mentre che ’l tempo suo tutto sia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vòlto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242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4348" y="200024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come ’l pan per fame si manduca,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così ’l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sovran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li denti a l’altro pose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là ’ve ’l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cervel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aggiugne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con la nuca:     </a:t>
            </a:r>
            <a:r>
              <a:rPr lang="it-IT" sz="2800" i="1" dirty="0" smtClean="0"/>
              <a:t> 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8016" y="1714494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e come si mangia il pane per fame, così quello che stava sopra addentò l'altro dove il cervello si congiunge col midollo spinale: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372963"/>
            <a:ext cx="21431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L’anima precipita in questo pozzo; e forse è ancora  visibile sulla Terra il corpo dell’anima che qui dentro si ghiaccia dietro. </a:t>
            </a: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chemeClr val="bg1"/>
                </a:solidFill>
              </a:rPr>
              <a:t>Tu lo devi sapere, se solo ora vieni quaggiù: quello è </a:t>
            </a:r>
            <a:r>
              <a:rPr lang="it-IT" sz="1500" dirty="0" err="1" smtClean="0">
                <a:solidFill>
                  <a:schemeClr val="bg1"/>
                </a:solidFill>
              </a:rPr>
              <a:t>Ser</a:t>
            </a:r>
            <a:r>
              <a:rPr lang="it-IT" sz="1500" dirty="0" smtClean="0">
                <a:solidFill>
                  <a:schemeClr val="bg1"/>
                </a:solidFill>
              </a:rPr>
              <a:t> Branca Doria, (ha </a:t>
            </a:r>
            <a:r>
              <a:rPr lang="it-IT" sz="1500" dirty="0" err="1" smtClean="0">
                <a:solidFill>
                  <a:schemeClr val="bg1"/>
                </a:solidFill>
              </a:rPr>
              <a:t>assissinato</a:t>
            </a:r>
            <a:r>
              <a:rPr lang="it-IT" sz="1500" dirty="0" smtClean="0">
                <a:solidFill>
                  <a:schemeClr val="bg1"/>
                </a:solidFill>
              </a:rPr>
              <a:t> suo suocero durante un banchetto) e sono passati diversi anni da quando egli fu qui rinchiuso». </a:t>
            </a:r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2910" y="500048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Ella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ruina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in sì fatta cisterna;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forse pare ancor lo corpo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suso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 l’ombra che di qua dietro mi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verna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2643188"/>
            <a:ext cx="6000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Tu ’l dei saper, se tu vien pur mo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giuso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: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elli è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Branca Doria, e son più anni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poscia passati ch’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fu sì racchiuso»</a:t>
            </a:r>
          </a:p>
        </p:txBody>
      </p:sp>
    </p:spTree>
    <p:custDataLst>
      <p:tags r:id="rId1"/>
    </p:custDataLst>
  </p:cSld>
  <p:clrMapOvr>
    <a:masterClrMapping/>
  </p:clrMapOvr>
  <p:transition advTm="169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285734"/>
            <a:ext cx="21431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«Io credo», dissi io a lui «che tu mi stia ingannando; poiché Branca Doria non è ancora morto, e mangia, beve, dorme e indossa abiti». </a:t>
            </a:r>
            <a:endParaRPr lang="it-IT" sz="800" b="1" dirty="0" smtClean="0">
              <a:solidFill>
                <a:schemeClr val="bg1"/>
              </a:solidFill>
            </a:endParaRPr>
          </a:p>
          <a:p>
            <a:endParaRPr lang="it-IT" sz="1200" b="1" dirty="0" smtClean="0">
              <a:solidFill>
                <a:schemeClr val="bg1"/>
              </a:solidFill>
            </a:endParaRPr>
          </a:p>
          <a:p>
            <a:r>
              <a:rPr lang="it-IT" sz="1200" b="1" dirty="0" smtClean="0">
                <a:solidFill>
                  <a:schemeClr val="bg1"/>
                </a:solidFill>
              </a:rPr>
              <a:t> «Nella bolgia sopra», disse egli, «dei [diavoli] </a:t>
            </a:r>
            <a:r>
              <a:rPr lang="it-IT" sz="1200" b="1" dirty="0" err="1" smtClean="0">
                <a:solidFill>
                  <a:schemeClr val="bg1"/>
                </a:solidFill>
              </a:rPr>
              <a:t>Malebranche</a:t>
            </a:r>
            <a:r>
              <a:rPr lang="it-IT" sz="1200" b="1" dirty="0" smtClean="0">
                <a:solidFill>
                  <a:schemeClr val="bg1"/>
                </a:solidFill>
              </a:rPr>
              <a:t>, là dove </a:t>
            </a:r>
            <a:r>
              <a:rPr lang="it-IT" sz="1200" b="1" dirty="0" err="1" smtClean="0">
                <a:solidFill>
                  <a:schemeClr val="bg1"/>
                </a:solidFill>
              </a:rPr>
              <a:t>ribolle</a:t>
            </a:r>
            <a:r>
              <a:rPr lang="it-IT" sz="1200" b="1" dirty="0" smtClean="0">
                <a:solidFill>
                  <a:schemeClr val="bg1"/>
                </a:solidFill>
              </a:rPr>
              <a:t> la pece vischiosa, non era ancora arrivato Michel </a:t>
            </a:r>
            <a:r>
              <a:rPr lang="it-IT" sz="1200" b="1" dirty="0" err="1" smtClean="0">
                <a:solidFill>
                  <a:schemeClr val="bg1"/>
                </a:solidFill>
              </a:rPr>
              <a:t>Zanche</a:t>
            </a:r>
            <a:r>
              <a:rPr lang="it-IT" sz="1200" b="1" dirty="0" smtClean="0">
                <a:solidFill>
                  <a:schemeClr val="bg1"/>
                </a:solidFill>
              </a:rPr>
              <a:t>, </a:t>
            </a:r>
          </a:p>
          <a:p>
            <a:endParaRPr lang="it-IT" sz="1200" b="1" dirty="0" smtClean="0">
              <a:solidFill>
                <a:schemeClr val="bg1"/>
              </a:solidFill>
            </a:endParaRPr>
          </a:p>
          <a:p>
            <a:r>
              <a:rPr lang="it-IT" sz="1100" b="1" dirty="0" smtClean="0">
                <a:solidFill>
                  <a:schemeClr val="bg1"/>
                </a:solidFill>
              </a:rPr>
              <a:t>quando questi lasciò nel suo corpo un demonio al posto suo come anche un suo parente che con lui commise il tradimento (il parente che materialmente su so rodine uccise M </a:t>
            </a:r>
            <a:r>
              <a:rPr lang="it-IT" sz="1100" b="1" dirty="0" err="1" smtClean="0">
                <a:solidFill>
                  <a:schemeClr val="bg1"/>
                </a:solidFill>
              </a:rPr>
              <a:t>Zanche</a:t>
            </a:r>
            <a:r>
              <a:rPr lang="it-IT" sz="1100" b="1" dirty="0" smtClean="0">
                <a:solidFill>
                  <a:schemeClr val="bg1"/>
                </a:solidFill>
              </a:rPr>
              <a:t>)  </a:t>
            </a:r>
          </a:p>
          <a:p>
            <a:endParaRPr lang="it-IT" sz="1400" b="1" dirty="0" smtClean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1472" y="311408"/>
            <a:ext cx="63201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«Io credo»,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diss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 lui, «che tu m’inganni;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ché Branca Doria non morì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unquanche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mangia 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 dorme e veste panni»</a:t>
            </a:r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r>
              <a:rPr lang="it-IT" sz="2800" dirty="0" smtClean="0"/>
              <a:t>«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Nel fosso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sù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»,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diss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«de’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Malebranche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là dove bolle la tenace pece,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non era ancor giunto Michel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Zanche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</a:p>
          <a:p>
            <a:pPr lvl="0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questi lasciò il diavolo in sua vece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nel corpo suo, ed un suo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prossimano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’l tradimento insieme con lui fece.</a:t>
            </a:r>
          </a:p>
        </p:txBody>
      </p:sp>
    </p:spTree>
    <p:custDataLst>
      <p:tags r:id="rId1"/>
    </p:custDataLst>
  </p:cSld>
  <p:clrMapOvr>
    <a:masterClrMapping/>
  </p:clrMapOvr>
  <p:transition advTm="32573">
    <p:fade thruBlk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372963"/>
            <a:ext cx="21431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>
                <a:solidFill>
                  <a:schemeClr val="bg1"/>
                </a:solidFill>
              </a:rPr>
              <a:t>Ma ora porgi la tua mano verso i miei </a:t>
            </a:r>
            <a:r>
              <a:rPr lang="it-IT" sz="1500" dirty="0" smtClean="0">
                <a:solidFill>
                  <a:schemeClr val="bg1"/>
                </a:solidFill>
              </a:rPr>
              <a:t>occhi e </a:t>
            </a:r>
            <a:r>
              <a:rPr lang="it-IT" sz="1500" dirty="0" smtClean="0">
                <a:solidFill>
                  <a:schemeClr val="bg1"/>
                </a:solidFill>
              </a:rPr>
              <a:t>puliscimeli dal ghiaccio”. Ed io non lo feci</a:t>
            </a:r>
            <a:r>
              <a:rPr lang="it-IT" sz="1500" dirty="0" smtClean="0">
                <a:solidFill>
                  <a:schemeClr val="bg1"/>
                </a:solidFill>
              </a:rPr>
              <a:t>; e </a:t>
            </a:r>
            <a:r>
              <a:rPr lang="it-IT" sz="1500" dirty="0" smtClean="0">
                <a:solidFill>
                  <a:schemeClr val="bg1"/>
                </a:solidFill>
              </a:rPr>
              <a:t>fu cortesia essere villano con lui.</a:t>
            </a:r>
            <a:endParaRPr lang="it-IT" sz="1500" dirty="0" smtClean="0">
              <a:solidFill>
                <a:schemeClr val="bg1"/>
              </a:solidFill>
            </a:endParaRP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500" dirty="0" smtClean="0">
                <a:solidFill>
                  <a:schemeClr val="bg1"/>
                </a:solidFill>
              </a:rPr>
              <a:t>Ahi genovesi, uomini differenti </a:t>
            </a:r>
            <a:r>
              <a:rPr lang="it-IT" sz="1500" dirty="0" smtClean="0">
                <a:solidFill>
                  <a:schemeClr val="bg1"/>
                </a:solidFill>
              </a:rPr>
              <a:t>privi di </a:t>
            </a:r>
            <a:r>
              <a:rPr lang="it-IT" sz="1500" dirty="0" smtClean="0">
                <a:solidFill>
                  <a:schemeClr val="bg1"/>
                </a:solidFill>
              </a:rPr>
              <a:t>ogni buon costume e ricchi di vizi, </a:t>
            </a:r>
            <a:r>
              <a:rPr lang="it-IT" sz="1500" dirty="0" err="1" smtClean="0">
                <a:solidFill>
                  <a:schemeClr val="bg1"/>
                </a:solidFill>
              </a:rPr>
              <a:t>perchè</a:t>
            </a:r>
            <a:r>
              <a:rPr lang="it-IT" sz="1500" dirty="0" smtClean="0">
                <a:solidFill>
                  <a:schemeClr val="bg1"/>
                </a:solidFill>
              </a:rPr>
              <a:t> </a:t>
            </a:r>
            <a:r>
              <a:rPr lang="it-IT" sz="1500" dirty="0" smtClean="0">
                <a:solidFill>
                  <a:schemeClr val="bg1"/>
                </a:solidFill>
              </a:rPr>
              <a:t>non vi disperdete nel mondo?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714362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 distendi oggimai in qua la mano;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aprimi li occhi". E io non gliel’apersi;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cortesia fu lui esser villano.</a:t>
            </a: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fontAlgn="base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0"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2212301"/>
            <a:ext cx="6000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Ahi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Genovesi 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uomini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diversi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d'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ogne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costume 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pien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d'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ogne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 magagna,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perché non siete voi del mondo spersi?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69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charRg st="13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charRg st="13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16" y="785800"/>
            <a:ext cx="214314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>
                <a:solidFill>
                  <a:schemeClr val="bg1"/>
                </a:solidFill>
              </a:rPr>
              <a:t>Poiché con lo spirito peggiore della Romagna, trovai un genovese che a causa del suo </a:t>
            </a:r>
          </a:p>
          <a:p>
            <a:r>
              <a:rPr lang="it-IT" sz="1500" dirty="0" smtClean="0">
                <a:solidFill>
                  <a:schemeClr val="bg1"/>
                </a:solidFill>
              </a:rPr>
              <a:t>operato, già si trova nel </a:t>
            </a:r>
            <a:r>
              <a:rPr lang="it-IT" sz="1500" dirty="0" err="1" smtClean="0">
                <a:solidFill>
                  <a:schemeClr val="bg1"/>
                </a:solidFill>
              </a:rPr>
              <a:t>Cocito</a:t>
            </a:r>
            <a:r>
              <a:rPr lang="it-IT" sz="1500" dirty="0" smtClean="0">
                <a:solidFill>
                  <a:schemeClr val="bg1"/>
                </a:solidFill>
              </a:rPr>
              <a:t>,</a:t>
            </a:r>
          </a:p>
          <a:p>
            <a:endParaRPr lang="it-IT" sz="1600" dirty="0" smtClean="0">
              <a:solidFill>
                <a:schemeClr val="bg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1214428"/>
            <a:ext cx="6000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Ché col peggiore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spirto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di Romagna 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trovai di voi un tal, che per sua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opra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 anima in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Cocito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già si bagna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</a:t>
            </a:r>
          </a:p>
          <a:p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in corpo par vivo ancor di sopra.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58016" y="2928940"/>
            <a:ext cx="1928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bg1"/>
                </a:solidFill>
              </a:rPr>
              <a:t>e sulla terra il suo corpo pare ancora vivo.</a:t>
            </a:r>
          </a:p>
          <a:p>
            <a:endParaRPr lang="it-IT" dirty="0"/>
          </a:p>
        </p:txBody>
      </p:sp>
    </p:spTree>
    <p:custDataLst>
      <p:tags r:id="rId1"/>
    </p:custDataLst>
  </p:cSld>
  <p:clrMapOvr>
    <a:masterClrMapping/>
  </p:clrMapOvr>
  <p:transition advTm="169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4348" y="200024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non altrimenti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Tideo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si rose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 tempie 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Menalippo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per disdegno,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quei faceva il teschio e l’altre cose.       </a:t>
            </a:r>
            <a:r>
              <a:rPr lang="it-IT" sz="2800" i="1" dirty="0" smtClean="0"/>
              <a:t> 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8016" y="1714494"/>
            <a:ext cx="20162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Allo stesso modo </a:t>
            </a:r>
            <a:r>
              <a:rPr lang="it-IT" sz="1600" i="1" dirty="0" err="1" smtClean="0">
                <a:solidFill>
                  <a:schemeClr val="bg1"/>
                </a:solidFill>
              </a:rPr>
              <a:t>Tideo</a:t>
            </a:r>
            <a:r>
              <a:rPr lang="it-IT" sz="1600" i="1" dirty="0" smtClean="0">
                <a:solidFill>
                  <a:schemeClr val="bg1"/>
                </a:solidFill>
              </a:rPr>
              <a:t> morse le tempie a </a:t>
            </a:r>
            <a:r>
              <a:rPr lang="it-IT" sz="1600" i="1" dirty="0" err="1" smtClean="0">
                <a:solidFill>
                  <a:schemeClr val="bg1"/>
                </a:solidFill>
              </a:rPr>
              <a:t>Menalippo</a:t>
            </a:r>
            <a:r>
              <a:rPr lang="it-IT" sz="1600" i="1" dirty="0" smtClean="0">
                <a:solidFill>
                  <a:schemeClr val="bg1"/>
                </a:solidFill>
              </a:rPr>
              <a:t> per odio, rispetto a quanto faceva quel dannato col teschio e le altre parti.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1" y="1214428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Tideo</a:t>
            </a:r>
            <a:r>
              <a:rPr lang="it-IT" dirty="0" smtClean="0"/>
              <a:t>, padre di Diomede che fu protagonista nella guerra di troia tra Greci e Troiani, durante</a:t>
            </a:r>
          </a:p>
          <a:p>
            <a:r>
              <a:rPr lang="it-IT" dirty="0" smtClean="0"/>
              <a:t>L’assedio portato a Tebe fu ferito mortalmente dal tebano </a:t>
            </a:r>
            <a:r>
              <a:rPr lang="it-IT" dirty="0" err="1" smtClean="0"/>
              <a:t>Menalippo</a:t>
            </a:r>
            <a:r>
              <a:rPr lang="it-IT" dirty="0" smtClean="0"/>
              <a:t>, ma pur morente riuscì ad uccidere l’avversario. </a:t>
            </a:r>
          </a:p>
          <a:p>
            <a:r>
              <a:rPr lang="it-IT" dirty="0" smtClean="0"/>
              <a:t>Il suo odio verso </a:t>
            </a:r>
            <a:r>
              <a:rPr lang="it-IT" dirty="0" err="1" smtClean="0"/>
              <a:t>Menalippo</a:t>
            </a:r>
            <a:r>
              <a:rPr lang="it-IT" dirty="0" smtClean="0"/>
              <a:t> lo portò a chiedere ai compagni di portargli la testa mozzata del nemico </a:t>
            </a:r>
            <a:r>
              <a:rPr lang="it-IT" dirty="0" err="1" smtClean="0"/>
              <a:t>affinchè</a:t>
            </a:r>
            <a:r>
              <a:rPr lang="it-IT" dirty="0" smtClean="0"/>
              <a:t> egli, morente, potesse roderne le carni e succhiarne il cervello.</a:t>
            </a:r>
            <a:endParaRPr lang="it-IT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4348" y="2000246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«O tu che mostri per sì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bestial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segno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odio sovra colui che tu ti mangi,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dimmi ’l perché»,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diss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’io, «per tal convegno,         </a:t>
            </a:r>
            <a:r>
              <a:rPr lang="it-IT" sz="2800" i="1" dirty="0" smtClean="0"/>
              <a:t> 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8016" y="1714494"/>
            <a:ext cx="2016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Io dissi:«O tu che mostri in modo così bestiale odio verso colui che stai divorando, dimmi la ragione di questo patto, di questa azione a due: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4348" y="135730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che se tu a ragion di lui ti piangi,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sappiendo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chi voi siete e la sua pecca,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nel mondo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suso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ancora io te ne cangi, 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 quella con ch’io parlo non si secca»      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929454" y="500048"/>
            <a:ext cx="20162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se tu hai ragione a lagnarti di lui, sapendo chi siete voi due e il suo peccato, io ti ricambierò cambiandoti la fama, una volta tornato sulla Terra, </a:t>
            </a:r>
          </a:p>
          <a:p>
            <a:r>
              <a:rPr lang="it-IT" sz="1600" i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sz="1600" i="1" dirty="0" smtClean="0">
                <a:solidFill>
                  <a:schemeClr val="bg1"/>
                </a:solidFill>
              </a:rPr>
              <a:t>purché la lingua con cui parlo non mi caschi».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2203571725_5ce07c821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92"/>
            <a:ext cx="3419872" cy="51412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267494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DANTE 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00430" y="1857370"/>
            <a:ext cx="525658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4800" b="1" i="1" dirty="0" smtClean="0">
                <a:latin typeface="Bradley Hand ITC" pitchFamily="66" charset="0"/>
              </a:rPr>
              <a:t>Il Conte </a:t>
            </a:r>
            <a:r>
              <a:rPr sz="4800" b="1" i="1" dirty="0" err="1" smtClean="0">
                <a:latin typeface="Bradley Hand ITC" pitchFamily="66" charset="0"/>
              </a:rPr>
              <a:t>Ugolino</a:t>
            </a:r>
            <a:endParaRPr sz="4800" b="1" i="1" dirty="0" smtClean="0">
              <a:latin typeface="Bradley Hand ITC" pitchFamily="66" charset="0"/>
            </a:endParaRPr>
          </a:p>
          <a:p>
            <a:pPr algn="ctr"/>
            <a:r>
              <a:rPr lang="it-IT" sz="3200" b="1" i="1" dirty="0" smtClean="0">
                <a:latin typeface="Bradley Hand ITC" pitchFamily="66" charset="0"/>
              </a:rPr>
              <a:t>Canto </a:t>
            </a:r>
            <a:r>
              <a:rPr lang="it-IT" sz="3200" b="1" i="1" dirty="0" err="1" smtClean="0">
                <a:latin typeface="Bradley Hand ITC" pitchFamily="66" charset="0"/>
              </a:rPr>
              <a:t>XXXIII</a:t>
            </a:r>
            <a:endParaRPr sz="3200" dirty="0"/>
          </a:p>
        </p:txBody>
      </p:sp>
      <p:pic>
        <p:nvPicPr>
          <p:cNvPr id="10" name="K 447 - Horn Concerto No. 3 in E flat major- Alleg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792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uild="p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8.5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7.3|6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6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6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6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5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1839</Words>
  <Application>Microsoft Office PowerPoint</Application>
  <PresentationFormat>Presentazione su schermo (16:9)</PresentationFormat>
  <Paragraphs>269</Paragraphs>
  <Slides>43</Slides>
  <Notes>36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Astro</vt:lpstr>
      <vt:lpstr>LA DIVINA COMMEDIA: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2010-07-06T09:29:07Z</dcterms:created>
  <dcterms:modified xsi:type="dcterms:W3CDTF">2024-11-02T18:45:09Z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