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54" r:id="rId3"/>
    <p:sldId id="649" r:id="rId4"/>
    <p:sldId id="653" r:id="rId5"/>
    <p:sldId id="650" r:id="rId6"/>
    <p:sldId id="648" r:id="rId7"/>
    <p:sldId id="651" r:id="rId8"/>
    <p:sldId id="65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974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0329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664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8537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5871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860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483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7562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7462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1897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7852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4063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196B50C-5F6F-46E9-B1D4-9FAAE9CB6411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3603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C684499-6F30-4C6A-8094-E2E3E91B30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5AECED4-26C2-4E8F-A340-2402369DC2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EC637F-AA04-4DBB-AA62-98BA0C6F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787" y="497840"/>
            <a:ext cx="6657476" cy="2123739"/>
          </a:xfrm>
        </p:spPr>
        <p:txBody>
          <a:bodyPr anchor="ctr">
            <a:normAutofit/>
          </a:bodyPr>
          <a:lstStyle/>
          <a:p>
            <a:r>
              <a:rPr lang="it-IT" sz="4100" dirty="0" smtClean="0">
                <a:solidFill>
                  <a:schemeClr val="tx1"/>
                </a:solidFill>
              </a:rPr>
              <a:t>LA DIVINA COMMEDIA:</a:t>
            </a:r>
            <a:br>
              <a:rPr lang="it-IT" sz="4100" dirty="0" smtClean="0">
                <a:solidFill>
                  <a:schemeClr val="tx1"/>
                </a:solidFill>
              </a:rPr>
            </a:br>
            <a:endParaRPr lang="it-IT" sz="4100" dirty="0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DBECEBFF-1C6E-4386-8FB1-532F2CE5E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19" y="863364"/>
            <a:ext cx="3515361" cy="5120435"/>
          </a:xfrm>
        </p:spPr>
        <p:txBody>
          <a:bodyPr anchor="ctr">
            <a:normAutofit/>
          </a:bodyPr>
          <a:lstStyle/>
          <a:p>
            <a:pPr algn="l"/>
            <a:r>
              <a:rPr lang="it-IT" sz="2000" dirty="0">
                <a:solidFill>
                  <a:schemeClr val="tx1"/>
                </a:solidFill>
              </a:rPr>
              <a:t>Orbassano, </a:t>
            </a:r>
            <a:r>
              <a:rPr lang="it-IT" sz="2000" dirty="0" smtClean="0">
                <a:solidFill>
                  <a:schemeClr val="tx1"/>
                </a:solidFill>
              </a:rPr>
              <a:t>21 ottobre 2024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                         </a:t>
            </a:r>
            <a:r>
              <a:rPr lang="it-IT" sz="2400" b="1" dirty="0" smtClean="0">
                <a:solidFill>
                  <a:srgbClr val="FF0000"/>
                </a:solidFill>
              </a:rPr>
              <a:t>28 ottobre 2024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                         04 novembre 2024</a:t>
            </a:r>
            <a:endParaRPr lang="it-IT" sz="2000" dirty="0">
              <a:solidFill>
                <a:schemeClr val="tx1"/>
              </a:solidFill>
            </a:endParaRPr>
          </a:p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Giuseppe Carluccio</a:t>
            </a:r>
            <a:endParaRPr lang="it-IT" sz="20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C9213D27-7A25-46D8-B1BD-E470E49C6C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178" name="AutoShape 2" descr="portogallo: carta geografica mappa portoghe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3778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6561" y="2512377"/>
            <a:ext cx="2502326" cy="3800408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/>
          </p:cNvSpPr>
          <p:nvPr/>
        </p:nvSpPr>
        <p:spPr>
          <a:xfrm>
            <a:off x="1719870" y="1560504"/>
            <a:ext cx="4966320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45720" rIns="45720" bIns="45720" anchor="b">
            <a:no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Inferno. Riassunto Canto IV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609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IV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1488440"/>
            <a:ext cx="9872871" cy="4678680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Un tuono fragoroso risveglia Dante dal sonno in cui era caduto sulla riva </a:t>
            </a:r>
            <a:r>
              <a:rPr lang="it-IT" sz="2400" dirty="0" smtClean="0">
                <a:solidFill>
                  <a:schemeClr val="tx1"/>
                </a:solidFill>
              </a:rPr>
              <a:t>dell’Acheronte</a:t>
            </a:r>
            <a:r>
              <a:rPr lang="it-IT" sz="2400" dirty="0" smtClean="0">
                <a:solidFill>
                  <a:schemeClr val="tx1"/>
                </a:solidFill>
              </a:rPr>
              <a:t>. Egli si guarda intorno e si accorge di trovarsi sull’orlo della voragine infernale, buia e profonda.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Si spaventa quando vede Virgilio impallidire, ma il Maestro lo rassicura: la sua non è paura ma pietà per la sorte delle anime dannate.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Entrano nel primo cerchio infernale, il Limbo, e odono i sospiri delle anime che hanno condotto una vita virtuosa ma per non aver potuto diventare cristiane, non possono ascendere in Paradiso.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Ma non avendo peccati se non il peccato originale, di Adamo, non sono neppure sottoposti a tormenti.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La loro pena è tutta spirituale: vivono nel desiderio, mai appagato, di vedere Dio.</a:t>
            </a:r>
          </a:p>
        </p:txBody>
      </p:sp>
    </p:spTree>
    <p:extLst>
      <p:ext uri="{BB962C8B-B14F-4D97-AF65-F5344CB8AC3E}">
        <p14:creationId xmlns="" xmlns:p14="http://schemas.microsoft.com/office/powerpoint/2010/main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IV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2280920"/>
            <a:ext cx="9872871" cy="3327400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Dante chiede a Virgilio se qualcuna di queste anime sia mai uscita dal Limbo per merito suo o di altri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Virgilio risponde che poco tempo dopo il suo arrivo vide entrare Cristo trionfante dopo la resurrezione, che trasse fuori dal Limbo i patriarchi biblici e li portò in paradiso. Tra essi Adamo, Abele, Noè, Mosè, Abramo, David, Giacobbe e i suoi figli, Isacco, </a:t>
            </a:r>
            <a:r>
              <a:rPr lang="it-IT" sz="2400" dirty="0" smtClean="0">
                <a:solidFill>
                  <a:schemeClr val="tx1"/>
                </a:solidFill>
              </a:rPr>
              <a:t>Rachele (sposa di Isacco e madre dei gemelli </a:t>
            </a:r>
            <a:r>
              <a:rPr lang="it-IT" sz="2400" dirty="0" err="1" smtClean="0">
                <a:solidFill>
                  <a:schemeClr val="tx1"/>
                </a:solidFill>
              </a:rPr>
              <a:t>Esaù</a:t>
            </a:r>
            <a:r>
              <a:rPr lang="it-IT" sz="2400" dirty="0" smtClean="0">
                <a:solidFill>
                  <a:schemeClr val="tx1"/>
                </a:solidFill>
              </a:rPr>
              <a:t> e Giacobbe). </a:t>
            </a:r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Prima di loro mai nessuno si era salvato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  <a:endParaRPr lang="it-IT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IV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1488440"/>
            <a:ext cx="9872871" cy="4678680"/>
          </a:xfrm>
        </p:spPr>
        <p:txBody>
          <a:bodyPr>
            <a:noAutofit/>
          </a:bodyPr>
          <a:lstStyle/>
          <a:p>
            <a:endParaRPr lang="it-IT" sz="2400" dirty="0" smtClean="0">
              <a:solidFill>
                <a:schemeClr val="tx1"/>
              </a:solidFill>
            </a:endParaRPr>
          </a:p>
          <a:p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Mentre </a:t>
            </a:r>
            <a:r>
              <a:rPr lang="it-IT" sz="2400" dirty="0" smtClean="0">
                <a:solidFill>
                  <a:schemeClr val="tx1"/>
                </a:solidFill>
              </a:rPr>
              <a:t>parlano arrivano in punto dove Dante vede una luce vividissima, tanto forte da formare un semicerchio luminoso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Dante capisce che il luogo è abitato da anime particolarmente virtuose. Virgilio spiega che sono anime che hanno ottenuto in vita una tale fama da meritare un grado di distinzione nell’aldilà.</a:t>
            </a:r>
          </a:p>
        </p:txBody>
      </p:sp>
    </p:spTree>
    <p:extLst>
      <p:ext uri="{BB962C8B-B14F-4D97-AF65-F5344CB8AC3E}">
        <p14:creationId xmlns="" xmlns:p14="http://schemas.microsoft.com/office/powerpoint/2010/main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4160" y="502258"/>
            <a:ext cx="6685136" cy="582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IV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1590040"/>
            <a:ext cx="9872871" cy="4678680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1"/>
                </a:solidFill>
              </a:rPr>
              <a:t>Si fanno incontro ai poeti quattro spiriti  che non sono né tristi né lieti: sono le anime di Omero, Orazio, Ovidio (famoso, tra le altre opere, per il suo poema Ars Amatoria) e Lucano (quest’ultimo autore di un poema epico che narra la guerra civile tra Cesare e </a:t>
            </a:r>
            <a:r>
              <a:rPr lang="it-IT" sz="2800" dirty="0" err="1" smtClean="0">
                <a:solidFill>
                  <a:schemeClr val="tx1"/>
                </a:solidFill>
              </a:rPr>
              <a:t>Pompeo</a:t>
            </a:r>
            <a:r>
              <a:rPr lang="it-IT" sz="2800" dirty="0" smtClean="0">
                <a:solidFill>
                  <a:schemeClr val="tx1"/>
                </a:solidFill>
              </a:rPr>
              <a:t>), venute a rendere onore a Virgilio. Esse salutano benevolmente Dante e l’accolgono nella loro schiera.</a:t>
            </a:r>
          </a:p>
          <a:p>
            <a:r>
              <a:rPr lang="it-IT" sz="2800" dirty="0" smtClean="0">
                <a:solidFill>
                  <a:schemeClr val="tx1"/>
                </a:solidFill>
              </a:rPr>
              <a:t>Camminano parlando tra loro e giungono in un posto luminoso ai piedi di un castello circondato da sette mura e da un corso d’acqua sulle cui acque camminano come fosse terraferma.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8080" y="377240"/>
            <a:ext cx="4734560" cy="618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i="1" dirty="0" smtClean="0">
                <a:solidFill>
                  <a:schemeClr val="tx1"/>
                </a:solidFill>
              </a:rPr>
              <a:t>venimmo al piè d'un nobile castello,</a:t>
            </a:r>
            <a:r>
              <a:rPr lang="it-IT" sz="3200" dirty="0" smtClean="0">
                <a:solidFill>
                  <a:schemeClr val="tx1"/>
                </a:solidFill>
              </a:rPr>
              <a:t/>
            </a:r>
            <a:br>
              <a:rPr lang="it-IT" sz="3200" dirty="0" smtClean="0">
                <a:solidFill>
                  <a:schemeClr val="tx1"/>
                </a:solidFill>
              </a:rPr>
            </a:br>
            <a:r>
              <a:rPr lang="it-IT" sz="3200" i="1" dirty="0" smtClean="0">
                <a:solidFill>
                  <a:schemeClr val="tx1"/>
                </a:solidFill>
              </a:rPr>
              <a:t>sette volte cerchiato d'alte mura,</a:t>
            </a:r>
            <a:r>
              <a:rPr lang="it-IT" sz="3200" dirty="0" smtClean="0">
                <a:solidFill>
                  <a:schemeClr val="tx1"/>
                </a:solidFill>
              </a:rPr>
              <a:t/>
            </a:r>
            <a:br>
              <a:rPr lang="it-IT" sz="3200" dirty="0" smtClean="0">
                <a:solidFill>
                  <a:schemeClr val="tx1"/>
                </a:solidFill>
              </a:rPr>
            </a:br>
            <a:r>
              <a:rPr lang="it-IT" sz="3200" i="1" dirty="0" smtClean="0">
                <a:solidFill>
                  <a:schemeClr val="tx1"/>
                </a:solidFill>
              </a:rPr>
              <a:t>difeso intorno d'un bel fiumicello...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30960" y="3814356"/>
            <a:ext cx="92354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Varcano le sette porte e arrivano in un prato verdissimo e fresco.</a:t>
            </a:r>
          </a:p>
          <a:p>
            <a:r>
              <a:rPr lang="it-IT" sz="2800" dirty="0" smtClean="0"/>
              <a:t>Dante e Virgilio si accomiatano dai loro accompagnatori e lasciato il Limbo giungono in un posto privo di luce.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1300480" y="756196"/>
            <a:ext cx="9235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Sentite come descrive in modo semplice ma efficacissimo l’arrivo al castello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2573</TotalTime>
  <Words>473</Words>
  <Application>Microsoft Office PowerPoint</Application>
  <PresentationFormat>Personalizzato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Base</vt:lpstr>
      <vt:lpstr>LA DIVINA COMMEDIA: </vt:lpstr>
      <vt:lpstr>CANTO IV</vt:lpstr>
      <vt:lpstr>CANTO IV</vt:lpstr>
      <vt:lpstr>CANTO IV</vt:lpstr>
      <vt:lpstr>Diapositiva 5</vt:lpstr>
      <vt:lpstr>CANTO IV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farmaco e la sua proficua commercializzazione</dc:title>
  <dc:creator>DI SALVO Luca</dc:creator>
  <cp:lastModifiedBy>gcarl</cp:lastModifiedBy>
  <cp:revision>340</cp:revision>
  <dcterms:created xsi:type="dcterms:W3CDTF">2022-02-28T09:34:49Z</dcterms:created>
  <dcterms:modified xsi:type="dcterms:W3CDTF">2024-10-28T10:57:32Z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f26ff2-23c4-4f48-bd1a-7194590f2f67_Enabled">
    <vt:lpwstr>true</vt:lpwstr>
  </property>
  <property fmtid="{D5CDD505-2E9C-101B-9397-08002B2CF9AE}" pid="3" name="MSIP_Label_83f26ff2-23c4-4f48-bd1a-7194590f2f67_SetDate">
    <vt:lpwstr>2022-02-28T09:34:49Z</vt:lpwstr>
  </property>
  <property fmtid="{D5CDD505-2E9C-101B-9397-08002B2CF9AE}" pid="4" name="MSIP_Label_83f26ff2-23c4-4f48-bd1a-7194590f2f67_Method">
    <vt:lpwstr>Standard</vt:lpwstr>
  </property>
  <property fmtid="{D5CDD505-2E9C-101B-9397-08002B2CF9AE}" pid="5" name="MSIP_Label_83f26ff2-23c4-4f48-bd1a-7194590f2f67_Name">
    <vt:lpwstr>83f26ff2-23c4-4f48-bd1a-7194590f2f67</vt:lpwstr>
  </property>
  <property fmtid="{D5CDD505-2E9C-101B-9397-08002B2CF9AE}" pid="6" name="MSIP_Label_83f26ff2-23c4-4f48-bd1a-7194590f2f67_SiteId">
    <vt:lpwstr>75584e34-72c0-4772-b459-a9fe78fec27c</vt:lpwstr>
  </property>
  <property fmtid="{D5CDD505-2E9C-101B-9397-08002B2CF9AE}" pid="7" name="MSIP_Label_83f26ff2-23c4-4f48-bd1a-7194590f2f67_ActionId">
    <vt:lpwstr>6afc1996-662d-4062-8754-eed50420660c</vt:lpwstr>
  </property>
  <property fmtid="{D5CDD505-2E9C-101B-9397-08002B2CF9AE}" pid="8" name="MSIP_Label_83f26ff2-23c4-4f48-bd1a-7194590f2f67_ContentBits">
    <vt:lpwstr>0</vt:lpwstr>
  </property>
</Properties>
</file>