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96" r:id="rId1"/>
  </p:sldMasterIdLst>
  <p:sldIdLst>
    <p:sldId id="300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92" r:id="rId31"/>
    <p:sldId id="293" r:id="rId32"/>
    <p:sldId id="294" r:id="rId33"/>
    <p:sldId id="295" r:id="rId34"/>
    <p:sldId id="296" r:id="rId35"/>
    <p:sldId id="297" r:id="rId36"/>
    <p:sldId id="298" r:id="rId37"/>
    <p:sldId id="299" r:id="rId38"/>
  </p:sldIdLst>
  <p:sldSz cx="12192000" cy="6858000"/>
  <p:notesSz cx="12192000" cy="6858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82" y="-77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693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tangolo arrotondato 14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ettangolo arrotondato 9"/>
          <p:cNvSpPr/>
          <p:nvPr/>
        </p:nvSpPr>
        <p:spPr>
          <a:xfrm>
            <a:off x="558129" y="434162"/>
            <a:ext cx="11075745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olo 4"/>
          <p:cNvSpPr>
            <a:spLocks noGrp="1"/>
          </p:cNvSpPr>
          <p:nvPr>
            <p:ph type="ctrTitle"/>
          </p:nvPr>
        </p:nvSpPr>
        <p:spPr>
          <a:xfrm>
            <a:off x="963168" y="1820206"/>
            <a:ext cx="103632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20" name="Sottotitolo 19"/>
          <p:cNvSpPr>
            <a:spLocks noGrp="1"/>
          </p:cNvSpPr>
          <p:nvPr>
            <p:ph type="subTitle" idx="1"/>
          </p:nvPr>
        </p:nvSpPr>
        <p:spPr>
          <a:xfrm>
            <a:off x="963168" y="3685032"/>
            <a:ext cx="103632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19" name="Segnaposto data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70560" y="530352"/>
            <a:ext cx="1091184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533405"/>
            <a:ext cx="2641600" cy="5257799"/>
          </a:xfrm>
        </p:spPr>
        <p:txBody>
          <a:bodyPr vert="eaVert"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711200" y="533403"/>
            <a:ext cx="79248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Palatino Linotype"/>
                <a:cs typeface="Palatino Linotyp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10/20/2024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Palatino Linotype"/>
                <a:cs typeface="Palatino Linotyp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4630" y="1432315"/>
            <a:ext cx="4963160" cy="34486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chemeClr val="tx1"/>
                </a:solidFill>
                <a:latin typeface="Palatino Linotype"/>
                <a:cs typeface="Palatino Linotype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578486" y="1373654"/>
            <a:ext cx="5083175" cy="34315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chemeClr val="tx1"/>
                </a:solidFill>
                <a:latin typeface="Palatino Linotype"/>
                <a:cs typeface="Palatino Linotype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10/20/2024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10/20/2024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70560" y="530352"/>
            <a:ext cx="1091184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tangolo arrotondato 13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ttangolo arrotondato 10"/>
          <p:cNvSpPr/>
          <p:nvPr/>
        </p:nvSpPr>
        <p:spPr>
          <a:xfrm>
            <a:off x="558129" y="434163"/>
            <a:ext cx="11075745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4459" y="4928616"/>
            <a:ext cx="1091184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4459" y="5624484"/>
            <a:ext cx="1091184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3" y="530352"/>
            <a:ext cx="524256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40480" y="530352"/>
            <a:ext cx="524256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09632" y="579438"/>
            <a:ext cx="524256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6202892" y="579438"/>
            <a:ext cx="524256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809632" y="1447800"/>
            <a:ext cx="524256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202892" y="1447800"/>
            <a:ext cx="524256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arrotondato 6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385045" y="533400"/>
            <a:ext cx="39624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7385129" y="1447802"/>
            <a:ext cx="39624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1015163" y="930144"/>
            <a:ext cx="6168212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tangolo arrotondato 14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Arrotonda singolo angolo rettangolo 10"/>
          <p:cNvSpPr/>
          <p:nvPr/>
        </p:nvSpPr>
        <p:spPr>
          <a:xfrm>
            <a:off x="8534401" y="434162"/>
            <a:ext cx="3099473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5012056"/>
            <a:ext cx="109728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 bwMode="grayWhite">
          <a:xfrm>
            <a:off x="8616949" y="533400"/>
            <a:ext cx="298704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61973" y="435768"/>
            <a:ext cx="7900416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it-IT" smtClean="0"/>
              <a:t>Fare clic sull'icona per inserire un'immagine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arrotondato 6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ttangolo arrotondato 8"/>
          <p:cNvSpPr/>
          <p:nvPr/>
        </p:nvSpPr>
        <p:spPr>
          <a:xfrm>
            <a:off x="558129" y="434162"/>
            <a:ext cx="11075745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Segnaposto titolo 12"/>
          <p:cNvSpPr>
            <a:spLocks noGrp="1"/>
          </p:cNvSpPr>
          <p:nvPr>
            <p:ph type="title"/>
          </p:nvPr>
        </p:nvSpPr>
        <p:spPr>
          <a:xfrm>
            <a:off x="670560" y="4985590"/>
            <a:ext cx="1091184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idx="1"/>
          </p:nvPr>
        </p:nvSpPr>
        <p:spPr>
          <a:xfrm>
            <a:off x="670560" y="530352"/>
            <a:ext cx="1091184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25" name="Segnaposto data 24"/>
          <p:cNvSpPr>
            <a:spLocks noGrp="1"/>
          </p:cNvSpPr>
          <p:nvPr>
            <p:ph type="dt" sz="half" idx="2"/>
          </p:nvPr>
        </p:nvSpPr>
        <p:spPr>
          <a:xfrm>
            <a:off x="5035104" y="6111876"/>
            <a:ext cx="3048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18" name="Segnaposto piè di pagina 17"/>
          <p:cNvSpPr>
            <a:spLocks noGrp="1"/>
          </p:cNvSpPr>
          <p:nvPr>
            <p:ph type="ftr" sz="quarter" idx="3"/>
          </p:nvPr>
        </p:nvSpPr>
        <p:spPr>
          <a:xfrm>
            <a:off x="8083104" y="6111876"/>
            <a:ext cx="3048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4"/>
          </p:nvPr>
        </p:nvSpPr>
        <p:spPr>
          <a:xfrm>
            <a:off x="11131104" y="6111876"/>
            <a:ext cx="609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6F15528-21DE-4FAA-801E-634DDDAF4B2B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7C684499-6F30-4C6A-8094-E2E3E91B305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5AECED4-26C2-4E8F-A340-2402369DC22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9CEC637F-AA04-4DBB-AA62-98BA0C6F43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5787" y="762000"/>
            <a:ext cx="6657476" cy="5029200"/>
          </a:xfrm>
        </p:spPr>
        <p:txBody>
          <a:bodyPr anchor="ctr">
            <a:normAutofit/>
          </a:bodyPr>
          <a:lstStyle/>
          <a:p>
            <a:pPr algn="ctr"/>
            <a:r>
              <a:rPr lang="it-IT" sz="4100" dirty="0" smtClean="0">
                <a:solidFill>
                  <a:schemeClr val="tx1"/>
                </a:solidFill>
              </a:rPr>
              <a:t>FRASI FAMOSE DALLA DIVINA COMMEDIA</a:t>
            </a:r>
            <a:r>
              <a:rPr lang="it-IT" sz="4100" dirty="0" smtClean="0">
                <a:solidFill>
                  <a:schemeClr val="tx1"/>
                </a:solidFill>
              </a:rPr>
              <a:t/>
            </a:r>
            <a:br>
              <a:rPr lang="it-IT" sz="4100" dirty="0" smtClean="0">
                <a:solidFill>
                  <a:schemeClr val="tx1"/>
                </a:solidFill>
              </a:rPr>
            </a:br>
            <a:r>
              <a:rPr lang="it-IT" sz="4100" dirty="0" smtClean="0">
                <a:solidFill>
                  <a:schemeClr val="tx1"/>
                </a:solidFill>
              </a:rPr>
              <a:t>nell’uso quotidiano</a:t>
            </a:r>
            <a:br>
              <a:rPr lang="it-IT" sz="4100" dirty="0" smtClean="0">
                <a:solidFill>
                  <a:schemeClr val="tx1"/>
                </a:solidFill>
              </a:rPr>
            </a:br>
            <a:r>
              <a:rPr lang="it-IT" sz="4100" dirty="0" smtClean="0">
                <a:solidFill>
                  <a:schemeClr val="tx1"/>
                </a:solidFill>
              </a:rPr>
              <a:t/>
            </a:r>
            <a:br>
              <a:rPr lang="it-IT" sz="4100" dirty="0" smtClean="0">
                <a:solidFill>
                  <a:schemeClr val="tx1"/>
                </a:solidFill>
              </a:rPr>
            </a:br>
            <a:r>
              <a:rPr lang="it-IT" sz="4100" dirty="0" smtClean="0">
                <a:solidFill>
                  <a:schemeClr val="tx1"/>
                </a:solidFill>
              </a:rPr>
              <a:t>“E quindi uscimmo a riveder le stelle”</a:t>
            </a:r>
            <a:endParaRPr lang="it-IT" sz="4100" dirty="0">
              <a:solidFill>
                <a:schemeClr val="tx1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C9213D27-7A25-46D8-B1BD-E470E49C6C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7961243" y="2054826"/>
            <a:ext cx="0" cy="2743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8178" name="AutoShape 2" descr="portogallo: carta geografica mappa portoghes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03778" name="Picture 2" descr="undefin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86800" y="1295400"/>
            <a:ext cx="2502326" cy="38004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9660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57400" y="685800"/>
            <a:ext cx="8100059" cy="7664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3754"/>
              </a:lnSpc>
              <a:spcBef>
                <a:spcPts val="100"/>
              </a:spcBef>
            </a:pPr>
            <a:r>
              <a:rPr spc="5" dirty="0">
                <a:latin typeface="MS UI Gothic"/>
                <a:cs typeface="MS UI Gothic"/>
              </a:rPr>
              <a:t>❝</a:t>
            </a:r>
            <a:r>
              <a:rPr spc="5" dirty="0"/>
              <a:t>Non</a:t>
            </a:r>
            <a:r>
              <a:rPr spc="-50" dirty="0"/>
              <a:t> </a:t>
            </a:r>
            <a:r>
              <a:rPr dirty="0"/>
              <a:t>ragioniam</a:t>
            </a:r>
            <a:r>
              <a:rPr spc="-25" dirty="0"/>
              <a:t> </a:t>
            </a:r>
            <a:r>
              <a:rPr spc="-5" dirty="0"/>
              <a:t>di </a:t>
            </a:r>
            <a:r>
              <a:rPr dirty="0"/>
              <a:t>lor</a:t>
            </a:r>
            <a:r>
              <a:rPr spc="-10" dirty="0"/>
              <a:t> </a:t>
            </a:r>
            <a:r>
              <a:rPr dirty="0"/>
              <a:t>ma</a:t>
            </a:r>
            <a:r>
              <a:rPr spc="-25" dirty="0"/>
              <a:t> </a:t>
            </a:r>
            <a:r>
              <a:rPr spc="-5" dirty="0"/>
              <a:t>guarda</a:t>
            </a:r>
            <a:r>
              <a:rPr spc="-35" dirty="0"/>
              <a:t> </a:t>
            </a:r>
            <a:r>
              <a:rPr dirty="0"/>
              <a:t>e</a:t>
            </a:r>
            <a:r>
              <a:rPr spc="-5" dirty="0"/>
              <a:t> </a:t>
            </a:r>
            <a:r>
              <a:rPr dirty="0"/>
              <a:t>passa</a:t>
            </a:r>
            <a:r>
              <a:rPr dirty="0">
                <a:latin typeface="MS UI Gothic"/>
                <a:cs typeface="MS UI Gothic"/>
              </a:rPr>
              <a:t>❞</a:t>
            </a:r>
          </a:p>
          <a:p>
            <a:pPr marL="1270" algn="ctr">
              <a:lnSpc>
                <a:spcPts val="2075"/>
              </a:lnSpc>
            </a:pPr>
            <a:r>
              <a:rPr sz="1800" dirty="0"/>
              <a:t>(</a:t>
            </a:r>
            <a:r>
              <a:rPr sz="1800" spc="-40" dirty="0"/>
              <a:t> </a:t>
            </a:r>
            <a:r>
              <a:rPr sz="1800" i="1" spc="-5" dirty="0">
                <a:latin typeface="Palatino Linotype"/>
                <a:cs typeface="Palatino Linotype"/>
              </a:rPr>
              <a:t>Inf</a:t>
            </a:r>
            <a:r>
              <a:rPr sz="1800" spc="-5" dirty="0"/>
              <a:t>.</a:t>
            </a:r>
            <a:r>
              <a:rPr sz="1800" spc="-15" dirty="0"/>
              <a:t> </a:t>
            </a:r>
            <a:r>
              <a:rPr sz="1800" dirty="0"/>
              <a:t>III,</a:t>
            </a:r>
            <a:r>
              <a:rPr sz="1800" spc="-5" dirty="0"/>
              <a:t> </a:t>
            </a:r>
            <a:r>
              <a:rPr sz="1800" dirty="0"/>
              <a:t>51)</a:t>
            </a:r>
            <a:endParaRPr sz="1800" dirty="0">
              <a:latin typeface="Palatino Linotype"/>
              <a:cs typeface="Palatino Linotype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66800" y="1600200"/>
            <a:ext cx="4787265" cy="3241675"/>
          </a:xfrm>
          <a:prstGeom prst="rect">
            <a:avLst/>
          </a:prstGeom>
        </p:spPr>
        <p:txBody>
          <a:bodyPr vert="horz" wrap="square" lIns="0" tIns="1930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20"/>
              </a:spcBef>
            </a:pPr>
            <a:r>
              <a:rPr sz="3600" b="1" spc="-5" dirty="0">
                <a:latin typeface="Palatino Linotype"/>
                <a:cs typeface="Palatino Linotype"/>
              </a:rPr>
              <a:t>Significato</a:t>
            </a:r>
            <a:r>
              <a:rPr sz="3600" b="1" spc="-30" dirty="0">
                <a:latin typeface="Palatino Linotype"/>
                <a:cs typeface="Palatino Linotype"/>
              </a:rPr>
              <a:t> </a:t>
            </a:r>
            <a:r>
              <a:rPr sz="3600" b="1" dirty="0">
                <a:latin typeface="Palatino Linotype"/>
                <a:cs typeface="Palatino Linotype"/>
              </a:rPr>
              <a:t>in</a:t>
            </a:r>
            <a:r>
              <a:rPr sz="3600" b="1" spc="-20" dirty="0">
                <a:latin typeface="Palatino Linotype"/>
                <a:cs typeface="Palatino Linotype"/>
              </a:rPr>
              <a:t> </a:t>
            </a:r>
            <a:r>
              <a:rPr sz="3600" b="1" dirty="0">
                <a:latin typeface="Palatino Linotype"/>
                <a:cs typeface="Palatino Linotype"/>
              </a:rPr>
              <a:t>Dante:</a:t>
            </a:r>
            <a:endParaRPr sz="3600" dirty="0">
              <a:latin typeface="Palatino Linotype"/>
              <a:cs typeface="Palatino Linotype"/>
            </a:endParaRPr>
          </a:p>
          <a:p>
            <a:pPr marL="12700" marR="5080">
              <a:lnSpc>
                <a:spcPts val="3030"/>
              </a:lnSpc>
              <a:spcBef>
                <a:spcPts val="1475"/>
              </a:spcBef>
            </a:pPr>
            <a:r>
              <a:rPr sz="2800" spc="-5" dirty="0">
                <a:latin typeface="Palatino Linotype"/>
                <a:cs typeface="Palatino Linotype"/>
              </a:rPr>
              <a:t>E’ Virgilio a pronunciare </a:t>
            </a:r>
            <a:r>
              <a:rPr sz="2800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queste parole, descrivendo i </a:t>
            </a:r>
            <a:r>
              <a:rPr sz="2800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cosiddetti</a:t>
            </a:r>
            <a:r>
              <a:rPr sz="2800" spc="-20" dirty="0">
                <a:latin typeface="Palatino Linotype"/>
                <a:cs typeface="Palatino Linotype"/>
              </a:rPr>
              <a:t> </a:t>
            </a:r>
            <a:r>
              <a:rPr sz="2800" dirty="0">
                <a:latin typeface="Palatino Linotype"/>
                <a:cs typeface="Palatino Linotype"/>
              </a:rPr>
              <a:t>«ignavi»,</a:t>
            </a:r>
            <a:r>
              <a:rPr sz="2800" spc="-30" dirty="0">
                <a:latin typeface="Palatino Linotype"/>
                <a:cs typeface="Palatino Linotype"/>
              </a:rPr>
              <a:t> </a:t>
            </a:r>
            <a:r>
              <a:rPr sz="2800" spc="-10" dirty="0">
                <a:latin typeface="Palatino Linotype"/>
                <a:cs typeface="Palatino Linotype"/>
              </a:rPr>
              <a:t>coloro</a:t>
            </a:r>
            <a:r>
              <a:rPr sz="2800" spc="-20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che </a:t>
            </a:r>
            <a:r>
              <a:rPr sz="2800" spc="-685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per viltà d’animo non presero </a:t>
            </a:r>
            <a:r>
              <a:rPr sz="2800" spc="-685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mai posizione </a:t>
            </a:r>
            <a:r>
              <a:rPr sz="2800" dirty="0">
                <a:latin typeface="Palatino Linotype"/>
                <a:cs typeface="Palatino Linotype"/>
              </a:rPr>
              <a:t>nella </a:t>
            </a:r>
            <a:r>
              <a:rPr sz="2800" spc="-5" dirty="0">
                <a:latin typeface="Palatino Linotype"/>
                <a:cs typeface="Palatino Linotype"/>
              </a:rPr>
              <a:t>vita e non </a:t>
            </a:r>
            <a:r>
              <a:rPr sz="2800" spc="-685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si</a:t>
            </a:r>
            <a:r>
              <a:rPr sz="2800" spc="-20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curarono</a:t>
            </a:r>
            <a:r>
              <a:rPr sz="2800" spc="-20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di</a:t>
            </a:r>
            <a:r>
              <a:rPr sz="2800" spc="-10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scegliere.</a:t>
            </a:r>
            <a:endParaRPr sz="2800" dirty="0">
              <a:latin typeface="Palatino Linotype"/>
              <a:cs typeface="Palatino Linotype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72200" y="1600200"/>
            <a:ext cx="4869180" cy="3991610"/>
          </a:xfrm>
          <a:prstGeom prst="rect">
            <a:avLst/>
          </a:prstGeom>
        </p:spPr>
        <p:txBody>
          <a:bodyPr vert="horz" wrap="square" lIns="0" tIns="1822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35"/>
              </a:spcBef>
            </a:pPr>
            <a:r>
              <a:rPr sz="3600" b="1" spc="-5" dirty="0">
                <a:latin typeface="Palatino Linotype"/>
                <a:cs typeface="Palatino Linotype"/>
              </a:rPr>
              <a:t>Significato</a:t>
            </a:r>
            <a:r>
              <a:rPr sz="3600" b="1" spc="-25" dirty="0">
                <a:latin typeface="Palatino Linotype"/>
                <a:cs typeface="Palatino Linotype"/>
              </a:rPr>
              <a:t> </a:t>
            </a:r>
            <a:r>
              <a:rPr sz="3600" b="1" spc="-5" dirty="0">
                <a:latin typeface="Palatino Linotype"/>
                <a:cs typeface="Palatino Linotype"/>
              </a:rPr>
              <a:t>odierno:</a:t>
            </a:r>
            <a:endParaRPr sz="3600" dirty="0">
              <a:latin typeface="Palatino Linotype"/>
              <a:cs typeface="Palatino Linotype"/>
            </a:endParaRPr>
          </a:p>
          <a:p>
            <a:pPr marL="12700" marR="5080">
              <a:lnSpc>
                <a:spcPts val="3030"/>
              </a:lnSpc>
              <a:spcBef>
                <a:spcPts val="1415"/>
              </a:spcBef>
            </a:pPr>
            <a:r>
              <a:rPr sz="2800" dirty="0">
                <a:latin typeface="Palatino Linotype"/>
                <a:cs typeface="Palatino Linotype"/>
              </a:rPr>
              <a:t>Nel linguaggio </a:t>
            </a:r>
            <a:r>
              <a:rPr sz="2800" spc="-5" dirty="0">
                <a:latin typeface="Palatino Linotype"/>
                <a:cs typeface="Palatino Linotype"/>
              </a:rPr>
              <a:t>odierno, </a:t>
            </a:r>
            <a:r>
              <a:rPr sz="2800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l’espressione </a:t>
            </a:r>
            <a:r>
              <a:rPr sz="2800" dirty="0">
                <a:latin typeface="Palatino Linotype"/>
                <a:cs typeface="Palatino Linotype"/>
              </a:rPr>
              <a:t>viene utilizzata </a:t>
            </a:r>
            <a:r>
              <a:rPr sz="2800" spc="5" dirty="0">
                <a:latin typeface="Palatino Linotype"/>
                <a:cs typeface="Palatino Linotype"/>
              </a:rPr>
              <a:t> </a:t>
            </a:r>
            <a:r>
              <a:rPr sz="2800" spc="-10" dirty="0">
                <a:latin typeface="Palatino Linotype"/>
                <a:cs typeface="Palatino Linotype"/>
              </a:rPr>
              <a:t>con </a:t>
            </a:r>
            <a:r>
              <a:rPr sz="2800" dirty="0">
                <a:latin typeface="Palatino Linotype"/>
                <a:cs typeface="Palatino Linotype"/>
              </a:rPr>
              <a:t>un </a:t>
            </a:r>
            <a:r>
              <a:rPr sz="2800" spc="-5" dirty="0">
                <a:latin typeface="Palatino Linotype"/>
                <a:cs typeface="Palatino Linotype"/>
              </a:rPr>
              <a:t>tono di biasimo, </a:t>
            </a:r>
            <a:r>
              <a:rPr sz="2800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rivolgendolo a quelle persone </a:t>
            </a:r>
            <a:r>
              <a:rPr sz="2800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per le quali non vale la pena di </a:t>
            </a:r>
            <a:r>
              <a:rPr sz="2800" spc="-685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sprecare parola di condanna e </a:t>
            </a:r>
            <a:r>
              <a:rPr sz="2800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di preoccuparsi di calunnie o </a:t>
            </a:r>
            <a:r>
              <a:rPr sz="2800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giudizi</a:t>
            </a:r>
            <a:r>
              <a:rPr sz="2800" spc="-20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gratuiti.</a:t>
            </a:r>
            <a:endParaRPr sz="2800" dirty="0">
              <a:latin typeface="Palatino Linotype"/>
              <a:cs typeface="Palatino Linotyp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019800" y="2209800"/>
            <a:ext cx="556260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/>
              <a:t>Esempio</a:t>
            </a:r>
            <a:r>
              <a:rPr sz="4000" spc="-85" dirty="0"/>
              <a:t> </a:t>
            </a:r>
            <a:r>
              <a:rPr sz="4000" spc="-5" dirty="0"/>
              <a:t>d’uso</a:t>
            </a:r>
            <a:endParaRPr sz="4000" dirty="0"/>
          </a:p>
        </p:txBody>
      </p:sp>
      <p:sp>
        <p:nvSpPr>
          <p:cNvPr id="3" name="object 3"/>
          <p:cNvSpPr txBox="1"/>
          <p:nvPr/>
        </p:nvSpPr>
        <p:spPr>
          <a:xfrm>
            <a:off x="5142058" y="3651065"/>
            <a:ext cx="5505450" cy="17322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Palatino Linotype"/>
                <a:cs typeface="Palatino Linotype"/>
              </a:rPr>
              <a:t>L’espressione è spesso </a:t>
            </a:r>
            <a:r>
              <a:rPr sz="2800" dirty="0">
                <a:latin typeface="Palatino Linotype"/>
                <a:cs typeface="Palatino Linotype"/>
              </a:rPr>
              <a:t>utilizzata </a:t>
            </a:r>
            <a:r>
              <a:rPr sz="2800" spc="5" dirty="0">
                <a:latin typeface="Palatino Linotype"/>
                <a:cs typeface="Palatino Linotype"/>
              </a:rPr>
              <a:t> </a:t>
            </a:r>
            <a:r>
              <a:rPr sz="2800" dirty="0">
                <a:latin typeface="Palatino Linotype"/>
                <a:cs typeface="Palatino Linotype"/>
              </a:rPr>
              <a:t>nella </a:t>
            </a:r>
            <a:r>
              <a:rPr sz="2800" spc="-5" dirty="0">
                <a:latin typeface="Palatino Linotype"/>
                <a:cs typeface="Palatino Linotype"/>
              </a:rPr>
              <a:t>variante «non ti curar di </a:t>
            </a:r>
            <a:r>
              <a:rPr sz="2800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loro..» conservando, però, lo stesso </a:t>
            </a:r>
            <a:r>
              <a:rPr sz="2800" spc="-685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significato</a:t>
            </a:r>
            <a:r>
              <a:rPr sz="2800" spc="-35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di</a:t>
            </a:r>
            <a:r>
              <a:rPr sz="2800" spc="10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quella</a:t>
            </a:r>
            <a:r>
              <a:rPr sz="2800" spc="-15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originale.</a:t>
            </a:r>
            <a:endParaRPr sz="2800">
              <a:latin typeface="Palatino Linotype"/>
              <a:cs typeface="Palatino Linotype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0600" y="609600"/>
            <a:ext cx="10516511" cy="132294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90600" y="1828800"/>
            <a:ext cx="3361943" cy="34564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5800" y="4343400"/>
            <a:ext cx="10911840" cy="1051560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9525" marR="5080" indent="2540" algn="ctr">
              <a:lnSpc>
                <a:spcPct val="90000"/>
              </a:lnSpc>
              <a:spcBef>
                <a:spcPts val="575"/>
              </a:spcBef>
            </a:pPr>
            <a:r>
              <a:rPr sz="4000" spc="-5" dirty="0">
                <a:latin typeface="MS UI Gothic"/>
                <a:cs typeface="MS UI Gothic"/>
              </a:rPr>
              <a:t>❝</a:t>
            </a:r>
            <a:r>
              <a:rPr sz="4000" spc="-5" dirty="0"/>
              <a:t>Fatti non foste a viver come bruti, </a:t>
            </a:r>
            <a:r>
              <a:rPr sz="4000" dirty="0"/>
              <a:t> </a:t>
            </a:r>
            <a:r>
              <a:rPr sz="4000" spc="-5" dirty="0"/>
              <a:t>ma per seguir virtute e canoscenza</a:t>
            </a:r>
            <a:r>
              <a:rPr sz="4000" spc="-5" dirty="0">
                <a:latin typeface="MS UI Gothic"/>
                <a:cs typeface="MS UI Gothic"/>
              </a:rPr>
              <a:t>❞ </a:t>
            </a:r>
            <a:r>
              <a:rPr sz="4000" spc="-1205" dirty="0">
                <a:latin typeface="MS UI Gothic"/>
                <a:cs typeface="MS UI Gothic"/>
              </a:rPr>
              <a:t> </a:t>
            </a:r>
            <a:r>
              <a:rPr spc="-5" dirty="0"/>
              <a:t>(</a:t>
            </a:r>
            <a:r>
              <a:rPr i="1" spc="-5" dirty="0">
                <a:latin typeface="Palatino Linotype"/>
                <a:cs typeface="Palatino Linotype"/>
              </a:rPr>
              <a:t>Inf</a:t>
            </a:r>
            <a:r>
              <a:rPr spc="-5" dirty="0"/>
              <a:t>.</a:t>
            </a:r>
            <a:r>
              <a:rPr spc="-35" dirty="0"/>
              <a:t> </a:t>
            </a:r>
            <a:r>
              <a:rPr dirty="0"/>
              <a:t>XXVI,</a:t>
            </a:r>
            <a:r>
              <a:rPr spc="-10" dirty="0"/>
              <a:t> </a:t>
            </a:r>
            <a:r>
              <a:rPr spc="5" dirty="0"/>
              <a:t>119-120)</a:t>
            </a:r>
            <a:endParaRPr sz="4000" dirty="0">
              <a:latin typeface="Palatino Linotype"/>
              <a:cs typeface="Palatino Linotype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33800" y="381000"/>
            <a:ext cx="4611623" cy="37414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52800" y="533400"/>
            <a:ext cx="5824855" cy="1111250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 marR="5080" indent="3175" algn="ctr">
              <a:lnSpc>
                <a:spcPts val="3030"/>
              </a:lnSpc>
              <a:spcBef>
                <a:spcPts val="470"/>
              </a:spcBef>
            </a:pPr>
            <a:r>
              <a:rPr sz="2800" dirty="0">
                <a:latin typeface="MS UI Gothic"/>
                <a:cs typeface="MS UI Gothic"/>
              </a:rPr>
              <a:t>❝</a:t>
            </a:r>
            <a:r>
              <a:rPr sz="2800" dirty="0"/>
              <a:t>Fatti </a:t>
            </a:r>
            <a:r>
              <a:rPr sz="2800" spc="-5" dirty="0"/>
              <a:t>non foste a </a:t>
            </a:r>
            <a:r>
              <a:rPr sz="2800" dirty="0"/>
              <a:t>viver </a:t>
            </a:r>
            <a:r>
              <a:rPr sz="2800" spc="-5" dirty="0"/>
              <a:t>come bruti, </a:t>
            </a:r>
            <a:r>
              <a:rPr sz="2800" dirty="0"/>
              <a:t> </a:t>
            </a:r>
            <a:r>
              <a:rPr sz="2800" spc="-5" dirty="0"/>
              <a:t>ma</a:t>
            </a:r>
            <a:r>
              <a:rPr sz="2800" spc="-15" dirty="0"/>
              <a:t> </a:t>
            </a:r>
            <a:r>
              <a:rPr sz="2800" spc="-5" dirty="0"/>
              <a:t>per</a:t>
            </a:r>
            <a:r>
              <a:rPr sz="2800" spc="-10" dirty="0"/>
              <a:t> </a:t>
            </a:r>
            <a:r>
              <a:rPr sz="2800" dirty="0"/>
              <a:t>seguir</a:t>
            </a:r>
            <a:r>
              <a:rPr sz="2800" spc="-25" dirty="0"/>
              <a:t> </a:t>
            </a:r>
            <a:r>
              <a:rPr sz="2800" spc="-5" dirty="0"/>
              <a:t>virtute</a:t>
            </a:r>
            <a:r>
              <a:rPr sz="2800" spc="-25" dirty="0"/>
              <a:t> </a:t>
            </a:r>
            <a:r>
              <a:rPr sz="2800" spc="-5" dirty="0"/>
              <a:t>e canoscenza</a:t>
            </a:r>
            <a:r>
              <a:rPr sz="2800" spc="-5" dirty="0">
                <a:latin typeface="MS UI Gothic"/>
                <a:cs typeface="MS UI Gothic"/>
              </a:rPr>
              <a:t>❞</a:t>
            </a:r>
            <a:endParaRPr sz="2800" dirty="0">
              <a:latin typeface="MS UI Gothic"/>
              <a:cs typeface="MS UI Gothic"/>
            </a:endParaRPr>
          </a:p>
          <a:p>
            <a:pPr marL="3175" algn="ctr">
              <a:lnSpc>
                <a:spcPts val="2115"/>
              </a:lnSpc>
            </a:pPr>
            <a:r>
              <a:rPr sz="2000" dirty="0"/>
              <a:t>(</a:t>
            </a:r>
            <a:r>
              <a:rPr sz="2000" i="1" dirty="0">
                <a:latin typeface="Palatino Linotype"/>
                <a:cs typeface="Palatino Linotype"/>
              </a:rPr>
              <a:t>Inf</a:t>
            </a:r>
            <a:r>
              <a:rPr sz="2000" dirty="0"/>
              <a:t>.</a:t>
            </a:r>
            <a:r>
              <a:rPr sz="2000" spc="-70" dirty="0"/>
              <a:t> </a:t>
            </a:r>
            <a:r>
              <a:rPr sz="2000" dirty="0"/>
              <a:t>XXVI,</a:t>
            </a:r>
            <a:r>
              <a:rPr sz="2000" spc="-5" dirty="0"/>
              <a:t> </a:t>
            </a:r>
            <a:r>
              <a:rPr sz="2000" dirty="0"/>
              <a:t>119-120)</a:t>
            </a:r>
            <a:endParaRPr sz="2000" dirty="0">
              <a:latin typeface="Palatino Linotype"/>
              <a:cs typeface="Palatino Linotype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66800" y="1676400"/>
            <a:ext cx="4612005" cy="3046730"/>
          </a:xfrm>
          <a:prstGeom prst="rect">
            <a:avLst/>
          </a:prstGeom>
        </p:spPr>
        <p:txBody>
          <a:bodyPr vert="horz" wrap="square" lIns="0" tIns="831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5"/>
              </a:spcBef>
            </a:pPr>
            <a:r>
              <a:rPr sz="3600" b="1" spc="-5" dirty="0">
                <a:latin typeface="Palatino Linotype"/>
                <a:cs typeface="Palatino Linotype"/>
              </a:rPr>
              <a:t>Significato</a:t>
            </a:r>
            <a:r>
              <a:rPr sz="3600" b="1" spc="-30" dirty="0">
                <a:latin typeface="Palatino Linotype"/>
                <a:cs typeface="Palatino Linotype"/>
              </a:rPr>
              <a:t> </a:t>
            </a:r>
            <a:r>
              <a:rPr sz="3600" b="1" dirty="0">
                <a:latin typeface="Palatino Linotype"/>
                <a:cs typeface="Palatino Linotype"/>
              </a:rPr>
              <a:t>in</a:t>
            </a:r>
            <a:r>
              <a:rPr sz="3600" b="1" spc="-20" dirty="0">
                <a:latin typeface="Palatino Linotype"/>
                <a:cs typeface="Palatino Linotype"/>
              </a:rPr>
              <a:t> </a:t>
            </a:r>
            <a:r>
              <a:rPr sz="3600" b="1" dirty="0">
                <a:latin typeface="Palatino Linotype"/>
                <a:cs typeface="Palatino Linotype"/>
              </a:rPr>
              <a:t>Dante:</a:t>
            </a:r>
            <a:endParaRPr sz="3600" dirty="0">
              <a:latin typeface="Palatino Linotype"/>
              <a:cs typeface="Palatino Linotype"/>
            </a:endParaRPr>
          </a:p>
          <a:p>
            <a:pPr marL="12700" marR="5080">
              <a:lnSpc>
                <a:spcPts val="3030"/>
              </a:lnSpc>
              <a:spcBef>
                <a:spcPts val="805"/>
              </a:spcBef>
            </a:pPr>
            <a:r>
              <a:rPr sz="2800" spc="-5" dirty="0">
                <a:latin typeface="Palatino Linotype"/>
                <a:cs typeface="Palatino Linotype"/>
              </a:rPr>
              <a:t>Dante incita Ulisse ed i suoi </a:t>
            </a:r>
            <a:r>
              <a:rPr sz="2800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compagni, toccando uno dei </a:t>
            </a:r>
            <a:r>
              <a:rPr sz="2800" dirty="0">
                <a:latin typeface="Palatino Linotype"/>
                <a:cs typeface="Palatino Linotype"/>
              </a:rPr>
              <a:t> sentimenti </a:t>
            </a:r>
            <a:r>
              <a:rPr sz="2800" spc="-5" dirty="0">
                <a:latin typeface="Palatino Linotype"/>
                <a:cs typeface="Palatino Linotype"/>
              </a:rPr>
              <a:t>più profondi </a:t>
            </a:r>
            <a:r>
              <a:rPr sz="2800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dell’animo umano: l’orgoglio </a:t>
            </a:r>
            <a:r>
              <a:rPr sz="2800" spc="-690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per la superiorità </a:t>
            </a:r>
            <a:r>
              <a:rPr sz="2800" dirty="0">
                <a:latin typeface="Palatino Linotype"/>
                <a:cs typeface="Palatino Linotype"/>
              </a:rPr>
              <a:t>sugli </a:t>
            </a:r>
            <a:r>
              <a:rPr sz="2800" spc="-5" dirty="0">
                <a:latin typeface="Palatino Linotype"/>
                <a:cs typeface="Palatino Linotype"/>
              </a:rPr>
              <a:t>esseri </a:t>
            </a:r>
            <a:r>
              <a:rPr sz="2800" spc="-685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viventi.</a:t>
            </a:r>
            <a:endParaRPr sz="2800" dirty="0">
              <a:latin typeface="Palatino Linotype"/>
              <a:cs typeface="Palatino Linotype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553200" y="1676400"/>
            <a:ext cx="4497705" cy="40481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200"/>
              </a:lnSpc>
              <a:spcBef>
                <a:spcPts val="100"/>
              </a:spcBef>
            </a:pPr>
            <a:r>
              <a:rPr sz="3600" b="1" spc="-5" dirty="0">
                <a:latin typeface="Palatino Linotype"/>
                <a:cs typeface="Palatino Linotype"/>
              </a:rPr>
              <a:t>Significato</a:t>
            </a:r>
            <a:r>
              <a:rPr sz="3600" b="1" spc="-25" dirty="0">
                <a:latin typeface="Palatino Linotype"/>
                <a:cs typeface="Palatino Linotype"/>
              </a:rPr>
              <a:t> </a:t>
            </a:r>
            <a:r>
              <a:rPr sz="3600" b="1" spc="-5" dirty="0">
                <a:latin typeface="Palatino Linotype"/>
                <a:cs typeface="Palatino Linotype"/>
              </a:rPr>
              <a:t>odierno:</a:t>
            </a:r>
            <a:endParaRPr sz="3600" dirty="0">
              <a:latin typeface="Palatino Linotype"/>
              <a:cs typeface="Palatino Linotype"/>
            </a:endParaRPr>
          </a:p>
          <a:p>
            <a:pPr marL="12700" marR="262890">
              <a:lnSpc>
                <a:spcPts val="2500"/>
              </a:lnSpc>
              <a:spcBef>
                <a:spcPts val="475"/>
              </a:spcBef>
            </a:pPr>
            <a:r>
              <a:rPr sz="2600" dirty="0">
                <a:latin typeface="Palatino Linotype"/>
                <a:cs typeface="Palatino Linotype"/>
              </a:rPr>
              <a:t>Nel linguaggio </a:t>
            </a:r>
            <a:r>
              <a:rPr sz="2600" spc="-5" dirty="0">
                <a:latin typeface="Palatino Linotype"/>
                <a:cs typeface="Palatino Linotype"/>
              </a:rPr>
              <a:t>comune </a:t>
            </a:r>
            <a:r>
              <a:rPr sz="2600" dirty="0">
                <a:latin typeface="Palatino Linotype"/>
                <a:cs typeface="Palatino Linotype"/>
              </a:rPr>
              <a:t> </a:t>
            </a:r>
            <a:r>
              <a:rPr sz="2600" spc="-5" dirty="0">
                <a:latin typeface="Palatino Linotype"/>
                <a:cs typeface="Palatino Linotype"/>
              </a:rPr>
              <a:t>l’espressione </a:t>
            </a:r>
            <a:r>
              <a:rPr sz="2600" dirty="0">
                <a:latin typeface="Palatino Linotype"/>
                <a:cs typeface="Palatino Linotype"/>
              </a:rPr>
              <a:t>assume diverse </a:t>
            </a:r>
            <a:r>
              <a:rPr sz="2600" spc="-635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sfaccettature:</a:t>
            </a:r>
          </a:p>
          <a:p>
            <a:pPr marL="12700" marR="168275">
              <a:lnSpc>
                <a:spcPts val="2500"/>
              </a:lnSpc>
              <a:spcBef>
                <a:spcPts val="990"/>
              </a:spcBef>
            </a:pPr>
            <a:r>
              <a:rPr sz="2600" dirty="0">
                <a:latin typeface="Cambria Math"/>
                <a:cs typeface="Cambria Math"/>
              </a:rPr>
              <a:t>↬</a:t>
            </a:r>
            <a:r>
              <a:rPr sz="2600" dirty="0">
                <a:latin typeface="Palatino Linotype"/>
                <a:cs typeface="Palatino Linotype"/>
              </a:rPr>
              <a:t>E’ usata </a:t>
            </a:r>
            <a:r>
              <a:rPr sz="2600" spc="-5" dirty="0">
                <a:latin typeface="Palatino Linotype"/>
                <a:cs typeface="Palatino Linotype"/>
              </a:rPr>
              <a:t>contro chi </a:t>
            </a:r>
            <a:r>
              <a:rPr sz="2600" dirty="0">
                <a:latin typeface="Palatino Linotype"/>
                <a:cs typeface="Palatino Linotype"/>
              </a:rPr>
              <a:t>mostra </a:t>
            </a:r>
            <a:r>
              <a:rPr sz="2600" spc="5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maniere</a:t>
            </a:r>
            <a:r>
              <a:rPr sz="2600" spc="-35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rudi</a:t>
            </a:r>
            <a:r>
              <a:rPr sz="2600" spc="-30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e</a:t>
            </a:r>
            <a:r>
              <a:rPr sz="2600" spc="-15" dirty="0">
                <a:latin typeface="Palatino Linotype"/>
                <a:cs typeface="Palatino Linotype"/>
              </a:rPr>
              <a:t> </a:t>
            </a:r>
            <a:r>
              <a:rPr sz="2600" spc="-5" dirty="0">
                <a:latin typeface="Palatino Linotype"/>
                <a:cs typeface="Palatino Linotype"/>
              </a:rPr>
              <a:t>poco</a:t>
            </a:r>
            <a:r>
              <a:rPr sz="2600" dirty="0">
                <a:latin typeface="Palatino Linotype"/>
                <a:cs typeface="Palatino Linotype"/>
              </a:rPr>
              <a:t> </a:t>
            </a:r>
            <a:r>
              <a:rPr sz="2600" spc="-5" dirty="0">
                <a:latin typeface="Palatino Linotype"/>
                <a:cs typeface="Palatino Linotype"/>
              </a:rPr>
              <a:t>signorili.</a:t>
            </a:r>
            <a:endParaRPr sz="2600" dirty="0">
              <a:latin typeface="Palatino Linotype"/>
              <a:cs typeface="Palatino Linotype"/>
            </a:endParaRPr>
          </a:p>
          <a:p>
            <a:pPr marL="12700" marR="5080">
              <a:lnSpc>
                <a:spcPts val="2500"/>
              </a:lnSpc>
              <a:spcBef>
                <a:spcPts val="1000"/>
              </a:spcBef>
            </a:pPr>
            <a:r>
              <a:rPr sz="2600" spc="-5" dirty="0">
                <a:latin typeface="Cambria Math"/>
                <a:cs typeface="Cambria Math"/>
              </a:rPr>
              <a:t>↬</a:t>
            </a:r>
            <a:r>
              <a:rPr sz="2600" spc="-5" dirty="0">
                <a:latin typeface="Palatino Linotype"/>
                <a:cs typeface="Palatino Linotype"/>
              </a:rPr>
              <a:t>In </a:t>
            </a:r>
            <a:r>
              <a:rPr sz="2600" dirty="0">
                <a:latin typeface="Palatino Linotype"/>
                <a:cs typeface="Palatino Linotype"/>
              </a:rPr>
              <a:t>alcuni casi è vista </a:t>
            </a:r>
            <a:r>
              <a:rPr sz="2600" spc="-5" dirty="0">
                <a:latin typeface="Palatino Linotype"/>
                <a:cs typeface="Palatino Linotype"/>
              </a:rPr>
              <a:t>con </a:t>
            </a:r>
            <a:r>
              <a:rPr sz="2600" dirty="0">
                <a:latin typeface="Palatino Linotype"/>
                <a:cs typeface="Palatino Linotype"/>
              </a:rPr>
              <a:t>un </a:t>
            </a:r>
            <a:r>
              <a:rPr sz="2600" spc="5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senso</a:t>
            </a:r>
            <a:r>
              <a:rPr sz="2600" spc="-40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di</a:t>
            </a:r>
            <a:r>
              <a:rPr sz="2600" spc="-25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libertà:</a:t>
            </a:r>
            <a:r>
              <a:rPr sz="2600" spc="-25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tutti</a:t>
            </a:r>
            <a:r>
              <a:rPr sz="2600" spc="-25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possiamo </a:t>
            </a:r>
            <a:r>
              <a:rPr sz="2600" spc="-635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essere </a:t>
            </a:r>
            <a:r>
              <a:rPr sz="2600" spc="-5" dirty="0">
                <a:latin typeface="Palatino Linotype"/>
                <a:cs typeface="Palatino Linotype"/>
              </a:rPr>
              <a:t>chi </a:t>
            </a:r>
            <a:r>
              <a:rPr sz="2600" dirty="0">
                <a:latin typeface="Palatino Linotype"/>
                <a:cs typeface="Palatino Linotype"/>
              </a:rPr>
              <a:t>vogliamo </a:t>
            </a:r>
            <a:r>
              <a:rPr sz="2600" spc="-5" dirty="0">
                <a:latin typeface="Palatino Linotype"/>
                <a:cs typeface="Palatino Linotype"/>
              </a:rPr>
              <a:t>perché </a:t>
            </a:r>
            <a:r>
              <a:rPr sz="2600" dirty="0">
                <a:latin typeface="Palatino Linotype"/>
                <a:cs typeface="Palatino Linotype"/>
              </a:rPr>
              <a:t> nessuno </a:t>
            </a:r>
            <a:r>
              <a:rPr sz="2600" spc="-5" dirty="0">
                <a:latin typeface="Palatino Linotype"/>
                <a:cs typeface="Palatino Linotype"/>
              </a:rPr>
              <a:t>ci </a:t>
            </a:r>
            <a:r>
              <a:rPr sz="2600" dirty="0">
                <a:latin typeface="Palatino Linotype"/>
                <a:cs typeface="Palatino Linotype"/>
              </a:rPr>
              <a:t>impedirà mai di </a:t>
            </a:r>
            <a:r>
              <a:rPr sz="2600" spc="5" dirty="0">
                <a:latin typeface="Palatino Linotype"/>
                <a:cs typeface="Palatino Linotype"/>
              </a:rPr>
              <a:t> </a:t>
            </a:r>
            <a:r>
              <a:rPr sz="2600" spc="-5" dirty="0">
                <a:latin typeface="Palatino Linotype"/>
                <a:cs typeface="Palatino Linotype"/>
              </a:rPr>
              <a:t>esserlo.</a:t>
            </a:r>
            <a:endParaRPr sz="2600" dirty="0">
              <a:latin typeface="Palatino Linotype"/>
              <a:cs typeface="Palatino Linotyp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867400" y="2667000"/>
            <a:ext cx="3348354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latin typeface="Palatino Linotype"/>
                <a:cs typeface="Palatino Linotype"/>
              </a:rPr>
              <a:t>Esempio</a:t>
            </a:r>
            <a:r>
              <a:rPr sz="4000" spc="-85" dirty="0">
                <a:latin typeface="Palatino Linotype"/>
                <a:cs typeface="Palatino Linotype"/>
              </a:rPr>
              <a:t> </a:t>
            </a:r>
            <a:r>
              <a:rPr sz="4000" spc="-5" dirty="0">
                <a:latin typeface="Palatino Linotype"/>
                <a:cs typeface="Palatino Linotype"/>
              </a:rPr>
              <a:t>d’uso</a:t>
            </a:r>
            <a:endParaRPr sz="4000" dirty="0">
              <a:latin typeface="Palatino Linotype"/>
              <a:cs typeface="Palatino Linotype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2438400"/>
            <a:ext cx="4879847" cy="325831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943600" y="3429000"/>
            <a:ext cx="5440680" cy="2219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Palatino Linotype"/>
                <a:cs typeface="Palatino Linotype"/>
              </a:rPr>
              <a:t>Ezio Bosso combatte quotidianamente </a:t>
            </a:r>
            <a:r>
              <a:rPr sz="2400" dirty="0">
                <a:latin typeface="Palatino Linotype"/>
                <a:cs typeface="Palatino Linotype"/>
              </a:rPr>
              <a:t> </a:t>
            </a:r>
            <a:r>
              <a:rPr sz="2400" spc="-5" dirty="0">
                <a:latin typeface="Palatino Linotype"/>
                <a:cs typeface="Palatino Linotype"/>
              </a:rPr>
              <a:t>contro</a:t>
            </a:r>
            <a:r>
              <a:rPr sz="2400" spc="5" dirty="0">
                <a:latin typeface="Palatino Linotype"/>
                <a:cs typeface="Palatino Linotype"/>
              </a:rPr>
              <a:t> </a:t>
            </a:r>
            <a:r>
              <a:rPr sz="2400" spc="-5" dirty="0">
                <a:latin typeface="Palatino Linotype"/>
                <a:cs typeface="Palatino Linotype"/>
              </a:rPr>
              <a:t>la </a:t>
            </a:r>
            <a:r>
              <a:rPr sz="2400" dirty="0">
                <a:latin typeface="Palatino Linotype"/>
                <a:cs typeface="Palatino Linotype"/>
              </a:rPr>
              <a:t>sua</a:t>
            </a:r>
            <a:r>
              <a:rPr sz="2400" spc="-20" dirty="0">
                <a:latin typeface="Palatino Linotype"/>
                <a:cs typeface="Palatino Linotype"/>
              </a:rPr>
              <a:t> </a:t>
            </a:r>
            <a:r>
              <a:rPr sz="2400" spc="-5" dirty="0">
                <a:latin typeface="Palatino Linotype"/>
                <a:cs typeface="Palatino Linotype"/>
              </a:rPr>
              <a:t>disabilità,</a:t>
            </a:r>
            <a:r>
              <a:rPr sz="2400" spc="5" dirty="0">
                <a:latin typeface="Palatino Linotype"/>
                <a:cs typeface="Palatino Linotype"/>
              </a:rPr>
              <a:t> </a:t>
            </a:r>
            <a:r>
              <a:rPr sz="2400" spc="-5" dirty="0">
                <a:latin typeface="Palatino Linotype"/>
                <a:cs typeface="Palatino Linotype"/>
              </a:rPr>
              <a:t>non</a:t>
            </a:r>
            <a:r>
              <a:rPr sz="2400" spc="15" dirty="0">
                <a:latin typeface="Palatino Linotype"/>
                <a:cs typeface="Palatino Linotype"/>
              </a:rPr>
              <a:t> </a:t>
            </a:r>
            <a:r>
              <a:rPr sz="2400" spc="-5" dirty="0">
                <a:latin typeface="Palatino Linotype"/>
                <a:cs typeface="Palatino Linotype"/>
              </a:rPr>
              <a:t>volendo </a:t>
            </a:r>
            <a:r>
              <a:rPr sz="2400" dirty="0">
                <a:latin typeface="Palatino Linotype"/>
                <a:cs typeface="Palatino Linotype"/>
              </a:rPr>
              <a:t> </a:t>
            </a:r>
            <a:r>
              <a:rPr sz="2400" spc="-5" dirty="0">
                <a:latin typeface="Palatino Linotype"/>
                <a:cs typeface="Palatino Linotype"/>
              </a:rPr>
              <a:t>lasciarsi abbattere da </a:t>
            </a:r>
            <a:r>
              <a:rPr sz="2400" dirty="0">
                <a:latin typeface="Palatino Linotype"/>
                <a:cs typeface="Palatino Linotype"/>
              </a:rPr>
              <a:t>essa, </a:t>
            </a:r>
            <a:r>
              <a:rPr sz="2400" spc="-5" dirty="0">
                <a:latin typeface="Palatino Linotype"/>
                <a:cs typeface="Palatino Linotype"/>
              </a:rPr>
              <a:t>facendo della </a:t>
            </a:r>
            <a:r>
              <a:rPr sz="2400" spc="-585" dirty="0">
                <a:latin typeface="Palatino Linotype"/>
                <a:cs typeface="Palatino Linotype"/>
              </a:rPr>
              <a:t> </a:t>
            </a:r>
            <a:r>
              <a:rPr sz="2400" dirty="0">
                <a:latin typeface="Palatino Linotype"/>
                <a:cs typeface="Palatino Linotype"/>
              </a:rPr>
              <a:t>musica</a:t>
            </a:r>
            <a:r>
              <a:rPr sz="2400" spc="-30" dirty="0">
                <a:latin typeface="Palatino Linotype"/>
                <a:cs typeface="Palatino Linotype"/>
              </a:rPr>
              <a:t> </a:t>
            </a:r>
            <a:r>
              <a:rPr sz="2400" spc="-5" dirty="0">
                <a:latin typeface="Palatino Linotype"/>
                <a:cs typeface="Palatino Linotype"/>
              </a:rPr>
              <a:t>il</a:t>
            </a:r>
            <a:r>
              <a:rPr sz="2400" dirty="0">
                <a:latin typeface="Palatino Linotype"/>
                <a:cs typeface="Palatino Linotype"/>
              </a:rPr>
              <a:t> suo</a:t>
            </a:r>
            <a:r>
              <a:rPr sz="2400" spc="-20" dirty="0">
                <a:latin typeface="Palatino Linotype"/>
                <a:cs typeface="Palatino Linotype"/>
              </a:rPr>
              <a:t> </a:t>
            </a:r>
            <a:r>
              <a:rPr sz="2400" spc="-5" dirty="0">
                <a:latin typeface="Palatino Linotype"/>
                <a:cs typeface="Palatino Linotype"/>
              </a:rPr>
              <a:t>punto</a:t>
            </a:r>
            <a:r>
              <a:rPr sz="2400" spc="15" dirty="0">
                <a:latin typeface="Palatino Linotype"/>
                <a:cs typeface="Palatino Linotype"/>
              </a:rPr>
              <a:t> </a:t>
            </a:r>
            <a:r>
              <a:rPr sz="2400" spc="-5" dirty="0">
                <a:latin typeface="Palatino Linotype"/>
                <a:cs typeface="Palatino Linotype"/>
              </a:rPr>
              <a:t>di</a:t>
            </a:r>
            <a:r>
              <a:rPr sz="2400" spc="-10" dirty="0">
                <a:latin typeface="Palatino Linotype"/>
                <a:cs typeface="Palatino Linotype"/>
              </a:rPr>
              <a:t> </a:t>
            </a:r>
            <a:r>
              <a:rPr sz="2400" spc="-5" dirty="0">
                <a:latin typeface="Palatino Linotype"/>
                <a:cs typeface="Palatino Linotype"/>
              </a:rPr>
              <a:t>grazia</a:t>
            </a:r>
            <a:r>
              <a:rPr sz="2400" spc="5" dirty="0">
                <a:latin typeface="Palatino Linotype"/>
                <a:cs typeface="Palatino Linotype"/>
              </a:rPr>
              <a:t> </a:t>
            </a:r>
            <a:r>
              <a:rPr sz="2400" spc="-5" dirty="0">
                <a:latin typeface="Palatino Linotype"/>
                <a:cs typeface="Palatino Linotype"/>
              </a:rPr>
              <a:t>più</a:t>
            </a:r>
            <a:r>
              <a:rPr sz="2400" dirty="0">
                <a:latin typeface="Palatino Linotype"/>
                <a:cs typeface="Palatino Linotype"/>
              </a:rPr>
              <a:t> </a:t>
            </a:r>
            <a:r>
              <a:rPr sz="2400" spc="-5" dirty="0">
                <a:latin typeface="Palatino Linotype"/>
                <a:cs typeface="Palatino Linotype"/>
              </a:rPr>
              <a:t>forte.</a:t>
            </a:r>
            <a:endParaRPr sz="2400" dirty="0">
              <a:latin typeface="Palatino Linotype"/>
              <a:cs typeface="Palatino Linotype"/>
            </a:endParaRPr>
          </a:p>
          <a:p>
            <a:pPr marL="12700" marR="906780">
              <a:lnSpc>
                <a:spcPct val="100000"/>
              </a:lnSpc>
            </a:pPr>
            <a:r>
              <a:rPr sz="2400" spc="-5" dirty="0">
                <a:latin typeface="Palatino Linotype"/>
                <a:cs typeface="Palatino Linotype"/>
              </a:rPr>
              <a:t>Non </a:t>
            </a:r>
            <a:r>
              <a:rPr sz="2400" dirty="0">
                <a:latin typeface="Palatino Linotype"/>
                <a:cs typeface="Palatino Linotype"/>
              </a:rPr>
              <a:t>si</a:t>
            </a:r>
            <a:r>
              <a:rPr sz="2400" spc="-25" dirty="0">
                <a:latin typeface="Palatino Linotype"/>
                <a:cs typeface="Palatino Linotype"/>
              </a:rPr>
              <a:t> </a:t>
            </a:r>
            <a:r>
              <a:rPr sz="2400" dirty="0">
                <a:latin typeface="Palatino Linotype"/>
                <a:cs typeface="Palatino Linotype"/>
              </a:rPr>
              <a:t>è</a:t>
            </a:r>
            <a:r>
              <a:rPr sz="2400" spc="-10" dirty="0">
                <a:latin typeface="Palatino Linotype"/>
                <a:cs typeface="Palatino Linotype"/>
              </a:rPr>
              <a:t> </a:t>
            </a:r>
            <a:r>
              <a:rPr sz="2400" dirty="0">
                <a:latin typeface="Palatino Linotype"/>
                <a:cs typeface="Palatino Linotype"/>
              </a:rPr>
              <a:t>mai</a:t>
            </a:r>
            <a:r>
              <a:rPr sz="2400" spc="-5" dirty="0">
                <a:latin typeface="Palatino Linotype"/>
                <a:cs typeface="Palatino Linotype"/>
              </a:rPr>
              <a:t> </a:t>
            </a:r>
            <a:r>
              <a:rPr sz="2400" dirty="0">
                <a:latin typeface="Palatino Linotype"/>
                <a:cs typeface="Palatino Linotype"/>
              </a:rPr>
              <a:t>arreso</a:t>
            </a:r>
            <a:r>
              <a:rPr sz="2400" spc="-15" dirty="0">
                <a:latin typeface="Palatino Linotype"/>
                <a:cs typeface="Palatino Linotype"/>
              </a:rPr>
              <a:t> </a:t>
            </a:r>
            <a:r>
              <a:rPr sz="2400" dirty="0">
                <a:latin typeface="Palatino Linotype"/>
                <a:cs typeface="Palatino Linotype"/>
              </a:rPr>
              <a:t>al</a:t>
            </a:r>
            <a:r>
              <a:rPr sz="2400" spc="-10" dirty="0">
                <a:latin typeface="Palatino Linotype"/>
                <a:cs typeface="Palatino Linotype"/>
              </a:rPr>
              <a:t> </a:t>
            </a:r>
            <a:r>
              <a:rPr sz="2400" spc="-5" dirty="0">
                <a:latin typeface="Palatino Linotype"/>
                <a:cs typeface="Palatino Linotype"/>
              </a:rPr>
              <a:t>pensiero</a:t>
            </a:r>
            <a:r>
              <a:rPr sz="2400" spc="-15" dirty="0">
                <a:latin typeface="Palatino Linotype"/>
                <a:cs typeface="Palatino Linotype"/>
              </a:rPr>
              <a:t> </a:t>
            </a:r>
            <a:r>
              <a:rPr sz="2400" spc="-5" dirty="0">
                <a:latin typeface="Palatino Linotype"/>
                <a:cs typeface="Palatino Linotype"/>
              </a:rPr>
              <a:t>di </a:t>
            </a:r>
            <a:r>
              <a:rPr sz="2400" spc="-585" dirty="0">
                <a:latin typeface="Palatino Linotype"/>
                <a:cs typeface="Palatino Linotype"/>
              </a:rPr>
              <a:t> </a:t>
            </a:r>
            <a:r>
              <a:rPr sz="2400" spc="-5" dirty="0">
                <a:latin typeface="Palatino Linotype"/>
                <a:cs typeface="Palatino Linotype"/>
              </a:rPr>
              <a:t>vivere</a:t>
            </a:r>
            <a:r>
              <a:rPr sz="2400" spc="-30" dirty="0">
                <a:latin typeface="Palatino Linotype"/>
                <a:cs typeface="Palatino Linotype"/>
              </a:rPr>
              <a:t> </a:t>
            </a:r>
            <a:r>
              <a:rPr sz="2400" spc="-5" dirty="0">
                <a:latin typeface="Palatino Linotype"/>
                <a:cs typeface="Palatino Linotype"/>
              </a:rPr>
              <a:t>nell’ignoranza.</a:t>
            </a:r>
            <a:endParaRPr sz="2400" dirty="0">
              <a:latin typeface="Palatino Linotype"/>
              <a:cs typeface="Palatino Linotype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38200" y="762000"/>
            <a:ext cx="10668000" cy="836294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 marR="5080" indent="78740" algn="ctr">
              <a:lnSpc>
                <a:spcPts val="3030"/>
              </a:lnSpc>
              <a:spcBef>
                <a:spcPts val="470"/>
              </a:spcBef>
            </a:pPr>
            <a:r>
              <a:rPr sz="2800" dirty="0">
                <a:latin typeface="MS UI Gothic"/>
                <a:cs typeface="MS UI Gothic"/>
              </a:rPr>
              <a:t>❝</a:t>
            </a:r>
            <a:r>
              <a:rPr sz="2800" dirty="0"/>
              <a:t>Fatti </a:t>
            </a:r>
            <a:r>
              <a:rPr sz="2800" spc="-5" dirty="0"/>
              <a:t>non foste a </a:t>
            </a:r>
            <a:r>
              <a:rPr sz="2800" dirty="0"/>
              <a:t>viver </a:t>
            </a:r>
            <a:r>
              <a:rPr sz="2800" spc="-5" dirty="0"/>
              <a:t>come bruti, </a:t>
            </a:r>
            <a:r>
              <a:rPr sz="2800" spc="-685" dirty="0"/>
              <a:t> </a:t>
            </a:r>
            <a:r>
              <a:rPr sz="2800" spc="-5" dirty="0"/>
              <a:t>ma</a:t>
            </a:r>
            <a:r>
              <a:rPr sz="2800" spc="-15" dirty="0"/>
              <a:t> </a:t>
            </a:r>
            <a:r>
              <a:rPr sz="2800" spc="-5" dirty="0"/>
              <a:t>per</a:t>
            </a:r>
            <a:r>
              <a:rPr sz="2800" spc="-10" dirty="0"/>
              <a:t> </a:t>
            </a:r>
            <a:r>
              <a:rPr sz="2800" dirty="0"/>
              <a:t>seguir</a:t>
            </a:r>
            <a:r>
              <a:rPr sz="2800" spc="-25" dirty="0"/>
              <a:t> </a:t>
            </a:r>
            <a:r>
              <a:rPr sz="2800" spc="-5" dirty="0"/>
              <a:t>virtute</a:t>
            </a:r>
            <a:r>
              <a:rPr sz="2800" spc="-25" dirty="0"/>
              <a:t> </a:t>
            </a:r>
            <a:r>
              <a:rPr sz="2800" spc="-5" dirty="0"/>
              <a:t>e canoscenza</a:t>
            </a:r>
            <a:r>
              <a:rPr sz="2800" spc="-5" dirty="0">
                <a:latin typeface="MS UI Gothic"/>
                <a:cs typeface="MS UI Gothic"/>
              </a:rPr>
              <a:t>❞</a:t>
            </a:r>
            <a:endParaRPr sz="2800" dirty="0">
              <a:latin typeface="MS UI Gothic"/>
              <a:cs typeface="MS UI Gothic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181600" y="1752600"/>
            <a:ext cx="220408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Palatino Linotype"/>
                <a:cs typeface="Palatino Linotype"/>
              </a:rPr>
              <a:t>(</a:t>
            </a:r>
            <a:r>
              <a:rPr sz="2000" i="1" dirty="0">
                <a:latin typeface="Palatino Linotype"/>
                <a:cs typeface="Palatino Linotype"/>
              </a:rPr>
              <a:t>Inf</a:t>
            </a:r>
            <a:r>
              <a:rPr sz="2000" dirty="0">
                <a:latin typeface="Palatino Linotype"/>
                <a:cs typeface="Palatino Linotype"/>
              </a:rPr>
              <a:t>.</a:t>
            </a:r>
            <a:r>
              <a:rPr sz="2000" spc="-75" dirty="0">
                <a:latin typeface="Palatino Linotype"/>
                <a:cs typeface="Palatino Linotype"/>
              </a:rPr>
              <a:t> </a:t>
            </a:r>
            <a:r>
              <a:rPr sz="2000" dirty="0">
                <a:latin typeface="Palatino Linotype"/>
                <a:cs typeface="Palatino Linotype"/>
              </a:rPr>
              <a:t>XXVI,</a:t>
            </a:r>
            <a:r>
              <a:rPr sz="2000" spc="-20" dirty="0">
                <a:latin typeface="Palatino Linotype"/>
                <a:cs typeface="Palatino Linotype"/>
              </a:rPr>
              <a:t> </a:t>
            </a:r>
            <a:r>
              <a:rPr sz="2000" dirty="0">
                <a:latin typeface="Palatino Linotype"/>
                <a:cs typeface="Palatino Linotype"/>
              </a:rPr>
              <a:t>119-120)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09600" y="4724400"/>
            <a:ext cx="10911840" cy="1051560"/>
          </a:xfrm>
          <a:prstGeom prst="rect">
            <a:avLst/>
          </a:prstGeom>
        </p:spPr>
        <p:txBody>
          <a:bodyPr vert="horz" wrap="square" lIns="0" tIns="286384" rIns="0" bIns="0" rtlCol="0">
            <a:spAutoFit/>
          </a:bodyPr>
          <a:lstStyle/>
          <a:p>
            <a:pPr algn="ctr">
              <a:lnSpc>
                <a:spcPts val="4600"/>
              </a:lnSpc>
              <a:spcBef>
                <a:spcPts val="95"/>
              </a:spcBef>
            </a:pPr>
            <a:r>
              <a:rPr sz="4000" spc="-5" dirty="0">
                <a:latin typeface="MS UI Gothic"/>
                <a:cs typeface="MS UI Gothic"/>
              </a:rPr>
              <a:t>❝</a:t>
            </a:r>
            <a:r>
              <a:rPr sz="4000" spc="-5" dirty="0"/>
              <a:t>Il</a:t>
            </a:r>
            <a:r>
              <a:rPr sz="4000" spc="-30" dirty="0"/>
              <a:t> </a:t>
            </a:r>
            <a:r>
              <a:rPr sz="4000" spc="-5" dirty="0"/>
              <a:t>ben</a:t>
            </a:r>
            <a:r>
              <a:rPr sz="4000" spc="-20" dirty="0"/>
              <a:t> </a:t>
            </a:r>
            <a:r>
              <a:rPr sz="4000" spc="-5" dirty="0"/>
              <a:t>de</a:t>
            </a:r>
            <a:r>
              <a:rPr sz="4000" spc="-15" dirty="0"/>
              <a:t> </a:t>
            </a:r>
            <a:r>
              <a:rPr sz="4000" spc="-5" dirty="0"/>
              <a:t>l’intelletto</a:t>
            </a:r>
            <a:r>
              <a:rPr sz="4000" spc="-5" dirty="0">
                <a:latin typeface="MS UI Gothic"/>
                <a:cs typeface="MS UI Gothic"/>
              </a:rPr>
              <a:t>❞</a:t>
            </a:r>
            <a:endParaRPr sz="4000" dirty="0">
              <a:latin typeface="MS UI Gothic"/>
              <a:cs typeface="MS UI Gothic"/>
            </a:endParaRPr>
          </a:p>
          <a:p>
            <a:pPr algn="ctr">
              <a:lnSpc>
                <a:spcPts val="3640"/>
              </a:lnSpc>
            </a:pPr>
            <a:r>
              <a:rPr spc="-5" dirty="0"/>
              <a:t>(</a:t>
            </a:r>
            <a:r>
              <a:rPr i="1" spc="-5" dirty="0">
                <a:latin typeface="Palatino Linotype"/>
                <a:cs typeface="Palatino Linotype"/>
              </a:rPr>
              <a:t>Inf</a:t>
            </a:r>
            <a:r>
              <a:rPr spc="-5" dirty="0"/>
              <a:t>.</a:t>
            </a:r>
            <a:r>
              <a:rPr spc="-55" dirty="0"/>
              <a:t> </a:t>
            </a:r>
            <a:r>
              <a:rPr dirty="0"/>
              <a:t>III,</a:t>
            </a:r>
            <a:r>
              <a:rPr spc="-45" dirty="0"/>
              <a:t> </a:t>
            </a:r>
            <a:r>
              <a:rPr spc="5" dirty="0"/>
              <a:t>18)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90800" y="609600"/>
            <a:ext cx="6908987" cy="38569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29000" y="533400"/>
            <a:ext cx="540067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latin typeface="MS UI Gothic"/>
                <a:cs typeface="MS UI Gothic"/>
              </a:rPr>
              <a:t>❝</a:t>
            </a:r>
            <a:r>
              <a:rPr sz="4000" spc="-5" dirty="0"/>
              <a:t>Il</a:t>
            </a:r>
            <a:r>
              <a:rPr sz="4000" spc="-40" dirty="0"/>
              <a:t> </a:t>
            </a:r>
            <a:r>
              <a:rPr sz="4000" spc="-5" dirty="0"/>
              <a:t>ben</a:t>
            </a:r>
            <a:r>
              <a:rPr sz="4000" spc="-20" dirty="0"/>
              <a:t> </a:t>
            </a:r>
            <a:r>
              <a:rPr sz="4000" spc="-5" dirty="0"/>
              <a:t>de</a:t>
            </a:r>
            <a:r>
              <a:rPr sz="4000" spc="-15" dirty="0"/>
              <a:t> </a:t>
            </a:r>
            <a:r>
              <a:rPr sz="4000" spc="-5" dirty="0"/>
              <a:t>l’intelletto</a:t>
            </a:r>
            <a:r>
              <a:rPr sz="4000" spc="-5" dirty="0">
                <a:latin typeface="MS UI Gothic"/>
                <a:cs typeface="MS UI Gothic"/>
              </a:rPr>
              <a:t>❞</a:t>
            </a:r>
            <a:endParaRPr sz="4000" dirty="0">
              <a:latin typeface="MS UI Gothic"/>
              <a:cs typeface="MS UI Goth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410200" y="1066800"/>
            <a:ext cx="15017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Palatino Linotype"/>
                <a:cs typeface="Palatino Linotype"/>
              </a:rPr>
              <a:t>(</a:t>
            </a:r>
            <a:r>
              <a:rPr sz="2400" i="1" dirty="0">
                <a:latin typeface="Palatino Linotype"/>
                <a:cs typeface="Palatino Linotype"/>
              </a:rPr>
              <a:t>Inf</a:t>
            </a:r>
            <a:r>
              <a:rPr sz="2400" dirty="0">
                <a:latin typeface="Palatino Linotype"/>
                <a:cs typeface="Palatino Linotype"/>
              </a:rPr>
              <a:t>.</a:t>
            </a:r>
            <a:r>
              <a:rPr sz="2400" spc="-70" dirty="0">
                <a:latin typeface="Palatino Linotype"/>
                <a:cs typeface="Palatino Linotype"/>
              </a:rPr>
              <a:t> </a:t>
            </a:r>
            <a:r>
              <a:rPr sz="2400" spc="-5" dirty="0">
                <a:latin typeface="Palatino Linotype"/>
                <a:cs typeface="Palatino Linotype"/>
              </a:rPr>
              <a:t>III,</a:t>
            </a:r>
            <a:r>
              <a:rPr sz="2400" spc="-25" dirty="0">
                <a:latin typeface="Palatino Linotype"/>
                <a:cs typeface="Palatino Linotype"/>
              </a:rPr>
              <a:t> </a:t>
            </a:r>
            <a:r>
              <a:rPr sz="2400" dirty="0">
                <a:latin typeface="Palatino Linotype"/>
                <a:cs typeface="Palatino Linotype"/>
              </a:rPr>
              <a:t>18)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38200" y="1752600"/>
            <a:ext cx="4869180" cy="3964940"/>
          </a:xfrm>
          <a:prstGeom prst="rect">
            <a:avLst/>
          </a:prstGeom>
        </p:spPr>
        <p:txBody>
          <a:bodyPr vert="horz" wrap="square" lIns="0" tIns="946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sz="3600" b="1" spc="-5" dirty="0">
                <a:latin typeface="Palatino Linotype"/>
                <a:cs typeface="Palatino Linotype"/>
              </a:rPr>
              <a:t>Significato</a:t>
            </a:r>
            <a:r>
              <a:rPr sz="3600" b="1" spc="-30" dirty="0">
                <a:latin typeface="Palatino Linotype"/>
                <a:cs typeface="Palatino Linotype"/>
              </a:rPr>
              <a:t> </a:t>
            </a:r>
            <a:r>
              <a:rPr sz="3600" b="1" dirty="0">
                <a:latin typeface="Palatino Linotype"/>
                <a:cs typeface="Palatino Linotype"/>
              </a:rPr>
              <a:t>in</a:t>
            </a:r>
            <a:r>
              <a:rPr sz="3600" b="1" spc="-20" dirty="0">
                <a:latin typeface="Palatino Linotype"/>
                <a:cs typeface="Palatino Linotype"/>
              </a:rPr>
              <a:t> </a:t>
            </a:r>
            <a:r>
              <a:rPr sz="3600" b="1" dirty="0">
                <a:latin typeface="Palatino Linotype"/>
                <a:cs typeface="Palatino Linotype"/>
              </a:rPr>
              <a:t>Dante:</a:t>
            </a:r>
            <a:endParaRPr sz="3600" dirty="0">
              <a:latin typeface="Palatino Linotype"/>
              <a:cs typeface="Palatino Linotype"/>
            </a:endParaRPr>
          </a:p>
          <a:p>
            <a:pPr marL="12700" marR="5080">
              <a:lnSpc>
                <a:spcPts val="2810"/>
              </a:lnSpc>
              <a:spcBef>
                <a:spcPts val="825"/>
              </a:spcBef>
            </a:pPr>
            <a:r>
              <a:rPr sz="2600" dirty="0">
                <a:latin typeface="Palatino Linotype"/>
                <a:cs typeface="Palatino Linotype"/>
              </a:rPr>
              <a:t>È</a:t>
            </a:r>
            <a:r>
              <a:rPr sz="2600" spc="-35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una</a:t>
            </a:r>
            <a:r>
              <a:rPr sz="2600" spc="-15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perifrasi</a:t>
            </a:r>
            <a:r>
              <a:rPr sz="2600" spc="-15" dirty="0">
                <a:latin typeface="Palatino Linotype"/>
                <a:cs typeface="Palatino Linotype"/>
              </a:rPr>
              <a:t> </a:t>
            </a:r>
            <a:r>
              <a:rPr sz="2600" spc="-5" dirty="0">
                <a:latin typeface="Palatino Linotype"/>
                <a:cs typeface="Palatino Linotype"/>
              </a:rPr>
              <a:t>per indicare</a:t>
            </a:r>
            <a:r>
              <a:rPr sz="2600" spc="-20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Dio</a:t>
            </a:r>
            <a:r>
              <a:rPr sz="2600" spc="-10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e </a:t>
            </a:r>
            <a:r>
              <a:rPr sz="2600" spc="-635" dirty="0">
                <a:latin typeface="Palatino Linotype"/>
                <a:cs typeface="Palatino Linotype"/>
              </a:rPr>
              <a:t> </a:t>
            </a:r>
            <a:r>
              <a:rPr sz="2600" spc="-5" dirty="0">
                <a:latin typeface="Palatino Linotype"/>
                <a:cs typeface="Palatino Linotype"/>
              </a:rPr>
              <a:t>la </a:t>
            </a:r>
            <a:r>
              <a:rPr sz="2600" dirty="0">
                <a:latin typeface="Palatino Linotype"/>
                <a:cs typeface="Palatino Linotype"/>
              </a:rPr>
              <a:t>verità. Siamo </a:t>
            </a:r>
            <a:r>
              <a:rPr sz="2600" spc="-5" dirty="0">
                <a:latin typeface="Palatino Linotype"/>
                <a:cs typeface="Palatino Linotype"/>
              </a:rPr>
              <a:t>nell’Antinferno </a:t>
            </a:r>
            <a:r>
              <a:rPr sz="2600" dirty="0">
                <a:latin typeface="Palatino Linotype"/>
                <a:cs typeface="Palatino Linotype"/>
              </a:rPr>
              <a:t>e </a:t>
            </a:r>
            <a:r>
              <a:rPr sz="2600" spc="-635" dirty="0">
                <a:latin typeface="Palatino Linotype"/>
                <a:cs typeface="Palatino Linotype"/>
              </a:rPr>
              <a:t> </a:t>
            </a:r>
            <a:r>
              <a:rPr sz="2600" spc="-5" dirty="0">
                <a:latin typeface="Palatino Linotype"/>
                <a:cs typeface="Palatino Linotype"/>
              </a:rPr>
              <a:t>le</a:t>
            </a:r>
            <a:r>
              <a:rPr sz="2600" spc="-10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genti</a:t>
            </a:r>
            <a:r>
              <a:rPr sz="2600" spc="-10" dirty="0">
                <a:latin typeface="Palatino Linotype"/>
                <a:cs typeface="Palatino Linotype"/>
              </a:rPr>
              <a:t> </a:t>
            </a:r>
            <a:r>
              <a:rPr sz="2600" spc="-5" dirty="0">
                <a:latin typeface="Palatino Linotype"/>
                <a:cs typeface="Palatino Linotype"/>
              </a:rPr>
              <a:t>dolorose</a:t>
            </a:r>
            <a:r>
              <a:rPr sz="2600" spc="20" dirty="0">
                <a:latin typeface="Palatino Linotype"/>
                <a:cs typeface="Palatino Linotype"/>
              </a:rPr>
              <a:t> </a:t>
            </a:r>
            <a:r>
              <a:rPr sz="2600" spc="-5" dirty="0">
                <a:latin typeface="Palatino Linotype"/>
                <a:cs typeface="Palatino Linotype"/>
              </a:rPr>
              <a:t>sono </a:t>
            </a:r>
            <a:r>
              <a:rPr sz="2600" dirty="0">
                <a:latin typeface="Palatino Linotype"/>
                <a:cs typeface="Palatino Linotype"/>
              </a:rPr>
              <a:t>i</a:t>
            </a:r>
            <a:r>
              <a:rPr sz="2600" spc="5" dirty="0">
                <a:latin typeface="Palatino Linotype"/>
                <a:cs typeface="Palatino Linotype"/>
              </a:rPr>
              <a:t> </a:t>
            </a:r>
            <a:r>
              <a:rPr sz="2600" b="1" dirty="0">
                <a:latin typeface="Palatino Linotype"/>
                <a:cs typeface="Palatino Linotype"/>
              </a:rPr>
              <a:t>dannati</a:t>
            </a:r>
            <a:r>
              <a:rPr sz="2600" dirty="0">
                <a:latin typeface="Palatino Linotype"/>
                <a:cs typeface="Palatino Linotype"/>
              </a:rPr>
              <a:t>, </a:t>
            </a:r>
            <a:r>
              <a:rPr sz="2600" spc="5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esclusi dalla </a:t>
            </a:r>
            <a:r>
              <a:rPr sz="2600" spc="-5" dirty="0">
                <a:latin typeface="Palatino Linotype"/>
                <a:cs typeface="Palatino Linotype"/>
              </a:rPr>
              <a:t>visione </a:t>
            </a:r>
            <a:r>
              <a:rPr sz="2600" dirty="0">
                <a:latin typeface="Palatino Linotype"/>
                <a:cs typeface="Palatino Linotype"/>
              </a:rPr>
              <a:t>di </a:t>
            </a:r>
            <a:r>
              <a:rPr sz="2600" spc="-5" dirty="0">
                <a:latin typeface="Palatino Linotype"/>
                <a:cs typeface="Palatino Linotype"/>
              </a:rPr>
              <a:t>Dio, cioè </a:t>
            </a:r>
            <a:r>
              <a:rPr sz="2600" dirty="0">
                <a:latin typeface="Palatino Linotype"/>
                <a:cs typeface="Palatino Linotype"/>
              </a:rPr>
              <a:t> dalla verità, </a:t>
            </a:r>
            <a:r>
              <a:rPr sz="2600" spc="-5" dirty="0">
                <a:latin typeface="Palatino Linotype"/>
                <a:cs typeface="Palatino Linotype"/>
              </a:rPr>
              <a:t>il bene </a:t>
            </a:r>
            <a:r>
              <a:rPr sz="2600" dirty="0">
                <a:latin typeface="Palatino Linotype"/>
                <a:cs typeface="Palatino Linotype"/>
              </a:rPr>
              <a:t>supremo </a:t>
            </a:r>
            <a:r>
              <a:rPr sz="2600" spc="5" dirty="0">
                <a:latin typeface="Palatino Linotype"/>
                <a:cs typeface="Palatino Linotype"/>
              </a:rPr>
              <a:t> </a:t>
            </a:r>
            <a:r>
              <a:rPr sz="2600" spc="-5" dirty="0">
                <a:latin typeface="Palatino Linotype"/>
                <a:cs typeface="Palatino Linotype"/>
              </a:rPr>
              <a:t>dell’intelletto</a:t>
            </a:r>
            <a:r>
              <a:rPr sz="2600" spc="15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umano,</a:t>
            </a:r>
            <a:r>
              <a:rPr sz="2600" spc="-5" dirty="0">
                <a:latin typeface="Palatino Linotype"/>
                <a:cs typeface="Palatino Linotype"/>
              </a:rPr>
              <a:t> appunto</a:t>
            </a:r>
            <a:r>
              <a:rPr sz="2600" spc="-20" dirty="0">
                <a:latin typeface="Palatino Linotype"/>
                <a:cs typeface="Palatino Linotype"/>
              </a:rPr>
              <a:t> </a:t>
            </a:r>
            <a:r>
              <a:rPr sz="2600" spc="-5" dirty="0">
                <a:latin typeface="Palatino Linotype"/>
                <a:cs typeface="Palatino Linotype"/>
              </a:rPr>
              <a:t>il </a:t>
            </a:r>
            <a:r>
              <a:rPr sz="2600" dirty="0">
                <a:latin typeface="Palatino Linotype"/>
                <a:cs typeface="Palatino Linotype"/>
              </a:rPr>
              <a:t> ben</a:t>
            </a:r>
            <a:r>
              <a:rPr sz="2600" spc="-25" dirty="0">
                <a:latin typeface="Palatino Linotype"/>
                <a:cs typeface="Palatino Linotype"/>
              </a:rPr>
              <a:t> </a:t>
            </a:r>
            <a:r>
              <a:rPr sz="2600" spc="-5" dirty="0">
                <a:latin typeface="Palatino Linotype"/>
                <a:cs typeface="Palatino Linotype"/>
              </a:rPr>
              <a:t>dell’intelletto.</a:t>
            </a:r>
            <a:r>
              <a:rPr sz="2600" spc="35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Ricordiamo </a:t>
            </a:r>
            <a:r>
              <a:rPr sz="2600" spc="5" dirty="0">
                <a:latin typeface="Palatino Linotype"/>
                <a:cs typeface="Palatino Linotype"/>
              </a:rPr>
              <a:t> </a:t>
            </a:r>
            <a:r>
              <a:rPr sz="2600" spc="-5" dirty="0">
                <a:latin typeface="Palatino Linotype"/>
                <a:cs typeface="Palatino Linotype"/>
              </a:rPr>
              <a:t>che </a:t>
            </a:r>
            <a:r>
              <a:rPr sz="2600" dirty="0">
                <a:latin typeface="Palatino Linotype"/>
                <a:cs typeface="Palatino Linotype"/>
              </a:rPr>
              <a:t>Dante </a:t>
            </a:r>
            <a:r>
              <a:rPr sz="2600" spc="-5" dirty="0">
                <a:latin typeface="Palatino Linotype"/>
                <a:cs typeface="Palatino Linotype"/>
              </a:rPr>
              <a:t>parla in </a:t>
            </a:r>
            <a:r>
              <a:rPr sz="2600" i="1" dirty="0">
                <a:latin typeface="Palatino Linotype"/>
                <a:cs typeface="Palatino Linotype"/>
              </a:rPr>
              <a:t>Convivio </a:t>
            </a:r>
            <a:r>
              <a:rPr sz="2600" dirty="0">
                <a:latin typeface="Palatino Linotype"/>
                <a:cs typeface="Palatino Linotype"/>
              </a:rPr>
              <a:t>di </a:t>
            </a:r>
            <a:r>
              <a:rPr sz="2600" spc="-5" dirty="0">
                <a:latin typeface="Palatino Linotype"/>
                <a:cs typeface="Palatino Linotype"/>
              </a:rPr>
              <a:t>”il </a:t>
            </a:r>
            <a:r>
              <a:rPr sz="2600" spc="-635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vero</a:t>
            </a:r>
            <a:r>
              <a:rPr sz="2600" spc="-20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e</a:t>
            </a:r>
            <a:r>
              <a:rPr sz="2600" spc="10" dirty="0">
                <a:latin typeface="Palatino Linotype"/>
                <a:cs typeface="Palatino Linotype"/>
              </a:rPr>
              <a:t> </a:t>
            </a:r>
            <a:r>
              <a:rPr sz="2600" spc="-5" dirty="0">
                <a:latin typeface="Palatino Linotype"/>
                <a:cs typeface="Palatino Linotype"/>
              </a:rPr>
              <a:t>lo</a:t>
            </a:r>
            <a:r>
              <a:rPr sz="2600" dirty="0">
                <a:latin typeface="Palatino Linotype"/>
                <a:cs typeface="Palatino Linotype"/>
              </a:rPr>
              <a:t> </a:t>
            </a:r>
            <a:r>
              <a:rPr sz="2600" spc="-5" dirty="0">
                <a:latin typeface="Palatino Linotype"/>
                <a:cs typeface="Palatino Linotype"/>
              </a:rPr>
              <a:t>bene</a:t>
            </a:r>
            <a:r>
              <a:rPr sz="2600" spc="10" dirty="0">
                <a:latin typeface="Palatino Linotype"/>
                <a:cs typeface="Palatino Linotype"/>
              </a:rPr>
              <a:t> </a:t>
            </a:r>
            <a:r>
              <a:rPr sz="2600" spc="-5" dirty="0">
                <a:latin typeface="Palatino Linotype"/>
                <a:cs typeface="Palatino Linotype"/>
              </a:rPr>
              <a:t>dell'intelletto".</a:t>
            </a:r>
            <a:endParaRPr sz="2600" dirty="0">
              <a:latin typeface="Palatino Linotype"/>
              <a:cs typeface="Palatino Linotype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553200" y="1828800"/>
            <a:ext cx="4609465" cy="2662555"/>
          </a:xfrm>
          <a:prstGeom prst="rect">
            <a:avLst/>
          </a:prstGeom>
        </p:spPr>
        <p:txBody>
          <a:bodyPr vert="horz" wrap="square" lIns="0" tIns="831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5"/>
              </a:spcBef>
            </a:pPr>
            <a:r>
              <a:rPr sz="3600" b="1" spc="-5" dirty="0">
                <a:latin typeface="Palatino Linotype"/>
                <a:cs typeface="Palatino Linotype"/>
              </a:rPr>
              <a:t>Significato</a:t>
            </a:r>
            <a:r>
              <a:rPr sz="3600" b="1" spc="-25" dirty="0">
                <a:latin typeface="Palatino Linotype"/>
                <a:cs typeface="Palatino Linotype"/>
              </a:rPr>
              <a:t> </a:t>
            </a:r>
            <a:r>
              <a:rPr sz="3600" b="1" spc="-5" dirty="0">
                <a:latin typeface="Palatino Linotype"/>
                <a:cs typeface="Palatino Linotype"/>
              </a:rPr>
              <a:t>odierno:</a:t>
            </a:r>
            <a:endParaRPr sz="3600" dirty="0">
              <a:latin typeface="Palatino Linotype"/>
              <a:cs typeface="Palatino Linotype"/>
            </a:endParaRPr>
          </a:p>
          <a:p>
            <a:pPr marL="12700" marR="5080">
              <a:lnSpc>
                <a:spcPts val="3030"/>
              </a:lnSpc>
              <a:spcBef>
                <a:spcPts val="805"/>
              </a:spcBef>
            </a:pPr>
            <a:r>
              <a:rPr sz="2800" spc="-5" dirty="0">
                <a:latin typeface="Palatino Linotype"/>
                <a:cs typeface="Palatino Linotype"/>
              </a:rPr>
              <a:t>Attualmente essa </a:t>
            </a:r>
            <a:r>
              <a:rPr sz="2800" dirty="0">
                <a:latin typeface="Palatino Linotype"/>
                <a:cs typeface="Palatino Linotype"/>
              </a:rPr>
              <a:t>viene </a:t>
            </a:r>
            <a:r>
              <a:rPr sz="2800" spc="5" dirty="0">
                <a:latin typeface="Palatino Linotype"/>
                <a:cs typeface="Palatino Linotype"/>
              </a:rPr>
              <a:t> </a:t>
            </a:r>
            <a:r>
              <a:rPr sz="2800" dirty="0">
                <a:latin typeface="Palatino Linotype"/>
                <a:cs typeface="Palatino Linotype"/>
              </a:rPr>
              <a:t>utilizzata </a:t>
            </a:r>
            <a:r>
              <a:rPr sz="2800" spc="-5" dirty="0">
                <a:latin typeface="Palatino Linotype"/>
                <a:cs typeface="Palatino Linotype"/>
              </a:rPr>
              <a:t>in </a:t>
            </a:r>
            <a:r>
              <a:rPr sz="2800" dirty="0">
                <a:latin typeface="Palatino Linotype"/>
                <a:cs typeface="Palatino Linotype"/>
              </a:rPr>
              <a:t>senso </a:t>
            </a:r>
            <a:r>
              <a:rPr sz="2800" spc="-5" dirty="0">
                <a:latin typeface="Palatino Linotype"/>
                <a:cs typeface="Palatino Linotype"/>
              </a:rPr>
              <a:t>errato: si </a:t>
            </a:r>
            <a:r>
              <a:rPr sz="2800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intende </a:t>
            </a:r>
            <a:r>
              <a:rPr sz="2800" dirty="0">
                <a:latin typeface="Palatino Linotype"/>
                <a:cs typeface="Palatino Linotype"/>
              </a:rPr>
              <a:t>nel senso </a:t>
            </a:r>
            <a:r>
              <a:rPr sz="2800" spc="-5" dirty="0">
                <a:latin typeface="Palatino Linotype"/>
                <a:cs typeface="Palatino Linotype"/>
              </a:rPr>
              <a:t>di “non </a:t>
            </a:r>
            <a:r>
              <a:rPr sz="2800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ragionare più", "aver perso la </a:t>
            </a:r>
            <a:r>
              <a:rPr sz="2800" spc="-685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lucidità</a:t>
            </a:r>
            <a:r>
              <a:rPr sz="2800" spc="-15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mentale".</a:t>
            </a:r>
            <a:endParaRPr sz="2800" dirty="0">
              <a:latin typeface="Palatino Linotype"/>
              <a:cs typeface="Palatino Linotyp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14600" y="990600"/>
            <a:ext cx="7170420" cy="1620520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12700" marR="5080" algn="ctr">
              <a:lnSpc>
                <a:spcPts val="4320"/>
              </a:lnSpc>
              <a:spcBef>
                <a:spcPts val="640"/>
              </a:spcBef>
            </a:pPr>
            <a:r>
              <a:rPr sz="4000" dirty="0">
                <a:latin typeface="MS UI Gothic"/>
                <a:cs typeface="MS UI Gothic"/>
              </a:rPr>
              <a:t>❝</a:t>
            </a:r>
            <a:r>
              <a:rPr sz="4000" dirty="0"/>
              <a:t>Tu</a:t>
            </a:r>
            <a:r>
              <a:rPr sz="4000" spc="-30" dirty="0"/>
              <a:t> </a:t>
            </a:r>
            <a:r>
              <a:rPr sz="4000" dirty="0"/>
              <a:t>proverai</a:t>
            </a:r>
            <a:r>
              <a:rPr sz="4000" spc="-40" dirty="0"/>
              <a:t> </a:t>
            </a:r>
            <a:r>
              <a:rPr sz="4000" spc="-15" dirty="0"/>
              <a:t>sì</a:t>
            </a:r>
            <a:r>
              <a:rPr sz="4000" spc="-5" dirty="0"/>
              <a:t> come</a:t>
            </a:r>
            <a:r>
              <a:rPr sz="4000" dirty="0"/>
              <a:t> </a:t>
            </a:r>
            <a:r>
              <a:rPr sz="4000" spc="-5" dirty="0"/>
              <a:t>sa di</a:t>
            </a:r>
            <a:r>
              <a:rPr sz="4000" spc="-20" dirty="0"/>
              <a:t> </a:t>
            </a:r>
            <a:r>
              <a:rPr sz="4000" spc="-5" dirty="0"/>
              <a:t>sale </a:t>
            </a:r>
            <a:r>
              <a:rPr sz="4000" spc="-985" dirty="0"/>
              <a:t> </a:t>
            </a:r>
            <a:r>
              <a:rPr sz="4000" spc="-5" dirty="0"/>
              <a:t>lo</a:t>
            </a:r>
            <a:r>
              <a:rPr sz="4000" spc="5" dirty="0"/>
              <a:t> </a:t>
            </a:r>
            <a:r>
              <a:rPr sz="4000" spc="-5" dirty="0"/>
              <a:t>pane</a:t>
            </a:r>
            <a:r>
              <a:rPr sz="4000" spc="-15" dirty="0"/>
              <a:t> </a:t>
            </a:r>
            <a:r>
              <a:rPr sz="4000" spc="-5" dirty="0"/>
              <a:t>altrui</a:t>
            </a:r>
            <a:r>
              <a:rPr sz="4000" spc="-5" dirty="0">
                <a:latin typeface="MS UI Gothic"/>
                <a:cs typeface="MS UI Gothic"/>
              </a:rPr>
              <a:t>❞</a:t>
            </a:r>
            <a:endParaRPr sz="4000" dirty="0">
              <a:latin typeface="MS UI Gothic"/>
              <a:cs typeface="MS UI Gothic"/>
            </a:endParaRPr>
          </a:p>
          <a:p>
            <a:pPr algn="ctr">
              <a:lnSpc>
                <a:spcPts val="3375"/>
              </a:lnSpc>
            </a:pPr>
            <a:r>
              <a:rPr dirty="0"/>
              <a:t>(</a:t>
            </a:r>
            <a:r>
              <a:rPr i="1" dirty="0">
                <a:latin typeface="Palatino Linotype"/>
                <a:cs typeface="Palatino Linotype"/>
              </a:rPr>
              <a:t>Par</a:t>
            </a:r>
            <a:r>
              <a:rPr dirty="0"/>
              <a:t>.</a:t>
            </a:r>
            <a:r>
              <a:rPr spc="-60" dirty="0"/>
              <a:t> </a:t>
            </a:r>
            <a:r>
              <a:rPr dirty="0"/>
              <a:t>XVII,</a:t>
            </a:r>
            <a:r>
              <a:rPr spc="-35" dirty="0"/>
              <a:t> </a:t>
            </a:r>
            <a:r>
              <a:rPr spc="5" dirty="0"/>
              <a:t>58-60)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76600" y="3124200"/>
            <a:ext cx="5681954" cy="25971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00400" y="685800"/>
            <a:ext cx="5749925" cy="1205230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065" marR="5080" algn="ctr">
              <a:lnSpc>
                <a:spcPts val="3460"/>
              </a:lnSpc>
              <a:spcBef>
                <a:spcPts val="535"/>
              </a:spcBef>
            </a:pPr>
            <a:r>
              <a:rPr spc="5" dirty="0">
                <a:latin typeface="MS UI Gothic"/>
                <a:cs typeface="MS UI Gothic"/>
              </a:rPr>
              <a:t>❝</a:t>
            </a:r>
            <a:r>
              <a:rPr spc="5" dirty="0"/>
              <a:t>Tu </a:t>
            </a:r>
            <a:r>
              <a:rPr spc="-5" dirty="0"/>
              <a:t>proverai </a:t>
            </a:r>
            <a:r>
              <a:rPr spc="-10" dirty="0"/>
              <a:t>sì </a:t>
            </a:r>
            <a:r>
              <a:rPr dirty="0"/>
              <a:t>come </a:t>
            </a:r>
            <a:r>
              <a:rPr spc="-5" dirty="0"/>
              <a:t>sa di </a:t>
            </a:r>
            <a:r>
              <a:rPr dirty="0"/>
              <a:t>sale </a:t>
            </a:r>
            <a:r>
              <a:rPr spc="-785" dirty="0"/>
              <a:t> </a:t>
            </a:r>
            <a:r>
              <a:rPr dirty="0"/>
              <a:t>lo</a:t>
            </a:r>
            <a:r>
              <a:rPr spc="-15" dirty="0"/>
              <a:t> </a:t>
            </a:r>
            <a:r>
              <a:rPr spc="-5" dirty="0"/>
              <a:t>pane</a:t>
            </a:r>
            <a:r>
              <a:rPr dirty="0"/>
              <a:t> </a:t>
            </a:r>
            <a:r>
              <a:rPr spc="-5" dirty="0"/>
              <a:t>altrui</a:t>
            </a:r>
            <a:r>
              <a:rPr spc="-5" dirty="0">
                <a:latin typeface="MS UI Gothic"/>
                <a:cs typeface="MS UI Gothic"/>
              </a:rPr>
              <a:t>❞</a:t>
            </a:r>
          </a:p>
          <a:p>
            <a:pPr algn="ctr">
              <a:lnSpc>
                <a:spcPts val="1930"/>
              </a:lnSpc>
            </a:pPr>
            <a:r>
              <a:rPr sz="1800" dirty="0"/>
              <a:t>(</a:t>
            </a:r>
            <a:r>
              <a:rPr sz="1800" i="1" dirty="0">
                <a:latin typeface="Palatino Linotype"/>
                <a:cs typeface="Palatino Linotype"/>
              </a:rPr>
              <a:t>Par</a:t>
            </a:r>
            <a:r>
              <a:rPr sz="1800" dirty="0"/>
              <a:t>.</a:t>
            </a:r>
            <a:r>
              <a:rPr sz="1800" spc="-40" dirty="0"/>
              <a:t> </a:t>
            </a:r>
            <a:r>
              <a:rPr sz="1800" dirty="0"/>
              <a:t>XVII,</a:t>
            </a:r>
            <a:r>
              <a:rPr sz="1800" spc="-20" dirty="0"/>
              <a:t> </a:t>
            </a:r>
            <a:r>
              <a:rPr sz="1800" spc="-5" dirty="0"/>
              <a:t>58-60)</a:t>
            </a:r>
            <a:endParaRPr sz="1800" dirty="0">
              <a:latin typeface="Palatino Linotype"/>
              <a:cs typeface="Palatino Linotype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90600" y="2438400"/>
            <a:ext cx="4789805" cy="2662555"/>
          </a:xfrm>
          <a:prstGeom prst="rect">
            <a:avLst/>
          </a:prstGeom>
        </p:spPr>
        <p:txBody>
          <a:bodyPr vert="horz" wrap="square" lIns="0" tIns="831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5"/>
              </a:spcBef>
            </a:pPr>
            <a:r>
              <a:rPr sz="3600" b="1" spc="-5" dirty="0">
                <a:latin typeface="Palatino Linotype"/>
                <a:cs typeface="Palatino Linotype"/>
              </a:rPr>
              <a:t>Significato</a:t>
            </a:r>
            <a:r>
              <a:rPr sz="3600" b="1" spc="-30" dirty="0">
                <a:latin typeface="Palatino Linotype"/>
                <a:cs typeface="Palatino Linotype"/>
              </a:rPr>
              <a:t> </a:t>
            </a:r>
            <a:r>
              <a:rPr sz="3600" b="1" dirty="0">
                <a:latin typeface="Palatino Linotype"/>
                <a:cs typeface="Palatino Linotype"/>
              </a:rPr>
              <a:t>in</a:t>
            </a:r>
            <a:r>
              <a:rPr sz="3600" b="1" spc="-20" dirty="0">
                <a:latin typeface="Palatino Linotype"/>
                <a:cs typeface="Palatino Linotype"/>
              </a:rPr>
              <a:t> </a:t>
            </a:r>
            <a:r>
              <a:rPr sz="3600" b="1" dirty="0">
                <a:latin typeface="Palatino Linotype"/>
                <a:cs typeface="Palatino Linotype"/>
              </a:rPr>
              <a:t>Dante:</a:t>
            </a:r>
            <a:endParaRPr sz="3600" dirty="0">
              <a:latin typeface="Palatino Linotype"/>
              <a:cs typeface="Palatino Linotype"/>
            </a:endParaRPr>
          </a:p>
          <a:p>
            <a:pPr marL="12700" marR="5080">
              <a:lnSpc>
                <a:spcPts val="3030"/>
              </a:lnSpc>
              <a:spcBef>
                <a:spcPts val="805"/>
              </a:spcBef>
            </a:pPr>
            <a:r>
              <a:rPr sz="2800" dirty="0">
                <a:latin typeface="Palatino Linotype"/>
                <a:cs typeface="Palatino Linotype"/>
              </a:rPr>
              <a:t>In </a:t>
            </a:r>
            <a:r>
              <a:rPr sz="2800" spc="-5" dirty="0">
                <a:latin typeface="Palatino Linotype"/>
                <a:cs typeface="Palatino Linotype"/>
              </a:rPr>
              <a:t>questi versi Cacciaguida </a:t>
            </a:r>
            <a:r>
              <a:rPr sz="2800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profetizza a Dante che verrà </a:t>
            </a:r>
            <a:r>
              <a:rPr sz="2800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esiliato e </a:t>
            </a:r>
            <a:r>
              <a:rPr sz="2800" spc="-10" dirty="0">
                <a:latin typeface="Palatino Linotype"/>
                <a:cs typeface="Palatino Linotype"/>
              </a:rPr>
              <a:t>dovrà </a:t>
            </a:r>
            <a:r>
              <a:rPr sz="2800" spc="-5" dirty="0">
                <a:latin typeface="Palatino Linotype"/>
                <a:cs typeface="Palatino Linotype"/>
              </a:rPr>
              <a:t>abbandonare </a:t>
            </a:r>
            <a:r>
              <a:rPr sz="2800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ogni </a:t>
            </a:r>
            <a:r>
              <a:rPr sz="2800" spc="-10" dirty="0">
                <a:latin typeface="Palatino Linotype"/>
                <a:cs typeface="Palatino Linotype"/>
              </a:rPr>
              <a:t>cosa </a:t>
            </a:r>
            <a:r>
              <a:rPr sz="2800" spc="-5" dirty="0">
                <a:latin typeface="Palatino Linotype"/>
                <a:cs typeface="Palatino Linotype"/>
              </a:rPr>
              <a:t>amata ed accettare il </a:t>
            </a:r>
            <a:r>
              <a:rPr sz="2800" spc="-685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pane</a:t>
            </a:r>
            <a:r>
              <a:rPr sz="2800" spc="-30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altrui</a:t>
            </a:r>
            <a:r>
              <a:rPr sz="2800" spc="-15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dolorosamente.</a:t>
            </a:r>
            <a:endParaRPr sz="2800" dirty="0">
              <a:latin typeface="Palatino Linotype"/>
              <a:cs typeface="Palatino Linotype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400800" y="2438400"/>
            <a:ext cx="4798695" cy="2662555"/>
          </a:xfrm>
          <a:prstGeom prst="rect">
            <a:avLst/>
          </a:prstGeom>
        </p:spPr>
        <p:txBody>
          <a:bodyPr vert="horz" wrap="square" lIns="0" tIns="831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5"/>
              </a:spcBef>
            </a:pPr>
            <a:r>
              <a:rPr sz="3600" b="1" spc="-5" dirty="0">
                <a:latin typeface="Palatino Linotype"/>
                <a:cs typeface="Palatino Linotype"/>
              </a:rPr>
              <a:t>Significato</a:t>
            </a:r>
            <a:r>
              <a:rPr sz="3600" b="1" spc="-25" dirty="0">
                <a:latin typeface="Palatino Linotype"/>
                <a:cs typeface="Palatino Linotype"/>
              </a:rPr>
              <a:t> </a:t>
            </a:r>
            <a:r>
              <a:rPr sz="3600" b="1" spc="-5" dirty="0">
                <a:latin typeface="Palatino Linotype"/>
                <a:cs typeface="Palatino Linotype"/>
              </a:rPr>
              <a:t>odierno:</a:t>
            </a:r>
            <a:endParaRPr sz="3600" dirty="0">
              <a:latin typeface="Palatino Linotype"/>
              <a:cs typeface="Palatino Linotype"/>
            </a:endParaRPr>
          </a:p>
          <a:p>
            <a:pPr marL="12700" marR="5080">
              <a:lnSpc>
                <a:spcPts val="3030"/>
              </a:lnSpc>
              <a:spcBef>
                <a:spcPts val="805"/>
              </a:spcBef>
            </a:pPr>
            <a:r>
              <a:rPr sz="2800" spc="-5" dirty="0">
                <a:latin typeface="Palatino Linotype"/>
                <a:cs typeface="Palatino Linotype"/>
              </a:rPr>
              <a:t>L’angoscia di lasciare la </a:t>
            </a:r>
            <a:r>
              <a:rPr sz="2800" dirty="0">
                <a:latin typeface="Palatino Linotype"/>
                <a:cs typeface="Palatino Linotype"/>
              </a:rPr>
              <a:t> </a:t>
            </a:r>
            <a:r>
              <a:rPr sz="2800" spc="-10" dirty="0">
                <a:latin typeface="Palatino Linotype"/>
                <a:cs typeface="Palatino Linotype"/>
              </a:rPr>
              <a:t>propria </a:t>
            </a:r>
            <a:r>
              <a:rPr sz="2800" spc="-5" dirty="0">
                <a:latin typeface="Palatino Linotype"/>
                <a:cs typeface="Palatino Linotype"/>
              </a:rPr>
              <a:t>città </a:t>
            </a:r>
            <a:r>
              <a:rPr sz="2800" dirty="0">
                <a:latin typeface="Palatino Linotype"/>
                <a:cs typeface="Palatino Linotype"/>
              </a:rPr>
              <a:t>natale </a:t>
            </a:r>
            <a:r>
              <a:rPr sz="2800" spc="-5" dirty="0">
                <a:latin typeface="Palatino Linotype"/>
                <a:cs typeface="Palatino Linotype"/>
              </a:rPr>
              <a:t>per andare </a:t>
            </a:r>
            <a:r>
              <a:rPr sz="2800" spc="-685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a cercare fortuna in </a:t>
            </a:r>
            <a:r>
              <a:rPr sz="2800" dirty="0">
                <a:latin typeface="Palatino Linotype"/>
                <a:cs typeface="Palatino Linotype"/>
              </a:rPr>
              <a:t>luoghi </a:t>
            </a:r>
            <a:r>
              <a:rPr sz="2800" spc="5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sconosciuti, trovando </a:t>
            </a:r>
            <a:r>
              <a:rPr sz="2800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compagnia</a:t>
            </a:r>
            <a:r>
              <a:rPr sz="2800" spc="-20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di</a:t>
            </a:r>
            <a:r>
              <a:rPr sz="2800" spc="5" dirty="0">
                <a:latin typeface="Palatino Linotype"/>
                <a:cs typeface="Palatino Linotype"/>
              </a:rPr>
              <a:t> </a:t>
            </a:r>
            <a:r>
              <a:rPr sz="2800" dirty="0">
                <a:latin typeface="Palatino Linotype"/>
                <a:cs typeface="Palatino Linotype"/>
              </a:rPr>
              <a:t>gente</a:t>
            </a:r>
            <a:r>
              <a:rPr sz="2800" spc="-20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straniera.</a:t>
            </a:r>
            <a:endParaRPr sz="2800" dirty="0">
              <a:latin typeface="Palatino Linotype"/>
              <a:cs typeface="Palatino Linotyp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26122" y="3392962"/>
            <a:ext cx="4847590" cy="21621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200"/>
              </a:lnSpc>
              <a:spcBef>
                <a:spcPts val="90"/>
              </a:spcBef>
              <a:tabLst>
                <a:tab pos="3467100" algn="l"/>
              </a:tabLst>
            </a:pPr>
            <a:r>
              <a:rPr sz="2800" spc="-5" dirty="0">
                <a:latin typeface="Palatino Linotype"/>
                <a:cs typeface="Palatino Linotype"/>
              </a:rPr>
              <a:t>Migranti</a:t>
            </a:r>
            <a:r>
              <a:rPr sz="2800" spc="-25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che</a:t>
            </a:r>
            <a:r>
              <a:rPr sz="2800" spc="-15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sbarcano</a:t>
            </a:r>
            <a:r>
              <a:rPr sz="2800" spc="-30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su coste </a:t>
            </a:r>
            <a:r>
              <a:rPr sz="2800" spc="-685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sconosciute per evadere da </a:t>
            </a:r>
            <a:r>
              <a:rPr sz="2800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situazioni</a:t>
            </a:r>
            <a:r>
              <a:rPr sz="2800" spc="-15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disumane,	che </a:t>
            </a:r>
            <a:r>
              <a:rPr sz="2800" dirty="0">
                <a:latin typeface="Palatino Linotype"/>
                <a:cs typeface="Palatino Linotype"/>
              </a:rPr>
              <a:t> </a:t>
            </a:r>
            <a:r>
              <a:rPr sz="2800" spc="-10" dirty="0">
                <a:latin typeface="Palatino Linotype"/>
                <a:cs typeface="Palatino Linotype"/>
              </a:rPr>
              <a:t>purtroppo </a:t>
            </a:r>
            <a:r>
              <a:rPr sz="2800" spc="-5" dirty="0">
                <a:latin typeface="Palatino Linotype"/>
                <a:cs typeface="Palatino Linotype"/>
              </a:rPr>
              <a:t>essi vivono </a:t>
            </a:r>
            <a:r>
              <a:rPr sz="2800" dirty="0">
                <a:latin typeface="Palatino Linotype"/>
                <a:cs typeface="Palatino Linotype"/>
              </a:rPr>
              <a:t>nella </a:t>
            </a:r>
            <a:r>
              <a:rPr sz="2800" spc="5" dirty="0">
                <a:latin typeface="Palatino Linotype"/>
                <a:cs typeface="Palatino Linotype"/>
              </a:rPr>
              <a:t> </a:t>
            </a:r>
            <a:r>
              <a:rPr sz="2800" b="1" spc="-5" dirty="0">
                <a:latin typeface="Palatino Linotype"/>
                <a:cs typeface="Palatino Linotype"/>
              </a:rPr>
              <a:t>propria patria</a:t>
            </a:r>
            <a:r>
              <a:rPr sz="2400" b="1" spc="-5" dirty="0">
                <a:latin typeface="Palatino Linotype"/>
                <a:cs typeface="Palatino Linotype"/>
              </a:rPr>
              <a:t>.</a:t>
            </a:r>
            <a:endParaRPr sz="2400" dirty="0">
              <a:latin typeface="Palatino Linotype"/>
              <a:cs typeface="Palatino Linotype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8200" y="2362200"/>
            <a:ext cx="4753343" cy="336651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66800" y="672645"/>
            <a:ext cx="10210800" cy="966290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519555" marR="5080" indent="-1507490" algn="ctr">
              <a:lnSpc>
                <a:spcPts val="3460"/>
              </a:lnSpc>
              <a:spcBef>
                <a:spcPts val="535"/>
              </a:spcBef>
            </a:pPr>
            <a:r>
              <a:rPr spc="5" dirty="0">
                <a:latin typeface="MS UI Gothic"/>
                <a:cs typeface="MS UI Gothic"/>
              </a:rPr>
              <a:t>❝</a:t>
            </a:r>
            <a:r>
              <a:rPr spc="5" dirty="0"/>
              <a:t>Tu </a:t>
            </a:r>
            <a:r>
              <a:rPr spc="-5" dirty="0"/>
              <a:t>proverai </a:t>
            </a:r>
            <a:r>
              <a:rPr spc="-10" dirty="0"/>
              <a:t>sì </a:t>
            </a:r>
            <a:r>
              <a:rPr dirty="0"/>
              <a:t>come </a:t>
            </a:r>
            <a:r>
              <a:rPr spc="-5" dirty="0"/>
              <a:t>sa di </a:t>
            </a:r>
            <a:r>
              <a:rPr dirty="0"/>
              <a:t>sale </a:t>
            </a:r>
            <a:r>
              <a:rPr spc="-785" dirty="0"/>
              <a:t> </a:t>
            </a:r>
            <a:r>
              <a:rPr lang="it-IT" spc="-785" dirty="0" smtClean="0"/>
              <a:t>                           </a:t>
            </a:r>
            <a:r>
              <a:rPr dirty="0" smtClean="0"/>
              <a:t>lo</a:t>
            </a:r>
            <a:r>
              <a:rPr spc="-15" dirty="0" smtClean="0"/>
              <a:t> </a:t>
            </a:r>
            <a:r>
              <a:rPr spc="-5" dirty="0"/>
              <a:t>pane altrui</a:t>
            </a:r>
            <a:r>
              <a:rPr spc="-5" dirty="0">
                <a:latin typeface="MS UI Gothic"/>
                <a:cs typeface="MS UI Gothic"/>
              </a:rPr>
              <a:t>❞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943600" y="2667000"/>
            <a:ext cx="3348354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000" spc="-5" dirty="0" err="1" smtClean="0">
                <a:latin typeface="Palatino Linotype"/>
                <a:cs typeface="Palatino Linotype"/>
              </a:rPr>
              <a:t>Esempio</a:t>
            </a:r>
            <a:r>
              <a:rPr sz="4000" spc="-75" dirty="0" smtClean="0">
                <a:latin typeface="Palatino Linotype"/>
                <a:cs typeface="Palatino Linotype"/>
              </a:rPr>
              <a:t> </a:t>
            </a:r>
            <a:r>
              <a:rPr sz="4000" spc="-5" dirty="0">
                <a:latin typeface="Palatino Linotype"/>
                <a:cs typeface="Palatino Linotype"/>
              </a:rPr>
              <a:t>d’uso</a:t>
            </a:r>
            <a:endParaRPr sz="4000" dirty="0">
              <a:latin typeface="Palatino Linotype"/>
              <a:cs typeface="Palatino Linotype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4724400" y="1752600"/>
            <a:ext cx="2607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92785">
              <a:lnSpc>
                <a:spcPct val="100000"/>
              </a:lnSpc>
              <a:spcBef>
                <a:spcPts val="100"/>
              </a:spcBef>
            </a:pPr>
            <a:r>
              <a:rPr lang="it-IT" dirty="0">
                <a:latin typeface="Palatino Linotype"/>
                <a:cs typeface="Palatino Linotype"/>
              </a:rPr>
              <a:t>(</a:t>
            </a:r>
            <a:r>
              <a:rPr lang="it-IT" i="1" dirty="0">
                <a:latin typeface="Palatino Linotype"/>
                <a:cs typeface="Palatino Linotype"/>
              </a:rPr>
              <a:t>Par</a:t>
            </a:r>
            <a:r>
              <a:rPr lang="it-IT" dirty="0">
                <a:latin typeface="Palatino Linotype"/>
                <a:cs typeface="Palatino Linotype"/>
              </a:rPr>
              <a:t>.</a:t>
            </a:r>
            <a:r>
              <a:rPr lang="it-IT" spc="-40" dirty="0">
                <a:latin typeface="Palatino Linotype"/>
                <a:cs typeface="Palatino Linotype"/>
              </a:rPr>
              <a:t> </a:t>
            </a:r>
            <a:r>
              <a:rPr lang="it-IT" dirty="0">
                <a:latin typeface="Palatino Linotype"/>
                <a:cs typeface="Palatino Linotype"/>
              </a:rPr>
              <a:t>XVII,</a:t>
            </a:r>
            <a:r>
              <a:rPr lang="it-IT" spc="-20" dirty="0">
                <a:latin typeface="Palatino Linotype"/>
                <a:cs typeface="Palatino Linotype"/>
              </a:rPr>
              <a:t> </a:t>
            </a:r>
            <a:r>
              <a:rPr lang="it-IT" spc="-5" dirty="0">
                <a:latin typeface="Palatino Linotype"/>
                <a:cs typeface="Palatino Linotype"/>
              </a:rPr>
              <a:t>58-60)</a:t>
            </a:r>
            <a:endParaRPr lang="it-IT" dirty="0">
              <a:latin typeface="Palatino Linotype"/>
              <a:cs typeface="Palatino Linotyp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00200" y="533400"/>
            <a:ext cx="8404860" cy="1183005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12700" marR="5080">
              <a:lnSpc>
                <a:spcPts val="4320"/>
              </a:lnSpc>
              <a:spcBef>
                <a:spcPts val="640"/>
              </a:spcBef>
            </a:pPr>
            <a:r>
              <a:rPr sz="4000" spc="-5" dirty="0">
                <a:latin typeface="Times New Roman"/>
                <a:cs typeface="Times New Roman"/>
              </a:rPr>
              <a:t>Dante</a:t>
            </a:r>
            <a:r>
              <a:rPr sz="4000" spc="-30" dirty="0">
                <a:latin typeface="Times New Roman"/>
                <a:cs typeface="Times New Roman"/>
              </a:rPr>
              <a:t> </a:t>
            </a:r>
            <a:r>
              <a:rPr sz="4000" spc="-5" dirty="0">
                <a:latin typeface="Times New Roman"/>
                <a:cs typeface="Times New Roman"/>
              </a:rPr>
              <a:t>è </a:t>
            </a:r>
            <a:r>
              <a:rPr sz="4000" dirty="0">
                <a:latin typeface="Times New Roman"/>
                <a:cs typeface="Times New Roman"/>
              </a:rPr>
              <a:t>il</a:t>
            </a:r>
            <a:r>
              <a:rPr sz="4000" spc="-5" dirty="0">
                <a:latin typeface="Times New Roman"/>
                <a:cs typeface="Times New Roman"/>
              </a:rPr>
              <a:t> </a:t>
            </a:r>
            <a:r>
              <a:rPr sz="4000" dirty="0">
                <a:latin typeface="Times New Roman"/>
                <a:cs typeface="Times New Roman"/>
              </a:rPr>
              <a:t>poeta</a:t>
            </a:r>
            <a:r>
              <a:rPr sz="4000" spc="-20" dirty="0">
                <a:latin typeface="Times New Roman"/>
                <a:cs typeface="Times New Roman"/>
              </a:rPr>
              <a:t> </a:t>
            </a:r>
            <a:r>
              <a:rPr sz="4000" dirty="0">
                <a:latin typeface="Times New Roman"/>
                <a:cs typeface="Times New Roman"/>
              </a:rPr>
              <a:t>più</a:t>
            </a:r>
            <a:r>
              <a:rPr sz="4000" spc="-10" dirty="0">
                <a:latin typeface="Times New Roman"/>
                <a:cs typeface="Times New Roman"/>
              </a:rPr>
              <a:t> </a:t>
            </a:r>
            <a:r>
              <a:rPr sz="4000" dirty="0">
                <a:latin typeface="Times New Roman"/>
                <a:cs typeface="Times New Roman"/>
              </a:rPr>
              <a:t>noto</a:t>
            </a:r>
            <a:r>
              <a:rPr sz="4000" spc="-15" dirty="0">
                <a:latin typeface="Times New Roman"/>
                <a:cs typeface="Times New Roman"/>
              </a:rPr>
              <a:t> </a:t>
            </a:r>
            <a:r>
              <a:rPr sz="4000" spc="-5" dirty="0">
                <a:latin typeface="Times New Roman"/>
                <a:cs typeface="Times New Roman"/>
              </a:rPr>
              <a:t>e</a:t>
            </a:r>
            <a:r>
              <a:rPr sz="4000" spc="-10" dirty="0">
                <a:latin typeface="Times New Roman"/>
                <a:cs typeface="Times New Roman"/>
              </a:rPr>
              <a:t> </a:t>
            </a:r>
            <a:r>
              <a:rPr sz="4000" dirty="0">
                <a:latin typeface="Times New Roman"/>
                <a:cs typeface="Times New Roman"/>
              </a:rPr>
              <a:t>popolare</a:t>
            </a:r>
            <a:r>
              <a:rPr sz="4000" spc="-25" dirty="0">
                <a:latin typeface="Times New Roman"/>
                <a:cs typeface="Times New Roman"/>
              </a:rPr>
              <a:t> </a:t>
            </a:r>
            <a:r>
              <a:rPr sz="4000" dirty="0">
                <a:latin typeface="Times New Roman"/>
                <a:cs typeface="Times New Roman"/>
              </a:rPr>
              <a:t>della </a:t>
            </a:r>
            <a:r>
              <a:rPr sz="4000" spc="-985" dirty="0">
                <a:latin typeface="Times New Roman"/>
                <a:cs typeface="Times New Roman"/>
              </a:rPr>
              <a:t> </a:t>
            </a:r>
            <a:r>
              <a:rPr sz="4000" dirty="0">
                <a:latin typeface="Times New Roman"/>
                <a:cs typeface="Times New Roman"/>
              </a:rPr>
              <a:t>letteratura</a:t>
            </a:r>
            <a:r>
              <a:rPr sz="4000" spc="-35" dirty="0">
                <a:latin typeface="Times New Roman"/>
                <a:cs typeface="Times New Roman"/>
              </a:rPr>
              <a:t> </a:t>
            </a:r>
            <a:r>
              <a:rPr sz="4000" dirty="0">
                <a:latin typeface="Times New Roman"/>
                <a:cs typeface="Times New Roman"/>
              </a:rPr>
              <a:t>italiana.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066800" y="1676400"/>
            <a:ext cx="10180320" cy="3967753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12700" marR="5080" indent="-635" algn="just">
              <a:lnSpc>
                <a:spcPts val="4320"/>
              </a:lnSpc>
              <a:spcBef>
                <a:spcPts val="640"/>
              </a:spcBef>
            </a:pPr>
            <a:endParaRPr lang="it-IT" sz="4000" spc="-5" dirty="0" smtClean="0">
              <a:latin typeface="Times New Roman"/>
              <a:cs typeface="Times New Roman"/>
            </a:endParaRPr>
          </a:p>
          <a:p>
            <a:pPr marL="12700" marR="5080" indent="-635" algn="just">
              <a:lnSpc>
                <a:spcPts val="4320"/>
              </a:lnSpc>
              <a:spcBef>
                <a:spcPts val="640"/>
              </a:spcBef>
            </a:pPr>
            <a:r>
              <a:rPr sz="4000" spc="-5" dirty="0" smtClean="0">
                <a:latin typeface="Times New Roman"/>
                <a:cs typeface="Times New Roman"/>
              </a:rPr>
              <a:t>La </a:t>
            </a:r>
            <a:r>
              <a:rPr sz="4000" spc="-5" dirty="0">
                <a:latin typeface="Times New Roman"/>
                <a:cs typeface="Times New Roman"/>
              </a:rPr>
              <a:t>sua opera ha lasciato traccia anche nella nostra </a:t>
            </a:r>
            <a:r>
              <a:rPr sz="4000" spc="-985" dirty="0">
                <a:latin typeface="Times New Roman"/>
                <a:cs typeface="Times New Roman"/>
              </a:rPr>
              <a:t> </a:t>
            </a:r>
            <a:r>
              <a:rPr sz="4000" dirty="0">
                <a:latin typeface="Times New Roman"/>
                <a:cs typeface="Times New Roman"/>
              </a:rPr>
              <a:t>lingua quotidiana, </a:t>
            </a:r>
            <a:r>
              <a:rPr sz="4000" spc="-5" dirty="0">
                <a:latin typeface="Times New Roman"/>
                <a:cs typeface="Times New Roman"/>
              </a:rPr>
              <a:t>che </a:t>
            </a:r>
            <a:r>
              <a:rPr sz="4000" dirty="0">
                <a:latin typeface="Times New Roman"/>
                <a:cs typeface="Times New Roman"/>
              </a:rPr>
              <a:t>ha ripreso dalla </a:t>
            </a:r>
            <a:r>
              <a:rPr sz="4000" i="1" spc="-5" dirty="0">
                <a:latin typeface="Times New Roman"/>
                <a:cs typeface="Times New Roman"/>
              </a:rPr>
              <a:t>Commedia </a:t>
            </a:r>
            <a:r>
              <a:rPr sz="4000" i="1" spc="-985" dirty="0">
                <a:latin typeface="Times New Roman"/>
                <a:cs typeface="Times New Roman"/>
              </a:rPr>
              <a:t> </a:t>
            </a:r>
            <a:r>
              <a:rPr sz="4000" dirty="0">
                <a:latin typeface="Times New Roman"/>
                <a:cs typeface="Times New Roman"/>
              </a:rPr>
              <a:t>molte</a:t>
            </a:r>
            <a:r>
              <a:rPr sz="4000" spc="-20" dirty="0">
                <a:latin typeface="Times New Roman"/>
                <a:cs typeface="Times New Roman"/>
              </a:rPr>
              <a:t> </a:t>
            </a:r>
            <a:r>
              <a:rPr sz="4000" dirty="0">
                <a:latin typeface="Times New Roman"/>
                <a:cs typeface="Times New Roman"/>
              </a:rPr>
              <a:t>espressioni</a:t>
            </a:r>
            <a:r>
              <a:rPr sz="4000" spc="-20" dirty="0">
                <a:latin typeface="Times New Roman"/>
                <a:cs typeface="Times New Roman"/>
              </a:rPr>
              <a:t> </a:t>
            </a:r>
            <a:r>
              <a:rPr sz="4000" spc="-5" dirty="0">
                <a:latin typeface="Times New Roman"/>
                <a:cs typeface="Times New Roman"/>
              </a:rPr>
              <a:t>e</a:t>
            </a:r>
            <a:r>
              <a:rPr sz="4000" spc="10" dirty="0">
                <a:latin typeface="Times New Roman"/>
                <a:cs typeface="Times New Roman"/>
              </a:rPr>
              <a:t> </a:t>
            </a:r>
            <a:r>
              <a:rPr sz="4000" spc="-5" dirty="0">
                <a:latin typeface="Times New Roman"/>
                <a:cs typeface="Times New Roman"/>
              </a:rPr>
              <a:t>termini </a:t>
            </a:r>
            <a:r>
              <a:rPr sz="4000" dirty="0">
                <a:latin typeface="Times New Roman"/>
                <a:cs typeface="Times New Roman"/>
              </a:rPr>
              <a:t>di</a:t>
            </a:r>
            <a:r>
              <a:rPr sz="4000" spc="-20" dirty="0">
                <a:latin typeface="Times New Roman"/>
                <a:cs typeface="Times New Roman"/>
              </a:rPr>
              <a:t> </a:t>
            </a:r>
            <a:r>
              <a:rPr sz="4000" spc="-15" dirty="0">
                <a:latin typeface="Times New Roman"/>
                <a:cs typeface="Times New Roman"/>
              </a:rPr>
              <a:t>largo</a:t>
            </a:r>
            <a:r>
              <a:rPr sz="4000" dirty="0">
                <a:latin typeface="Times New Roman"/>
                <a:cs typeface="Times New Roman"/>
              </a:rPr>
              <a:t> </a:t>
            </a:r>
            <a:r>
              <a:rPr sz="4000" dirty="0" err="1" smtClean="0">
                <a:latin typeface="Times New Roman"/>
                <a:cs typeface="Times New Roman"/>
              </a:rPr>
              <a:t>consumo</a:t>
            </a:r>
            <a:endParaRPr sz="4400" dirty="0">
              <a:latin typeface="Times New Roman"/>
              <a:cs typeface="Times New Roman"/>
            </a:endParaRPr>
          </a:p>
          <a:p>
            <a:pPr marL="12700" marR="1266190">
              <a:lnSpc>
                <a:spcPts val="4420"/>
              </a:lnSpc>
              <a:spcBef>
                <a:spcPts val="3690"/>
              </a:spcBef>
            </a:pPr>
            <a:r>
              <a:rPr sz="4000" spc="-5" dirty="0">
                <a:latin typeface="Palatino Linotype"/>
                <a:cs typeface="Palatino Linotype"/>
              </a:rPr>
              <a:t>Ecco, infatti, </a:t>
            </a:r>
            <a:r>
              <a:rPr sz="4400" b="1" dirty="0">
                <a:latin typeface="Palatino Linotype"/>
                <a:cs typeface="Palatino Linotype"/>
              </a:rPr>
              <a:t>i </a:t>
            </a:r>
            <a:r>
              <a:rPr sz="4400" b="1" spc="-5" dirty="0">
                <a:latin typeface="Palatino Linotype"/>
                <a:cs typeface="Palatino Linotype"/>
              </a:rPr>
              <a:t>modi di dire </a:t>
            </a:r>
            <a:r>
              <a:rPr sz="4000" spc="-5" dirty="0">
                <a:latin typeface="Palatino Linotype"/>
                <a:cs typeface="Palatino Linotype"/>
              </a:rPr>
              <a:t>che a lui ci </a:t>
            </a:r>
            <a:r>
              <a:rPr sz="4000" spc="-985" dirty="0">
                <a:latin typeface="Palatino Linotype"/>
                <a:cs typeface="Palatino Linotype"/>
              </a:rPr>
              <a:t> </a:t>
            </a:r>
            <a:r>
              <a:rPr sz="4000" spc="-5" dirty="0">
                <a:latin typeface="Palatino Linotype"/>
                <a:cs typeface="Palatino Linotype"/>
              </a:rPr>
              <a:t>riconducono……</a:t>
            </a:r>
            <a:endParaRPr sz="4000" dirty="0">
              <a:latin typeface="Palatino Linotype"/>
              <a:cs typeface="Palatino Linotyp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2000" y="4495800"/>
            <a:ext cx="10911840" cy="1051560"/>
          </a:xfrm>
          <a:prstGeom prst="rect">
            <a:avLst/>
          </a:prstGeom>
        </p:spPr>
        <p:txBody>
          <a:bodyPr vert="horz" wrap="square" lIns="0" tIns="286384" rIns="0" bIns="0" rtlCol="0">
            <a:spAutoFit/>
          </a:bodyPr>
          <a:lstStyle/>
          <a:p>
            <a:pPr algn="ctr">
              <a:lnSpc>
                <a:spcPts val="4600"/>
              </a:lnSpc>
              <a:spcBef>
                <a:spcPts val="95"/>
              </a:spcBef>
            </a:pPr>
            <a:r>
              <a:rPr sz="4000" dirty="0">
                <a:latin typeface="MS UI Gothic"/>
                <a:cs typeface="MS UI Gothic"/>
              </a:rPr>
              <a:t>❝</a:t>
            </a:r>
            <a:r>
              <a:rPr sz="4000" dirty="0"/>
              <a:t>Del</a:t>
            </a:r>
            <a:r>
              <a:rPr sz="4000" spc="-40" dirty="0"/>
              <a:t> </a:t>
            </a:r>
            <a:r>
              <a:rPr sz="4000" spc="-5" dirty="0"/>
              <a:t>bel</a:t>
            </a:r>
            <a:r>
              <a:rPr sz="4000" spc="-15" dirty="0"/>
              <a:t> </a:t>
            </a:r>
            <a:r>
              <a:rPr sz="4000" spc="-5" dirty="0"/>
              <a:t>paese là dove </a:t>
            </a:r>
            <a:r>
              <a:rPr sz="4000" dirty="0"/>
              <a:t>’l</a:t>
            </a:r>
            <a:r>
              <a:rPr sz="4000" spc="-15" dirty="0"/>
              <a:t> sì</a:t>
            </a:r>
            <a:r>
              <a:rPr sz="4000" spc="5" dirty="0"/>
              <a:t> </a:t>
            </a:r>
            <a:r>
              <a:rPr sz="4000" spc="-5" dirty="0"/>
              <a:t>suona</a:t>
            </a:r>
            <a:r>
              <a:rPr sz="4000" spc="-5" dirty="0">
                <a:latin typeface="MS UI Gothic"/>
                <a:cs typeface="MS UI Gothic"/>
              </a:rPr>
              <a:t>❞</a:t>
            </a:r>
            <a:endParaRPr sz="4000" dirty="0">
              <a:latin typeface="MS UI Gothic"/>
              <a:cs typeface="MS UI Gothic"/>
            </a:endParaRPr>
          </a:p>
          <a:p>
            <a:pPr algn="ctr">
              <a:lnSpc>
                <a:spcPts val="3640"/>
              </a:lnSpc>
            </a:pPr>
            <a:r>
              <a:rPr spc="-5" dirty="0"/>
              <a:t>(</a:t>
            </a:r>
            <a:r>
              <a:rPr i="1" spc="-5" dirty="0">
                <a:latin typeface="Palatino Linotype"/>
                <a:cs typeface="Palatino Linotype"/>
              </a:rPr>
              <a:t>Inf</a:t>
            </a:r>
            <a:r>
              <a:rPr spc="-5" dirty="0"/>
              <a:t>.</a:t>
            </a:r>
            <a:r>
              <a:rPr spc="-45" dirty="0"/>
              <a:t> </a:t>
            </a:r>
            <a:r>
              <a:rPr dirty="0"/>
              <a:t>XXXIII,</a:t>
            </a:r>
            <a:r>
              <a:rPr spc="-25" dirty="0"/>
              <a:t> </a:t>
            </a:r>
            <a:r>
              <a:rPr dirty="0"/>
              <a:t>79-80)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33800" y="609600"/>
            <a:ext cx="4692395" cy="36713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71800" y="685800"/>
            <a:ext cx="6548755" cy="7664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3754"/>
              </a:lnSpc>
              <a:spcBef>
                <a:spcPts val="100"/>
              </a:spcBef>
            </a:pPr>
            <a:r>
              <a:rPr spc="5" dirty="0">
                <a:latin typeface="MS UI Gothic"/>
                <a:cs typeface="MS UI Gothic"/>
              </a:rPr>
              <a:t>❝</a:t>
            </a:r>
            <a:r>
              <a:rPr spc="5" dirty="0"/>
              <a:t>Del</a:t>
            </a:r>
            <a:r>
              <a:rPr spc="-40" dirty="0"/>
              <a:t> </a:t>
            </a:r>
            <a:r>
              <a:rPr dirty="0"/>
              <a:t>bel</a:t>
            </a:r>
            <a:r>
              <a:rPr spc="-5" dirty="0"/>
              <a:t> </a:t>
            </a:r>
            <a:r>
              <a:rPr dirty="0"/>
              <a:t>paese</a:t>
            </a:r>
            <a:r>
              <a:rPr spc="-5" dirty="0"/>
              <a:t> </a:t>
            </a:r>
            <a:r>
              <a:rPr dirty="0"/>
              <a:t>là</a:t>
            </a:r>
            <a:r>
              <a:rPr spc="-20" dirty="0"/>
              <a:t> </a:t>
            </a:r>
            <a:r>
              <a:rPr dirty="0"/>
              <a:t>dove</a:t>
            </a:r>
            <a:r>
              <a:rPr spc="-20" dirty="0"/>
              <a:t> </a:t>
            </a:r>
            <a:r>
              <a:rPr spc="-5" dirty="0"/>
              <a:t>’l </a:t>
            </a:r>
            <a:r>
              <a:rPr spc="-10" dirty="0"/>
              <a:t>sì</a:t>
            </a:r>
            <a:r>
              <a:rPr spc="-5" dirty="0"/>
              <a:t> </a:t>
            </a:r>
            <a:r>
              <a:rPr dirty="0"/>
              <a:t>suona</a:t>
            </a:r>
            <a:r>
              <a:rPr dirty="0">
                <a:latin typeface="MS UI Gothic"/>
                <a:cs typeface="MS UI Gothic"/>
              </a:rPr>
              <a:t>❞</a:t>
            </a:r>
          </a:p>
          <a:p>
            <a:pPr marL="1270" algn="ctr">
              <a:lnSpc>
                <a:spcPts val="2075"/>
              </a:lnSpc>
            </a:pPr>
            <a:r>
              <a:rPr sz="1800" spc="-5" dirty="0"/>
              <a:t>(</a:t>
            </a:r>
            <a:r>
              <a:rPr sz="1800" i="1" spc="-5" dirty="0">
                <a:latin typeface="Palatino Linotype"/>
                <a:cs typeface="Palatino Linotype"/>
              </a:rPr>
              <a:t>Inf</a:t>
            </a:r>
            <a:r>
              <a:rPr sz="1800" spc="-5" dirty="0"/>
              <a:t>.</a:t>
            </a:r>
            <a:r>
              <a:rPr sz="1800" spc="-40" dirty="0"/>
              <a:t> </a:t>
            </a:r>
            <a:r>
              <a:rPr sz="1800" dirty="0"/>
              <a:t>XXXIII,</a:t>
            </a:r>
            <a:r>
              <a:rPr sz="1800" spc="-30" dirty="0"/>
              <a:t> </a:t>
            </a:r>
            <a:r>
              <a:rPr sz="1800" dirty="0"/>
              <a:t>79-80)</a:t>
            </a:r>
            <a:endParaRPr sz="1800" dirty="0">
              <a:latin typeface="Palatino Linotype"/>
              <a:cs typeface="Palatino Linotype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sz="half" idx="2"/>
          </p:nvPr>
        </p:nvSpPr>
        <p:spPr>
          <a:xfrm>
            <a:off x="914400" y="1905000"/>
            <a:ext cx="4963160" cy="3448685"/>
          </a:xfrm>
          <a:prstGeom prst="rect">
            <a:avLst/>
          </a:prstGeom>
        </p:spPr>
        <p:txBody>
          <a:bodyPr vert="horz" wrap="square" lIns="0" tIns="927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0"/>
              </a:spcBef>
            </a:pPr>
            <a:r>
              <a:rPr spc="-5" dirty="0"/>
              <a:t>Significato</a:t>
            </a:r>
            <a:r>
              <a:rPr spc="-30" dirty="0"/>
              <a:t> </a:t>
            </a:r>
            <a:r>
              <a:rPr dirty="0"/>
              <a:t>in</a:t>
            </a:r>
            <a:r>
              <a:rPr spc="-20" dirty="0"/>
              <a:t> </a:t>
            </a:r>
            <a:r>
              <a:rPr dirty="0"/>
              <a:t>Dante:</a:t>
            </a:r>
          </a:p>
          <a:p>
            <a:pPr marL="12700" marR="5080">
              <a:lnSpc>
                <a:spcPts val="3030"/>
              </a:lnSpc>
              <a:spcBef>
                <a:spcPts val="865"/>
              </a:spcBef>
            </a:pPr>
            <a:r>
              <a:rPr sz="2800" b="0" spc="-5" dirty="0">
                <a:latin typeface="Palatino Linotype"/>
                <a:cs typeface="Palatino Linotype"/>
              </a:rPr>
              <a:t>L’espressione è </a:t>
            </a:r>
            <a:r>
              <a:rPr sz="2800" b="0" dirty="0">
                <a:latin typeface="Palatino Linotype"/>
                <a:cs typeface="Palatino Linotype"/>
              </a:rPr>
              <a:t>una </a:t>
            </a:r>
            <a:r>
              <a:rPr sz="2800" b="0" spc="-5" dirty="0">
                <a:latin typeface="Palatino Linotype"/>
                <a:cs typeface="Palatino Linotype"/>
              </a:rPr>
              <a:t>perifrasi </a:t>
            </a:r>
            <a:r>
              <a:rPr sz="2800" b="0" dirty="0">
                <a:latin typeface="Palatino Linotype"/>
                <a:cs typeface="Palatino Linotype"/>
              </a:rPr>
              <a:t> </a:t>
            </a:r>
            <a:r>
              <a:rPr sz="2800" b="0" spc="-5" dirty="0">
                <a:latin typeface="Palatino Linotype"/>
                <a:cs typeface="Palatino Linotype"/>
              </a:rPr>
              <a:t>per indicare l'Italia, a partire da </a:t>
            </a:r>
            <a:r>
              <a:rPr sz="2800" b="0" spc="-685" dirty="0">
                <a:latin typeface="Palatino Linotype"/>
                <a:cs typeface="Palatino Linotype"/>
              </a:rPr>
              <a:t> </a:t>
            </a:r>
            <a:r>
              <a:rPr sz="2800" b="0" spc="-5" dirty="0">
                <a:latin typeface="Palatino Linotype"/>
                <a:cs typeface="Palatino Linotype"/>
              </a:rPr>
              <a:t>quell’unico e dolcissimo suono </a:t>
            </a:r>
            <a:r>
              <a:rPr sz="2800" b="0" dirty="0">
                <a:latin typeface="Palatino Linotype"/>
                <a:cs typeface="Palatino Linotype"/>
              </a:rPr>
              <a:t> </a:t>
            </a:r>
            <a:r>
              <a:rPr sz="2800" b="0" spc="-5" dirty="0">
                <a:latin typeface="Palatino Linotype"/>
                <a:cs typeface="Palatino Linotype"/>
              </a:rPr>
              <a:t>dell’affermazione, </a:t>
            </a:r>
            <a:r>
              <a:rPr sz="2800" b="0" dirty="0">
                <a:latin typeface="Palatino Linotype"/>
                <a:cs typeface="Palatino Linotype"/>
              </a:rPr>
              <a:t> </a:t>
            </a:r>
            <a:r>
              <a:rPr sz="2800" b="0" spc="-5" dirty="0">
                <a:latin typeface="Palatino Linotype"/>
                <a:cs typeface="Palatino Linotype"/>
              </a:rPr>
              <a:t>un’affermazione che diventa </a:t>
            </a:r>
            <a:r>
              <a:rPr sz="2800" b="0" dirty="0">
                <a:latin typeface="Palatino Linotype"/>
                <a:cs typeface="Palatino Linotype"/>
              </a:rPr>
              <a:t> </a:t>
            </a:r>
            <a:r>
              <a:rPr sz="2800" b="0" spc="-5" dirty="0">
                <a:latin typeface="Palatino Linotype"/>
                <a:cs typeface="Palatino Linotype"/>
              </a:rPr>
              <a:t>identità e </a:t>
            </a:r>
            <a:r>
              <a:rPr sz="2800" b="0" dirty="0">
                <a:latin typeface="Palatino Linotype"/>
                <a:cs typeface="Palatino Linotype"/>
              </a:rPr>
              <a:t>appartenenza, </a:t>
            </a:r>
            <a:r>
              <a:rPr sz="2800" b="0" spc="-5" dirty="0">
                <a:latin typeface="Palatino Linotype"/>
                <a:cs typeface="Palatino Linotype"/>
              </a:rPr>
              <a:t>quella </a:t>
            </a:r>
            <a:r>
              <a:rPr sz="2800" b="0" spc="-685" dirty="0">
                <a:latin typeface="Palatino Linotype"/>
                <a:cs typeface="Palatino Linotype"/>
              </a:rPr>
              <a:t> </a:t>
            </a:r>
            <a:r>
              <a:rPr sz="2800" b="0" dirty="0">
                <a:latin typeface="Palatino Linotype"/>
                <a:cs typeface="Palatino Linotype"/>
              </a:rPr>
              <a:t>italiana.</a:t>
            </a:r>
            <a:endParaRPr sz="2800" dirty="0">
              <a:latin typeface="Palatino Linotype"/>
              <a:cs typeface="Palatino Linotype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sz="half" idx="3"/>
          </p:nvPr>
        </p:nvSpPr>
        <p:spPr>
          <a:xfrm>
            <a:off x="6248400" y="1905000"/>
            <a:ext cx="5083175" cy="3431540"/>
          </a:xfrm>
          <a:prstGeom prst="rect">
            <a:avLst/>
          </a:prstGeom>
        </p:spPr>
        <p:txBody>
          <a:bodyPr vert="horz" wrap="square" lIns="0" tIns="831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5"/>
              </a:spcBef>
            </a:pPr>
            <a:r>
              <a:rPr spc="-5" dirty="0"/>
              <a:t>Significato</a:t>
            </a:r>
            <a:r>
              <a:rPr spc="-25" dirty="0"/>
              <a:t> </a:t>
            </a:r>
            <a:r>
              <a:rPr spc="-5" dirty="0"/>
              <a:t>odierno:</a:t>
            </a:r>
          </a:p>
          <a:p>
            <a:pPr marL="107950" marR="5080">
              <a:lnSpc>
                <a:spcPts val="3030"/>
              </a:lnSpc>
              <a:spcBef>
                <a:spcPts val="805"/>
              </a:spcBef>
            </a:pPr>
            <a:r>
              <a:rPr sz="2800" b="0" spc="-5" dirty="0">
                <a:latin typeface="Palatino Linotype"/>
                <a:cs typeface="Palatino Linotype"/>
              </a:rPr>
              <a:t>Adesso stiamo vivendo </a:t>
            </a:r>
            <a:r>
              <a:rPr sz="2800" b="0" dirty="0">
                <a:latin typeface="Palatino Linotype"/>
                <a:cs typeface="Palatino Linotype"/>
              </a:rPr>
              <a:t>un </a:t>
            </a:r>
            <a:r>
              <a:rPr sz="2800" b="0" spc="5" dirty="0">
                <a:latin typeface="Palatino Linotype"/>
                <a:cs typeface="Palatino Linotype"/>
              </a:rPr>
              <a:t> </a:t>
            </a:r>
            <a:r>
              <a:rPr sz="2800" b="0" spc="-5" dirty="0">
                <a:latin typeface="Palatino Linotype"/>
                <a:cs typeface="Palatino Linotype"/>
              </a:rPr>
              <a:t>momento difficile della storia, </a:t>
            </a:r>
            <a:r>
              <a:rPr sz="2800" b="0" dirty="0">
                <a:latin typeface="Palatino Linotype"/>
                <a:cs typeface="Palatino Linotype"/>
              </a:rPr>
              <a:t> </a:t>
            </a:r>
            <a:r>
              <a:rPr sz="2800" b="0" spc="-5" dirty="0">
                <a:latin typeface="Palatino Linotype"/>
                <a:cs typeface="Palatino Linotype"/>
              </a:rPr>
              <a:t>durante il quale gli italiani </a:t>
            </a:r>
            <a:r>
              <a:rPr sz="2800" b="0" dirty="0">
                <a:latin typeface="Palatino Linotype"/>
                <a:cs typeface="Palatino Linotype"/>
              </a:rPr>
              <a:t> </a:t>
            </a:r>
            <a:r>
              <a:rPr sz="2800" b="0" spc="-5" dirty="0">
                <a:latin typeface="Palatino Linotype"/>
                <a:cs typeface="Palatino Linotype"/>
              </a:rPr>
              <a:t>prendono coscienza della loro </a:t>
            </a:r>
            <a:r>
              <a:rPr sz="2800" b="0" dirty="0">
                <a:latin typeface="Palatino Linotype"/>
                <a:cs typeface="Palatino Linotype"/>
              </a:rPr>
              <a:t> </a:t>
            </a:r>
            <a:r>
              <a:rPr sz="2800" b="0" spc="-5" dirty="0">
                <a:latin typeface="Palatino Linotype"/>
                <a:cs typeface="Palatino Linotype"/>
              </a:rPr>
              <a:t>identità affermando la loro </a:t>
            </a:r>
            <a:r>
              <a:rPr sz="2800" b="0" dirty="0">
                <a:latin typeface="Palatino Linotype"/>
                <a:cs typeface="Palatino Linotype"/>
              </a:rPr>
              <a:t> </a:t>
            </a:r>
            <a:r>
              <a:rPr sz="2800" b="0" spc="-5" dirty="0">
                <a:latin typeface="Palatino Linotype"/>
                <a:cs typeface="Palatino Linotype"/>
              </a:rPr>
              <a:t>forza e superando anche questa </a:t>
            </a:r>
            <a:r>
              <a:rPr sz="2800" b="0" spc="-690" dirty="0">
                <a:latin typeface="Palatino Linotype"/>
                <a:cs typeface="Palatino Linotype"/>
              </a:rPr>
              <a:t> </a:t>
            </a:r>
            <a:r>
              <a:rPr sz="2800" b="0" spc="-5" dirty="0">
                <a:latin typeface="Palatino Linotype"/>
                <a:cs typeface="Palatino Linotype"/>
              </a:rPr>
              <a:t>nuova</a:t>
            </a:r>
            <a:r>
              <a:rPr sz="2800" b="0" spc="-30" dirty="0">
                <a:latin typeface="Palatino Linotype"/>
                <a:cs typeface="Palatino Linotype"/>
              </a:rPr>
              <a:t> </a:t>
            </a:r>
            <a:r>
              <a:rPr sz="2800" b="0" spc="-5" dirty="0">
                <a:latin typeface="Palatino Linotype"/>
                <a:cs typeface="Palatino Linotype"/>
              </a:rPr>
              <a:t>sfida!</a:t>
            </a:r>
            <a:endParaRPr sz="2800" dirty="0">
              <a:latin typeface="Palatino Linotype"/>
              <a:cs typeface="Palatino Linotyp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76800" y="914400"/>
            <a:ext cx="6000115" cy="27247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it-IT" sz="4000" spc="-5" dirty="0" smtClean="0">
                <a:latin typeface="Palatino Linotype"/>
                <a:cs typeface="Palatino Linotype"/>
              </a:rPr>
              <a:t>       </a:t>
            </a:r>
            <a:r>
              <a:rPr sz="4000" spc="-5" dirty="0" err="1" smtClean="0">
                <a:latin typeface="Palatino Linotype"/>
                <a:cs typeface="Palatino Linotype"/>
              </a:rPr>
              <a:t>Esempio</a:t>
            </a:r>
            <a:r>
              <a:rPr sz="4000" spc="-85" dirty="0" smtClean="0">
                <a:latin typeface="Palatino Linotype"/>
                <a:cs typeface="Palatino Linotype"/>
              </a:rPr>
              <a:t> </a:t>
            </a:r>
            <a:r>
              <a:rPr sz="4000" spc="-5" dirty="0">
                <a:latin typeface="Palatino Linotype"/>
                <a:cs typeface="Palatino Linotype"/>
              </a:rPr>
              <a:t>d’uso</a:t>
            </a:r>
            <a:endParaRPr sz="4000" dirty="0">
              <a:latin typeface="Palatino Linotype"/>
              <a:cs typeface="Palatino Linotype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4700" dirty="0">
              <a:latin typeface="Palatino Linotype"/>
              <a:cs typeface="Palatino Linotype"/>
            </a:endParaRPr>
          </a:p>
          <a:p>
            <a:pPr marL="888365" marR="113664" indent="-635">
              <a:lnSpc>
                <a:spcPct val="100000"/>
              </a:lnSpc>
              <a:spcBef>
                <a:spcPts val="5"/>
              </a:spcBef>
            </a:pPr>
            <a:r>
              <a:rPr sz="2800" spc="-5" dirty="0">
                <a:latin typeface="Palatino Linotype"/>
                <a:cs typeface="Palatino Linotype"/>
              </a:rPr>
              <a:t>“Dove il </a:t>
            </a:r>
            <a:r>
              <a:rPr sz="2800" spc="-10" dirty="0">
                <a:latin typeface="Palatino Linotype"/>
                <a:cs typeface="Palatino Linotype"/>
              </a:rPr>
              <a:t>sì </a:t>
            </a:r>
            <a:r>
              <a:rPr sz="2800" spc="-5" dirty="0">
                <a:latin typeface="Palatino Linotype"/>
                <a:cs typeface="Palatino Linotype"/>
              </a:rPr>
              <a:t>suona” è </a:t>
            </a:r>
            <a:r>
              <a:rPr sz="2800" dirty="0">
                <a:latin typeface="Palatino Linotype"/>
                <a:cs typeface="Palatino Linotype"/>
              </a:rPr>
              <a:t>una </a:t>
            </a:r>
            <a:r>
              <a:rPr sz="2800" spc="-5" dirty="0">
                <a:latin typeface="Palatino Linotype"/>
                <a:cs typeface="Palatino Linotype"/>
              </a:rPr>
              <a:t>mostra </a:t>
            </a:r>
            <a:r>
              <a:rPr sz="2800" spc="-690" dirty="0">
                <a:latin typeface="Palatino Linotype"/>
                <a:cs typeface="Palatino Linotype"/>
              </a:rPr>
              <a:t> </a:t>
            </a:r>
            <a:r>
              <a:rPr sz="2800" dirty="0">
                <a:latin typeface="Palatino Linotype"/>
                <a:cs typeface="Palatino Linotype"/>
              </a:rPr>
              <a:t>inaugurata</a:t>
            </a:r>
            <a:r>
              <a:rPr sz="2800" spc="-45" dirty="0">
                <a:latin typeface="Palatino Linotype"/>
                <a:cs typeface="Palatino Linotype"/>
              </a:rPr>
              <a:t> </a:t>
            </a:r>
            <a:r>
              <a:rPr sz="2800" dirty="0">
                <a:latin typeface="Palatino Linotype"/>
                <a:cs typeface="Palatino Linotype"/>
              </a:rPr>
              <a:t>nel</a:t>
            </a:r>
            <a:r>
              <a:rPr sz="2800" spc="-20" dirty="0">
                <a:latin typeface="Palatino Linotype"/>
                <a:cs typeface="Palatino Linotype"/>
              </a:rPr>
              <a:t> </a:t>
            </a:r>
            <a:r>
              <a:rPr sz="2800" dirty="0">
                <a:latin typeface="Palatino Linotype"/>
                <a:cs typeface="Palatino Linotype"/>
              </a:rPr>
              <a:t>2003</a:t>
            </a:r>
            <a:r>
              <a:rPr sz="2800" spc="-15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presso</a:t>
            </a:r>
            <a:endParaRPr sz="2800" dirty="0">
              <a:latin typeface="Palatino Linotype"/>
              <a:cs typeface="Palatino Linotype"/>
            </a:endParaRPr>
          </a:p>
          <a:p>
            <a:pPr marL="888365">
              <a:lnSpc>
                <a:spcPct val="100000"/>
              </a:lnSpc>
            </a:pPr>
            <a:r>
              <a:rPr sz="2800" spc="-5" dirty="0">
                <a:latin typeface="Palatino Linotype"/>
                <a:cs typeface="Palatino Linotype"/>
              </a:rPr>
              <a:t>la</a:t>
            </a:r>
            <a:r>
              <a:rPr sz="2800" spc="-20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Galleria</a:t>
            </a:r>
            <a:r>
              <a:rPr sz="2800" spc="-30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degli</a:t>
            </a:r>
            <a:r>
              <a:rPr sz="2800" spc="-10" dirty="0">
                <a:latin typeface="Palatino Linotype"/>
                <a:cs typeface="Palatino Linotype"/>
              </a:rPr>
              <a:t> </a:t>
            </a:r>
            <a:r>
              <a:rPr sz="2800" dirty="0">
                <a:latin typeface="Palatino Linotype"/>
                <a:cs typeface="Palatino Linotype"/>
              </a:rPr>
              <a:t>Uffizi</a:t>
            </a:r>
            <a:r>
              <a:rPr sz="2800" spc="-10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a </a:t>
            </a:r>
            <a:r>
              <a:rPr sz="2800" dirty="0">
                <a:latin typeface="Palatino Linotype"/>
                <a:cs typeface="Palatino Linotype"/>
              </a:rPr>
              <a:t>Firenze.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19200" y="762000"/>
            <a:ext cx="3203447" cy="4002023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85800" y="4648200"/>
            <a:ext cx="10911840" cy="1051560"/>
          </a:xfrm>
          <a:prstGeom prst="rect">
            <a:avLst/>
          </a:prstGeom>
        </p:spPr>
        <p:txBody>
          <a:bodyPr vert="horz" wrap="square" lIns="0" tIns="168080" rIns="0" bIns="0" rtlCol="0">
            <a:spAutoFit/>
          </a:bodyPr>
          <a:lstStyle/>
          <a:p>
            <a:pPr marL="457834" algn="ctr">
              <a:lnSpc>
                <a:spcPts val="3754"/>
              </a:lnSpc>
              <a:spcBef>
                <a:spcPts val="100"/>
              </a:spcBef>
            </a:pPr>
            <a:r>
              <a:rPr spc="5" dirty="0">
                <a:latin typeface="MS UI Gothic"/>
                <a:cs typeface="MS UI Gothic"/>
              </a:rPr>
              <a:t>❝</a:t>
            </a:r>
            <a:r>
              <a:rPr spc="5" dirty="0"/>
              <a:t>Del</a:t>
            </a:r>
            <a:r>
              <a:rPr spc="-40" dirty="0"/>
              <a:t> </a:t>
            </a:r>
            <a:r>
              <a:rPr dirty="0"/>
              <a:t>bel</a:t>
            </a:r>
            <a:r>
              <a:rPr spc="-5" dirty="0"/>
              <a:t> </a:t>
            </a:r>
            <a:r>
              <a:rPr dirty="0"/>
              <a:t>paese</a:t>
            </a:r>
            <a:r>
              <a:rPr spc="-5" dirty="0"/>
              <a:t> </a:t>
            </a:r>
            <a:r>
              <a:rPr dirty="0"/>
              <a:t>là</a:t>
            </a:r>
            <a:r>
              <a:rPr spc="-15" dirty="0"/>
              <a:t> </a:t>
            </a:r>
            <a:r>
              <a:rPr dirty="0"/>
              <a:t>dove</a:t>
            </a:r>
            <a:r>
              <a:rPr spc="-20" dirty="0"/>
              <a:t> </a:t>
            </a:r>
            <a:r>
              <a:rPr spc="-5" dirty="0"/>
              <a:t>’l </a:t>
            </a:r>
            <a:r>
              <a:rPr spc="-10" dirty="0"/>
              <a:t>sì</a:t>
            </a:r>
            <a:r>
              <a:rPr spc="-5" dirty="0"/>
              <a:t> </a:t>
            </a:r>
            <a:r>
              <a:rPr dirty="0"/>
              <a:t>suona</a:t>
            </a:r>
            <a:r>
              <a:rPr dirty="0">
                <a:latin typeface="MS UI Gothic"/>
                <a:cs typeface="MS UI Gothic"/>
              </a:rPr>
              <a:t>❞</a:t>
            </a:r>
          </a:p>
          <a:p>
            <a:pPr marL="459105" algn="ctr">
              <a:lnSpc>
                <a:spcPts val="2075"/>
              </a:lnSpc>
            </a:pPr>
            <a:r>
              <a:rPr sz="1800" spc="-5" dirty="0"/>
              <a:t>(</a:t>
            </a:r>
            <a:r>
              <a:rPr sz="1800" i="1" spc="-5" dirty="0">
                <a:latin typeface="Palatino Linotype"/>
                <a:cs typeface="Palatino Linotype"/>
              </a:rPr>
              <a:t>Inf</a:t>
            </a:r>
            <a:r>
              <a:rPr sz="1800" spc="-5" dirty="0"/>
              <a:t>.</a:t>
            </a:r>
            <a:r>
              <a:rPr sz="1800" spc="-40" dirty="0"/>
              <a:t> </a:t>
            </a:r>
            <a:r>
              <a:rPr sz="1800" dirty="0"/>
              <a:t>XXXIII,</a:t>
            </a:r>
            <a:r>
              <a:rPr sz="1800" spc="-30" dirty="0"/>
              <a:t> </a:t>
            </a:r>
            <a:r>
              <a:rPr sz="1800" dirty="0"/>
              <a:t>79-80)</a:t>
            </a:r>
            <a:endParaRPr sz="1800" dirty="0">
              <a:latin typeface="Palatino Linotype"/>
              <a:cs typeface="Palatino Linotyp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70957" y="2616135"/>
            <a:ext cx="6094095" cy="1270000"/>
          </a:xfrm>
          <a:prstGeom prst="rect">
            <a:avLst/>
          </a:prstGeom>
        </p:spPr>
        <p:txBody>
          <a:bodyPr vert="horz" wrap="square" lIns="0" tIns="86360" rIns="0" bIns="0" rtlCol="0">
            <a:spAutoFit/>
          </a:bodyPr>
          <a:lstStyle/>
          <a:p>
            <a:pPr marL="1137285" marR="5080" indent="-1125220">
              <a:lnSpc>
                <a:spcPts val="4640"/>
              </a:lnSpc>
              <a:spcBef>
                <a:spcPts val="680"/>
              </a:spcBef>
            </a:pPr>
            <a:r>
              <a:rPr sz="4300" b="1" spc="-5" dirty="0">
                <a:latin typeface="Palatino Linotype"/>
                <a:cs typeface="Palatino Linotype"/>
              </a:rPr>
              <a:t>Dante</a:t>
            </a:r>
            <a:r>
              <a:rPr sz="4300" b="1" spc="-15" dirty="0">
                <a:latin typeface="Palatino Linotype"/>
                <a:cs typeface="Palatino Linotype"/>
              </a:rPr>
              <a:t> </a:t>
            </a:r>
            <a:r>
              <a:rPr sz="4300" b="1" spc="-5" dirty="0">
                <a:latin typeface="Palatino Linotype"/>
                <a:cs typeface="Palatino Linotype"/>
              </a:rPr>
              <a:t>nei </a:t>
            </a:r>
            <a:r>
              <a:rPr sz="4300" b="1" spc="-10" dirty="0">
                <a:latin typeface="Palatino Linotype"/>
                <a:cs typeface="Palatino Linotype"/>
              </a:rPr>
              <a:t>fumetti</a:t>
            </a:r>
            <a:r>
              <a:rPr sz="4300" b="1" spc="20" dirty="0">
                <a:latin typeface="Palatino Linotype"/>
                <a:cs typeface="Palatino Linotype"/>
              </a:rPr>
              <a:t> </a:t>
            </a:r>
            <a:r>
              <a:rPr sz="4300" b="1" dirty="0">
                <a:latin typeface="Palatino Linotype"/>
                <a:cs typeface="Palatino Linotype"/>
              </a:rPr>
              <a:t>e……. </a:t>
            </a:r>
            <a:r>
              <a:rPr sz="4300" b="1" spc="-1060" dirty="0">
                <a:latin typeface="Palatino Linotype"/>
                <a:cs typeface="Palatino Linotype"/>
              </a:rPr>
              <a:t> </a:t>
            </a:r>
            <a:r>
              <a:rPr sz="4300" b="1" spc="-5" dirty="0">
                <a:latin typeface="Palatino Linotype"/>
                <a:cs typeface="Palatino Linotype"/>
              </a:rPr>
              <a:t>nelle</a:t>
            </a:r>
            <a:r>
              <a:rPr sz="4300" b="1" dirty="0">
                <a:latin typeface="Palatino Linotype"/>
                <a:cs typeface="Palatino Linotype"/>
              </a:rPr>
              <a:t> </a:t>
            </a:r>
            <a:r>
              <a:rPr sz="4300" b="1" spc="-5" dirty="0">
                <a:latin typeface="Palatino Linotype"/>
                <a:cs typeface="Palatino Linotype"/>
              </a:rPr>
              <a:t>pubblicità</a:t>
            </a:r>
            <a:endParaRPr sz="4300">
              <a:latin typeface="Palatino Linotype"/>
              <a:cs typeface="Palatino Linotyp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990600"/>
            <a:ext cx="3432047" cy="491947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19600" y="990600"/>
            <a:ext cx="3493007" cy="49194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939849" y="3206715"/>
            <a:ext cx="3621404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latin typeface="Palatino Linotype"/>
                <a:cs typeface="Palatino Linotype"/>
              </a:rPr>
              <a:t>Nel</a:t>
            </a:r>
            <a:r>
              <a:rPr sz="3600" spc="-70" dirty="0">
                <a:latin typeface="Palatino Linotype"/>
                <a:cs typeface="Palatino Linotype"/>
              </a:rPr>
              <a:t> </a:t>
            </a:r>
            <a:r>
              <a:rPr sz="3600" spc="-5" dirty="0">
                <a:latin typeface="Palatino Linotype"/>
                <a:cs typeface="Palatino Linotype"/>
              </a:rPr>
              <a:t>“Topolino”…</a:t>
            </a:r>
            <a:endParaRPr sz="3600">
              <a:latin typeface="Palatino Linotype"/>
              <a:cs typeface="Palatino Linotyp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0600" y="1295400"/>
            <a:ext cx="2875787" cy="390448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19600" y="1295400"/>
            <a:ext cx="3070857" cy="4044683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199158" y="2650205"/>
            <a:ext cx="3319779" cy="100139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/>
              <a:t>…ed</a:t>
            </a:r>
            <a:r>
              <a:rPr spc="-45" dirty="0"/>
              <a:t> </a:t>
            </a:r>
            <a:r>
              <a:rPr dirty="0"/>
              <a:t>anche</a:t>
            </a:r>
            <a:r>
              <a:rPr spc="-30" dirty="0"/>
              <a:t> </a:t>
            </a:r>
            <a:r>
              <a:rPr dirty="0"/>
              <a:t>in</a:t>
            </a:r>
            <a:r>
              <a:rPr spc="-20" dirty="0"/>
              <a:t> </a:t>
            </a:r>
            <a:r>
              <a:rPr spc="-5" dirty="0"/>
              <a:t>altri </a:t>
            </a:r>
            <a:r>
              <a:rPr spc="-785" dirty="0"/>
              <a:t> </a:t>
            </a:r>
            <a:r>
              <a:rPr dirty="0"/>
              <a:t>fumetti…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76600" y="4953000"/>
            <a:ext cx="562673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dirty="0">
                <a:latin typeface="Palatino Linotype"/>
                <a:cs typeface="Palatino Linotype"/>
              </a:rPr>
              <a:t>Dante</a:t>
            </a:r>
            <a:r>
              <a:rPr sz="4400" spc="-75" dirty="0">
                <a:latin typeface="Palatino Linotype"/>
                <a:cs typeface="Palatino Linotype"/>
              </a:rPr>
              <a:t> </a:t>
            </a:r>
            <a:r>
              <a:rPr sz="4400" dirty="0">
                <a:latin typeface="Palatino Linotype"/>
                <a:cs typeface="Palatino Linotype"/>
              </a:rPr>
              <a:t>nelle</a:t>
            </a:r>
            <a:r>
              <a:rPr sz="4400" spc="-60" dirty="0">
                <a:latin typeface="Palatino Linotype"/>
                <a:cs typeface="Palatino Linotype"/>
              </a:rPr>
              <a:t> </a:t>
            </a:r>
            <a:r>
              <a:rPr sz="4400" dirty="0">
                <a:latin typeface="Palatino Linotype"/>
                <a:cs typeface="Palatino Linotype"/>
              </a:rPr>
              <a:t>pubblicità!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2000" y="1447800"/>
            <a:ext cx="10744200" cy="335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94715" y="652284"/>
            <a:ext cx="6635750" cy="5727700"/>
            <a:chOff x="394715" y="652284"/>
            <a:chExt cx="6635750" cy="57277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4715" y="652284"/>
              <a:ext cx="6635495" cy="572717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1277" y="848715"/>
              <a:ext cx="6047749" cy="5139371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011803" y="2759387"/>
            <a:ext cx="4467225" cy="11169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295"/>
              </a:lnSpc>
              <a:spcBef>
                <a:spcPts val="100"/>
              </a:spcBef>
            </a:pPr>
            <a:r>
              <a:rPr sz="3600" b="1" spc="-5" dirty="0">
                <a:latin typeface="Palatino Linotype"/>
                <a:cs typeface="Palatino Linotype"/>
              </a:rPr>
              <a:t>Dante</a:t>
            </a:r>
            <a:r>
              <a:rPr sz="3600" b="1" spc="-30" dirty="0">
                <a:latin typeface="Palatino Linotype"/>
                <a:cs typeface="Palatino Linotype"/>
              </a:rPr>
              <a:t> </a:t>
            </a:r>
            <a:r>
              <a:rPr sz="3600" b="1" dirty="0">
                <a:latin typeface="Palatino Linotype"/>
                <a:cs typeface="Palatino Linotype"/>
              </a:rPr>
              <a:t>ai</a:t>
            </a:r>
            <a:r>
              <a:rPr sz="3600" b="1" spc="-15" dirty="0">
                <a:latin typeface="Palatino Linotype"/>
                <a:cs typeface="Palatino Linotype"/>
              </a:rPr>
              <a:t> </a:t>
            </a:r>
            <a:r>
              <a:rPr sz="3600" b="1" spc="-5" dirty="0">
                <a:latin typeface="Palatino Linotype"/>
                <a:cs typeface="Palatino Linotype"/>
              </a:rPr>
              <a:t>tempi</a:t>
            </a:r>
            <a:r>
              <a:rPr sz="3600" b="1" spc="-10" dirty="0">
                <a:latin typeface="Palatino Linotype"/>
                <a:cs typeface="Palatino Linotype"/>
              </a:rPr>
              <a:t> </a:t>
            </a:r>
            <a:r>
              <a:rPr sz="3600" b="1" spc="-5" dirty="0">
                <a:latin typeface="Palatino Linotype"/>
                <a:cs typeface="Palatino Linotype"/>
              </a:rPr>
              <a:t>del….</a:t>
            </a:r>
            <a:endParaRPr sz="3600">
              <a:latin typeface="Palatino Linotype"/>
              <a:cs typeface="Palatino Linotype"/>
            </a:endParaRPr>
          </a:p>
          <a:p>
            <a:pPr marL="12700">
              <a:lnSpc>
                <a:spcPts val="4295"/>
              </a:lnSpc>
            </a:pPr>
            <a:r>
              <a:rPr sz="3600" b="1" i="1" dirty="0">
                <a:latin typeface="Palatino Linotype"/>
                <a:cs typeface="Palatino Linotype"/>
              </a:rPr>
              <a:t>Coronavirus</a:t>
            </a:r>
            <a:endParaRPr sz="3600">
              <a:latin typeface="Palatino Linotype"/>
              <a:cs typeface="Palatino Linotyp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71600" y="609600"/>
            <a:ext cx="3212869" cy="535883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57800" y="1143000"/>
            <a:ext cx="5712446" cy="43712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0600" y="609600"/>
            <a:ext cx="5029200" cy="52578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24600" y="609600"/>
            <a:ext cx="4961640" cy="52956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5800" y="4800600"/>
            <a:ext cx="10911840" cy="1051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4769" algn="ctr">
              <a:lnSpc>
                <a:spcPts val="5050"/>
              </a:lnSpc>
              <a:spcBef>
                <a:spcPts val="100"/>
              </a:spcBef>
            </a:pPr>
            <a:r>
              <a:rPr sz="4400" dirty="0">
                <a:latin typeface="MS Gothic"/>
                <a:cs typeface="MS Gothic"/>
              </a:rPr>
              <a:t>❝</a:t>
            </a:r>
            <a:r>
              <a:rPr sz="4000" dirty="0"/>
              <a:t>Mi</a:t>
            </a:r>
            <a:r>
              <a:rPr sz="4000" spc="-35" dirty="0"/>
              <a:t> </a:t>
            </a:r>
            <a:r>
              <a:rPr sz="4000" spc="-5" dirty="0"/>
              <a:t>fa</a:t>
            </a:r>
            <a:r>
              <a:rPr sz="4000" spc="5" dirty="0"/>
              <a:t> </a:t>
            </a:r>
            <a:r>
              <a:rPr sz="4000" dirty="0"/>
              <a:t>tremar</a:t>
            </a:r>
            <a:r>
              <a:rPr sz="4000" spc="-30" dirty="0"/>
              <a:t> </a:t>
            </a:r>
            <a:r>
              <a:rPr sz="4000" spc="-5" dirty="0"/>
              <a:t>le vene</a:t>
            </a:r>
            <a:r>
              <a:rPr sz="4000" spc="-20" dirty="0"/>
              <a:t> </a:t>
            </a:r>
            <a:r>
              <a:rPr sz="4000" spc="-5" dirty="0"/>
              <a:t>e i</a:t>
            </a:r>
            <a:r>
              <a:rPr sz="4000" spc="-15" dirty="0"/>
              <a:t> </a:t>
            </a:r>
            <a:r>
              <a:rPr sz="4000" spc="-10" dirty="0"/>
              <a:t>polsi</a:t>
            </a:r>
            <a:r>
              <a:rPr sz="4000" spc="-10" dirty="0">
                <a:latin typeface="MS UI Gothic"/>
                <a:cs typeface="MS UI Gothic"/>
              </a:rPr>
              <a:t>❞</a:t>
            </a:r>
            <a:endParaRPr sz="4000" dirty="0">
              <a:latin typeface="MS UI Gothic"/>
              <a:cs typeface="MS UI Gothic"/>
            </a:endParaRPr>
          </a:p>
          <a:p>
            <a:pPr marL="68580" algn="ctr">
              <a:lnSpc>
                <a:spcPts val="3610"/>
              </a:lnSpc>
            </a:pPr>
            <a:r>
              <a:rPr spc="-5" dirty="0"/>
              <a:t>(</a:t>
            </a:r>
            <a:r>
              <a:rPr i="1" spc="-5" dirty="0">
                <a:latin typeface="Palatino Linotype"/>
                <a:cs typeface="Palatino Linotype"/>
              </a:rPr>
              <a:t>Inf</a:t>
            </a:r>
            <a:r>
              <a:rPr spc="-5" dirty="0"/>
              <a:t>.</a:t>
            </a:r>
            <a:r>
              <a:rPr spc="-55" dirty="0"/>
              <a:t> </a:t>
            </a:r>
            <a:r>
              <a:rPr dirty="0"/>
              <a:t>I,</a:t>
            </a:r>
            <a:r>
              <a:rPr spc="-35" dirty="0"/>
              <a:t> </a:t>
            </a:r>
            <a:r>
              <a:rPr spc="5" dirty="0"/>
              <a:t>90)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91000" y="762000"/>
            <a:ext cx="3947159" cy="38801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80849" y="2161141"/>
            <a:ext cx="5765165" cy="1903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9539">
              <a:lnSpc>
                <a:spcPct val="100000"/>
              </a:lnSpc>
              <a:spcBef>
                <a:spcPts val="105"/>
              </a:spcBef>
            </a:pPr>
            <a:r>
              <a:rPr sz="4400" b="1" dirty="0">
                <a:latin typeface="Palatino Linotype"/>
                <a:cs typeface="Palatino Linotype"/>
              </a:rPr>
              <a:t>Dante</a:t>
            </a:r>
            <a:r>
              <a:rPr sz="4400" b="1" spc="-55" dirty="0">
                <a:latin typeface="Palatino Linotype"/>
                <a:cs typeface="Palatino Linotype"/>
              </a:rPr>
              <a:t> </a:t>
            </a:r>
            <a:r>
              <a:rPr sz="4400" b="1" spc="-5" dirty="0">
                <a:latin typeface="Palatino Linotype"/>
                <a:cs typeface="Palatino Linotype"/>
              </a:rPr>
              <a:t>nelle</a:t>
            </a:r>
            <a:r>
              <a:rPr sz="4400" b="1" spc="-30" dirty="0">
                <a:latin typeface="Palatino Linotype"/>
                <a:cs typeface="Palatino Linotype"/>
              </a:rPr>
              <a:t> </a:t>
            </a:r>
            <a:r>
              <a:rPr sz="4400" b="1" spc="-5" dirty="0">
                <a:latin typeface="Palatino Linotype"/>
                <a:cs typeface="Palatino Linotype"/>
              </a:rPr>
              <a:t>canzoni</a:t>
            </a:r>
            <a:r>
              <a:rPr sz="4400" b="1" spc="-35" dirty="0">
                <a:latin typeface="Palatino Linotype"/>
                <a:cs typeface="Palatino Linotype"/>
              </a:rPr>
              <a:t> </a:t>
            </a:r>
            <a:r>
              <a:rPr sz="4400" b="1" dirty="0">
                <a:latin typeface="Palatino Linotype"/>
                <a:cs typeface="Palatino Linotype"/>
              </a:rPr>
              <a:t>e</a:t>
            </a:r>
            <a:endParaRPr sz="4400">
              <a:latin typeface="Palatino Linotype"/>
              <a:cs typeface="Palatino Linotype"/>
            </a:endParaRPr>
          </a:p>
          <a:p>
            <a:pPr marL="12700">
              <a:lnSpc>
                <a:spcPct val="100000"/>
              </a:lnSpc>
              <a:spcBef>
                <a:spcPts val="4220"/>
              </a:spcBef>
            </a:pPr>
            <a:r>
              <a:rPr sz="4400" b="1" dirty="0">
                <a:latin typeface="Palatino Linotype"/>
                <a:cs typeface="Palatino Linotype"/>
              </a:rPr>
              <a:t>nei</a:t>
            </a:r>
            <a:r>
              <a:rPr sz="4400" b="1" spc="-50" dirty="0">
                <a:latin typeface="Palatino Linotype"/>
                <a:cs typeface="Palatino Linotype"/>
              </a:rPr>
              <a:t> </a:t>
            </a:r>
            <a:r>
              <a:rPr sz="4400" b="1" dirty="0">
                <a:latin typeface="Palatino Linotype"/>
                <a:cs typeface="Palatino Linotype"/>
              </a:rPr>
              <a:t>discorsi</a:t>
            </a:r>
            <a:r>
              <a:rPr sz="4400" b="1" spc="-45" dirty="0">
                <a:latin typeface="Palatino Linotype"/>
                <a:cs typeface="Palatino Linotype"/>
              </a:rPr>
              <a:t> </a:t>
            </a:r>
            <a:r>
              <a:rPr sz="4400" b="1" spc="-5" dirty="0">
                <a:latin typeface="Palatino Linotype"/>
                <a:cs typeface="Palatino Linotype"/>
              </a:rPr>
              <a:t>pontificali</a:t>
            </a:r>
            <a:endParaRPr sz="4400">
              <a:latin typeface="Palatino Linotype"/>
              <a:cs typeface="Palatino Linotyp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83272" y="440501"/>
            <a:ext cx="3152140" cy="8915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b="1" i="1" spc="-5" dirty="0">
                <a:latin typeface="Palatino Linotype"/>
                <a:cs typeface="Palatino Linotype"/>
              </a:rPr>
              <a:t>SERENATA</a:t>
            </a:r>
            <a:r>
              <a:rPr b="1" i="1" spc="-105" dirty="0">
                <a:latin typeface="Palatino Linotype"/>
                <a:cs typeface="Palatino Linotype"/>
              </a:rPr>
              <a:t> </a:t>
            </a:r>
            <a:r>
              <a:rPr b="1" i="1" dirty="0">
                <a:latin typeface="Palatino Linotype"/>
                <a:cs typeface="Palatino Linotype"/>
              </a:rPr>
              <a:t>RAP</a:t>
            </a:r>
          </a:p>
          <a:p>
            <a:pPr marL="87630" algn="ctr">
              <a:lnSpc>
                <a:spcPct val="100000"/>
              </a:lnSpc>
              <a:spcBef>
                <a:spcPts val="90"/>
              </a:spcBef>
            </a:pPr>
            <a:r>
              <a:rPr sz="2400" spc="-5" dirty="0"/>
              <a:t>JOVANOTTI</a:t>
            </a:r>
            <a:endParaRPr sz="2400" dirty="0"/>
          </a:p>
        </p:txBody>
      </p:sp>
      <p:sp>
        <p:nvSpPr>
          <p:cNvPr id="3" name="object 3"/>
          <p:cNvSpPr txBox="1"/>
          <p:nvPr/>
        </p:nvSpPr>
        <p:spPr>
          <a:xfrm>
            <a:off x="1219200" y="1676400"/>
            <a:ext cx="4349750" cy="836294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 marR="5080">
              <a:lnSpc>
                <a:spcPts val="3030"/>
              </a:lnSpc>
              <a:spcBef>
                <a:spcPts val="470"/>
              </a:spcBef>
            </a:pPr>
            <a:r>
              <a:rPr sz="2800" spc="-5" dirty="0">
                <a:latin typeface="Palatino Linotype"/>
                <a:cs typeface="Palatino Linotype"/>
              </a:rPr>
              <a:t>«…Amor</a:t>
            </a:r>
            <a:r>
              <a:rPr sz="2800" spc="-20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che</a:t>
            </a:r>
            <a:r>
              <a:rPr sz="2800" spc="-25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a</a:t>
            </a:r>
            <a:r>
              <a:rPr sz="2800" spc="-15" dirty="0">
                <a:latin typeface="Palatino Linotype"/>
                <a:cs typeface="Palatino Linotype"/>
              </a:rPr>
              <a:t> </a:t>
            </a:r>
            <a:r>
              <a:rPr sz="2800" dirty="0">
                <a:latin typeface="Palatino Linotype"/>
                <a:cs typeface="Palatino Linotype"/>
              </a:rPr>
              <a:t>nullo</a:t>
            </a:r>
            <a:r>
              <a:rPr sz="2800" spc="-30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amato </a:t>
            </a:r>
            <a:r>
              <a:rPr sz="2800" spc="-685" dirty="0">
                <a:latin typeface="Palatino Linotype"/>
                <a:cs typeface="Palatino Linotype"/>
              </a:rPr>
              <a:t> </a:t>
            </a:r>
            <a:r>
              <a:rPr sz="2800" dirty="0">
                <a:latin typeface="Palatino Linotype"/>
                <a:cs typeface="Palatino Linotype"/>
              </a:rPr>
              <a:t>amar</a:t>
            </a:r>
            <a:r>
              <a:rPr sz="2800" spc="-25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perdona…»</a:t>
            </a:r>
            <a:endParaRPr sz="2800" dirty="0">
              <a:latin typeface="Palatino Linotype"/>
              <a:cs typeface="Palatino Linotype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455741" y="451886"/>
            <a:ext cx="463042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10" dirty="0">
                <a:latin typeface="Palatino Linotype"/>
                <a:cs typeface="Palatino Linotype"/>
              </a:rPr>
              <a:t>CANTO</a:t>
            </a:r>
            <a:r>
              <a:rPr sz="2800" b="1" dirty="0">
                <a:latin typeface="Palatino Linotype"/>
                <a:cs typeface="Palatino Linotype"/>
              </a:rPr>
              <a:t> </a:t>
            </a:r>
            <a:r>
              <a:rPr sz="2800" b="1" spc="-5" dirty="0">
                <a:latin typeface="Palatino Linotype"/>
                <a:cs typeface="Palatino Linotype"/>
              </a:rPr>
              <a:t>V, INFERNO,</a:t>
            </a:r>
            <a:r>
              <a:rPr sz="2800" b="1" spc="30" dirty="0">
                <a:latin typeface="Palatino Linotype"/>
                <a:cs typeface="Palatino Linotype"/>
              </a:rPr>
              <a:t> </a:t>
            </a:r>
            <a:r>
              <a:rPr sz="2800" b="1" spc="-5" dirty="0">
                <a:latin typeface="Palatino Linotype"/>
                <a:cs typeface="Palatino Linotype"/>
              </a:rPr>
              <a:t>v.103</a:t>
            </a:r>
            <a:endParaRPr sz="2800" dirty="0">
              <a:latin typeface="Palatino Linotype"/>
              <a:cs typeface="Palatino Linotype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455741" y="1682280"/>
            <a:ext cx="4893945" cy="836294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 marR="5080">
              <a:lnSpc>
                <a:spcPts val="3030"/>
              </a:lnSpc>
              <a:spcBef>
                <a:spcPts val="470"/>
              </a:spcBef>
            </a:pPr>
            <a:r>
              <a:rPr sz="2800" spc="-5" dirty="0">
                <a:latin typeface="Palatino Linotype"/>
                <a:cs typeface="Palatino Linotype"/>
              </a:rPr>
              <a:t>«Amor</a:t>
            </a:r>
            <a:r>
              <a:rPr sz="2800" spc="-35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che</a:t>
            </a:r>
            <a:r>
              <a:rPr sz="2800" spc="-10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a</a:t>
            </a:r>
            <a:r>
              <a:rPr sz="2800" spc="-10" dirty="0">
                <a:latin typeface="Palatino Linotype"/>
                <a:cs typeface="Palatino Linotype"/>
              </a:rPr>
              <a:t> </a:t>
            </a:r>
            <a:r>
              <a:rPr sz="2800" dirty="0">
                <a:latin typeface="Palatino Linotype"/>
                <a:cs typeface="Palatino Linotype"/>
              </a:rPr>
              <a:t>nullo</a:t>
            </a:r>
            <a:r>
              <a:rPr sz="2800" spc="-45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amato </a:t>
            </a:r>
            <a:r>
              <a:rPr sz="2800" dirty="0">
                <a:latin typeface="Palatino Linotype"/>
                <a:cs typeface="Palatino Linotype"/>
              </a:rPr>
              <a:t>amar </a:t>
            </a:r>
            <a:r>
              <a:rPr sz="2800" spc="-685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perdona»</a:t>
            </a:r>
            <a:endParaRPr sz="2800">
              <a:latin typeface="Palatino Linotype"/>
              <a:cs typeface="Palatino Linotype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05200" y="2590800"/>
            <a:ext cx="4236707" cy="3276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90600" y="685800"/>
            <a:ext cx="4451350" cy="7848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3229"/>
              </a:lnSpc>
              <a:spcBef>
                <a:spcPts val="95"/>
              </a:spcBef>
            </a:pPr>
            <a:r>
              <a:rPr sz="2800" b="1" i="1" spc="-10" dirty="0">
                <a:latin typeface="Palatino Linotype"/>
                <a:cs typeface="Palatino Linotype"/>
              </a:rPr>
              <a:t>AL</a:t>
            </a:r>
            <a:r>
              <a:rPr sz="2800" b="1" i="1" spc="-20" dirty="0">
                <a:latin typeface="Palatino Linotype"/>
                <a:cs typeface="Palatino Linotype"/>
              </a:rPr>
              <a:t> </a:t>
            </a:r>
            <a:r>
              <a:rPr sz="2800" b="1" i="1" spc="-10" dirty="0">
                <a:latin typeface="Palatino Linotype"/>
                <a:cs typeface="Palatino Linotype"/>
              </a:rPr>
              <a:t>BALLO</a:t>
            </a:r>
            <a:r>
              <a:rPr sz="2800" b="1" i="1" spc="15" dirty="0">
                <a:latin typeface="Palatino Linotype"/>
                <a:cs typeface="Palatino Linotype"/>
              </a:rPr>
              <a:t> </a:t>
            </a:r>
            <a:r>
              <a:rPr sz="2800" b="1" i="1" spc="-10" dirty="0">
                <a:latin typeface="Palatino Linotype"/>
                <a:cs typeface="Palatino Linotype"/>
              </a:rPr>
              <a:t>MASCHERATO</a:t>
            </a:r>
            <a:endParaRPr sz="2800" dirty="0">
              <a:latin typeface="Palatino Linotype"/>
              <a:cs typeface="Palatino Linotype"/>
            </a:endParaRPr>
          </a:p>
          <a:p>
            <a:pPr marL="72390" algn="ctr">
              <a:lnSpc>
                <a:spcPts val="2750"/>
              </a:lnSpc>
            </a:pPr>
            <a:r>
              <a:rPr sz="2400" dirty="0">
                <a:latin typeface="Palatino Linotype"/>
                <a:cs typeface="Palatino Linotype"/>
              </a:rPr>
              <a:t>DE</a:t>
            </a:r>
            <a:r>
              <a:rPr sz="2400" spc="-40" dirty="0">
                <a:latin typeface="Palatino Linotype"/>
                <a:cs typeface="Palatino Linotype"/>
              </a:rPr>
              <a:t> </a:t>
            </a:r>
            <a:r>
              <a:rPr sz="2400" spc="-5" dirty="0">
                <a:latin typeface="Palatino Linotype"/>
                <a:cs typeface="Palatino Linotype"/>
              </a:rPr>
              <a:t>ANDRE’</a:t>
            </a:r>
            <a:endParaRPr sz="2400" dirty="0">
              <a:latin typeface="Palatino Linotype"/>
              <a:cs typeface="Palatino Linotype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38200" y="1600200"/>
            <a:ext cx="4723765" cy="836294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 marR="5080">
              <a:lnSpc>
                <a:spcPts val="3030"/>
              </a:lnSpc>
              <a:spcBef>
                <a:spcPts val="470"/>
              </a:spcBef>
            </a:pPr>
            <a:r>
              <a:rPr sz="2800" spc="-5" dirty="0">
                <a:latin typeface="Palatino Linotype"/>
                <a:cs typeface="Palatino Linotype"/>
              </a:rPr>
              <a:t>«…Dante</a:t>
            </a:r>
            <a:r>
              <a:rPr sz="2800" spc="-35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alla</a:t>
            </a:r>
            <a:r>
              <a:rPr sz="2800" spc="-20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porta</a:t>
            </a:r>
            <a:r>
              <a:rPr sz="2800" spc="5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di</a:t>
            </a:r>
            <a:r>
              <a:rPr sz="2800" spc="-15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Paolo</a:t>
            </a:r>
            <a:r>
              <a:rPr sz="2800" spc="-15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e </a:t>
            </a:r>
            <a:r>
              <a:rPr sz="2800" spc="-685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Francesca…»</a:t>
            </a:r>
            <a:endParaRPr sz="2800" dirty="0">
              <a:latin typeface="Palatino Linotype"/>
              <a:cs typeface="Palatino Linotype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781800" y="914400"/>
            <a:ext cx="480060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5" dirty="0"/>
              <a:t>Riferimento</a:t>
            </a:r>
            <a:r>
              <a:rPr sz="2800" spc="-15" dirty="0"/>
              <a:t> </a:t>
            </a:r>
            <a:r>
              <a:rPr sz="2800" dirty="0"/>
              <a:t>al</a:t>
            </a:r>
            <a:r>
              <a:rPr sz="2800" spc="-20" dirty="0"/>
              <a:t> </a:t>
            </a:r>
            <a:r>
              <a:rPr sz="2800" dirty="0"/>
              <a:t>V</a:t>
            </a:r>
            <a:r>
              <a:rPr sz="2800" spc="-5" dirty="0"/>
              <a:t> </a:t>
            </a:r>
            <a:r>
              <a:rPr sz="2800" dirty="0"/>
              <a:t>canto,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8382000" y="1524000"/>
            <a:ext cx="122237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i="1" dirty="0">
                <a:latin typeface="Palatino Linotype"/>
                <a:cs typeface="Palatino Linotype"/>
              </a:rPr>
              <a:t>I</a:t>
            </a:r>
            <a:r>
              <a:rPr sz="3200" i="1" spc="-10" dirty="0">
                <a:latin typeface="Palatino Linotype"/>
                <a:cs typeface="Palatino Linotype"/>
              </a:rPr>
              <a:t>n</a:t>
            </a:r>
            <a:r>
              <a:rPr sz="3200" i="1" spc="-5" dirty="0">
                <a:latin typeface="Palatino Linotype"/>
                <a:cs typeface="Palatino Linotype"/>
              </a:rPr>
              <a:t>fer</a:t>
            </a:r>
            <a:r>
              <a:rPr sz="3200" i="1" spc="-10" dirty="0">
                <a:latin typeface="Palatino Linotype"/>
                <a:cs typeface="Palatino Linotype"/>
              </a:rPr>
              <a:t>n</a:t>
            </a:r>
            <a:r>
              <a:rPr sz="3200" i="1" dirty="0">
                <a:latin typeface="Palatino Linotype"/>
                <a:cs typeface="Palatino Linotype"/>
              </a:rPr>
              <a:t>o</a:t>
            </a:r>
            <a:endParaRPr sz="3200" dirty="0">
              <a:latin typeface="Palatino Linotype"/>
              <a:cs typeface="Palatino Linotype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620000" y="2133600"/>
            <a:ext cx="279273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Palatino Linotype"/>
                <a:cs typeface="Palatino Linotype"/>
              </a:rPr>
              <a:t>Paolo</a:t>
            </a:r>
            <a:r>
              <a:rPr sz="2800" spc="-35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e</a:t>
            </a:r>
            <a:r>
              <a:rPr sz="2800" spc="-35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Francesca</a:t>
            </a:r>
            <a:endParaRPr sz="2800" dirty="0">
              <a:latin typeface="Palatino Linotype"/>
              <a:cs typeface="Palatino Linotype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9600" y="2743200"/>
            <a:ext cx="5390389" cy="3041905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6172200" y="3124200"/>
            <a:ext cx="54102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Dante alla porta di Paolo e Francesca</a:t>
            </a:r>
            <a:br>
              <a:rPr lang="it-IT" dirty="0"/>
            </a:br>
            <a:r>
              <a:rPr lang="it-IT" dirty="0"/>
              <a:t>Spia chi fa meglio di lui</a:t>
            </a:r>
            <a:br>
              <a:rPr lang="it-IT" dirty="0"/>
            </a:br>
            <a:r>
              <a:rPr lang="it-IT" dirty="0"/>
              <a:t>Lì dietro si racconta un amore normale</a:t>
            </a:r>
            <a:br>
              <a:rPr lang="it-IT" dirty="0"/>
            </a:br>
            <a:r>
              <a:rPr lang="it-IT" dirty="0"/>
              <a:t>Ma lui saprà poi renderlo tanto geniale</a:t>
            </a:r>
          </a:p>
          <a:p>
            <a:r>
              <a:rPr lang="it-IT" dirty="0"/>
              <a:t>E il viaggio all'inferno ora fallo da solo</a:t>
            </a:r>
            <a:br>
              <a:rPr lang="it-IT" dirty="0"/>
            </a:br>
            <a:r>
              <a:rPr lang="it-IT" dirty="0"/>
              <a:t>Con l'ultima invidia lasciata </a:t>
            </a:r>
            <a:endParaRPr lang="it-IT" dirty="0" smtClean="0"/>
          </a:p>
          <a:p>
            <a:r>
              <a:rPr lang="it-IT" dirty="0"/>
              <a:t>l</a:t>
            </a:r>
            <a:r>
              <a:rPr lang="it-IT" dirty="0" smtClean="0"/>
              <a:t>à </a:t>
            </a:r>
            <a:r>
              <a:rPr lang="it-IT" dirty="0"/>
              <a:t>sotto un </a:t>
            </a:r>
            <a:r>
              <a:rPr lang="it-IT" dirty="0" smtClean="0"/>
              <a:t>lenzuolo ….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95400" y="685800"/>
            <a:ext cx="3780790" cy="9017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ts val="3685"/>
              </a:lnSpc>
              <a:spcBef>
                <a:spcPts val="105"/>
              </a:spcBef>
            </a:pPr>
            <a:r>
              <a:rPr b="1" i="1" spc="-5" dirty="0">
                <a:latin typeface="Palatino Linotype"/>
                <a:cs typeface="Palatino Linotype"/>
              </a:rPr>
              <a:t>SIAMO</a:t>
            </a:r>
            <a:r>
              <a:rPr b="1" i="1" spc="-55" dirty="0">
                <a:latin typeface="Palatino Linotype"/>
                <a:cs typeface="Palatino Linotype"/>
              </a:rPr>
              <a:t> </a:t>
            </a:r>
            <a:r>
              <a:rPr b="1" i="1" dirty="0">
                <a:latin typeface="Palatino Linotype"/>
                <a:cs typeface="Palatino Linotype"/>
              </a:rPr>
              <a:t>CHI</a:t>
            </a:r>
            <a:r>
              <a:rPr b="1" i="1" spc="-35" dirty="0">
                <a:latin typeface="Palatino Linotype"/>
                <a:cs typeface="Palatino Linotype"/>
              </a:rPr>
              <a:t> </a:t>
            </a:r>
            <a:r>
              <a:rPr b="1" i="1" spc="-5" dirty="0">
                <a:latin typeface="Palatino Linotype"/>
                <a:cs typeface="Palatino Linotype"/>
              </a:rPr>
              <a:t>SIAMO</a:t>
            </a:r>
          </a:p>
          <a:p>
            <a:pPr algn="ctr">
              <a:lnSpc>
                <a:spcPts val="3204"/>
              </a:lnSpc>
            </a:pPr>
            <a:r>
              <a:rPr sz="2800" spc="-10" dirty="0"/>
              <a:t>LIGABUE</a:t>
            </a:r>
            <a:endParaRPr sz="2800" dirty="0"/>
          </a:p>
        </p:txBody>
      </p:sp>
      <p:sp>
        <p:nvSpPr>
          <p:cNvPr id="3" name="object 3"/>
          <p:cNvSpPr txBox="1"/>
          <p:nvPr/>
        </p:nvSpPr>
        <p:spPr>
          <a:xfrm>
            <a:off x="659219" y="1681937"/>
            <a:ext cx="4599305" cy="836294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 marR="5080">
              <a:lnSpc>
                <a:spcPts val="3030"/>
              </a:lnSpc>
              <a:spcBef>
                <a:spcPts val="470"/>
              </a:spcBef>
            </a:pPr>
            <a:r>
              <a:rPr sz="2800" dirty="0">
                <a:latin typeface="Palatino Linotype"/>
                <a:cs typeface="Palatino Linotype"/>
              </a:rPr>
              <a:t>«…Nel</a:t>
            </a:r>
            <a:r>
              <a:rPr sz="2800" spc="-50" dirty="0">
                <a:latin typeface="Palatino Linotype"/>
                <a:cs typeface="Palatino Linotype"/>
              </a:rPr>
              <a:t> </a:t>
            </a:r>
            <a:r>
              <a:rPr sz="2800" dirty="0">
                <a:latin typeface="Palatino Linotype"/>
                <a:cs typeface="Palatino Linotype"/>
              </a:rPr>
              <a:t>mezzo</a:t>
            </a:r>
            <a:r>
              <a:rPr sz="2800" spc="-30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del</a:t>
            </a:r>
            <a:r>
              <a:rPr sz="2800" spc="-20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cammin</a:t>
            </a:r>
            <a:r>
              <a:rPr sz="2800" spc="-20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di </a:t>
            </a:r>
            <a:r>
              <a:rPr sz="2800" spc="-685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nostra</a:t>
            </a:r>
            <a:r>
              <a:rPr sz="2800" spc="-30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vita…»</a:t>
            </a:r>
            <a:endParaRPr sz="2800">
              <a:latin typeface="Palatino Linotype"/>
              <a:cs typeface="Palatino Linotype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400800" y="685800"/>
            <a:ext cx="467550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dirty="0">
                <a:latin typeface="Palatino Linotype"/>
                <a:cs typeface="Palatino Linotype"/>
              </a:rPr>
              <a:t>CANTO</a:t>
            </a:r>
            <a:r>
              <a:rPr sz="3200" b="1" spc="-55" dirty="0">
                <a:latin typeface="Palatino Linotype"/>
                <a:cs typeface="Palatino Linotype"/>
              </a:rPr>
              <a:t> </a:t>
            </a:r>
            <a:r>
              <a:rPr sz="3200" b="1" dirty="0">
                <a:latin typeface="Palatino Linotype"/>
                <a:cs typeface="Palatino Linotype"/>
              </a:rPr>
              <a:t>I,</a:t>
            </a:r>
            <a:r>
              <a:rPr sz="3200" b="1" spc="-30" dirty="0">
                <a:latin typeface="Palatino Linotype"/>
                <a:cs typeface="Palatino Linotype"/>
              </a:rPr>
              <a:t> </a:t>
            </a:r>
            <a:r>
              <a:rPr sz="3200" b="1" i="1" dirty="0">
                <a:latin typeface="Palatino Linotype"/>
                <a:cs typeface="Palatino Linotype"/>
              </a:rPr>
              <a:t>INFERNO</a:t>
            </a:r>
            <a:r>
              <a:rPr sz="3200" b="1" dirty="0">
                <a:latin typeface="Palatino Linotype"/>
                <a:cs typeface="Palatino Linotype"/>
              </a:rPr>
              <a:t>,</a:t>
            </a:r>
            <a:r>
              <a:rPr sz="3200" b="1" spc="-55" dirty="0">
                <a:latin typeface="Palatino Linotype"/>
                <a:cs typeface="Palatino Linotype"/>
              </a:rPr>
              <a:t> </a:t>
            </a:r>
            <a:r>
              <a:rPr sz="3200" b="1" spc="-5" dirty="0">
                <a:latin typeface="Palatino Linotype"/>
                <a:cs typeface="Palatino Linotype"/>
              </a:rPr>
              <a:t>v.1</a:t>
            </a:r>
            <a:endParaRPr sz="3200" dirty="0">
              <a:latin typeface="Palatino Linotype"/>
              <a:cs typeface="Palatino Linotype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455656" y="1681957"/>
            <a:ext cx="4242435" cy="836294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 marR="5080" indent="-635">
              <a:lnSpc>
                <a:spcPts val="3030"/>
              </a:lnSpc>
              <a:spcBef>
                <a:spcPts val="470"/>
              </a:spcBef>
            </a:pPr>
            <a:r>
              <a:rPr sz="2800" dirty="0">
                <a:latin typeface="Palatino Linotype"/>
                <a:cs typeface="Palatino Linotype"/>
              </a:rPr>
              <a:t>«Nel</a:t>
            </a:r>
            <a:r>
              <a:rPr sz="2800" spc="-50" dirty="0">
                <a:latin typeface="Palatino Linotype"/>
                <a:cs typeface="Palatino Linotype"/>
              </a:rPr>
              <a:t> </a:t>
            </a:r>
            <a:r>
              <a:rPr sz="2800" dirty="0">
                <a:latin typeface="Palatino Linotype"/>
                <a:cs typeface="Palatino Linotype"/>
              </a:rPr>
              <a:t>mezzo</a:t>
            </a:r>
            <a:r>
              <a:rPr sz="2800" spc="-35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del</a:t>
            </a:r>
            <a:r>
              <a:rPr sz="2800" spc="-15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cammin</a:t>
            </a:r>
            <a:r>
              <a:rPr sz="2800" spc="-30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di </a:t>
            </a:r>
            <a:r>
              <a:rPr sz="2800" spc="-685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nostra</a:t>
            </a:r>
            <a:r>
              <a:rPr sz="2800" spc="-30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vita…»</a:t>
            </a:r>
            <a:endParaRPr sz="2800">
              <a:latin typeface="Palatino Linotype"/>
              <a:cs typeface="Palatino Linotype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48200" y="2800032"/>
            <a:ext cx="3051999" cy="30673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24000" y="609600"/>
            <a:ext cx="2948940" cy="1128395"/>
          </a:xfrm>
          <a:prstGeom prst="rect">
            <a:avLst/>
          </a:prstGeom>
        </p:spPr>
        <p:txBody>
          <a:bodyPr vert="horz" wrap="square" lIns="0" tIns="11366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894"/>
              </a:spcBef>
            </a:pPr>
            <a:r>
              <a:rPr sz="3200" b="1" i="1" dirty="0">
                <a:latin typeface="Palatino Linotype"/>
                <a:cs typeface="Palatino Linotype"/>
              </a:rPr>
              <a:t>ARGENTI</a:t>
            </a:r>
            <a:r>
              <a:rPr sz="3200" b="1" i="1" spc="-130" dirty="0">
                <a:latin typeface="Palatino Linotype"/>
                <a:cs typeface="Palatino Linotype"/>
              </a:rPr>
              <a:t> </a:t>
            </a:r>
            <a:r>
              <a:rPr sz="3200" b="1" i="1" dirty="0">
                <a:latin typeface="Palatino Linotype"/>
                <a:cs typeface="Palatino Linotype"/>
              </a:rPr>
              <a:t>VIVE</a:t>
            </a:r>
            <a:endParaRPr sz="3200" dirty="0">
              <a:latin typeface="Palatino Linotype"/>
              <a:cs typeface="Palatino Linotype"/>
            </a:endParaRPr>
          </a:p>
          <a:p>
            <a:pPr algn="ctr">
              <a:lnSpc>
                <a:spcPct val="100000"/>
              </a:lnSpc>
              <a:spcBef>
                <a:spcPts val="690"/>
              </a:spcBef>
            </a:pPr>
            <a:r>
              <a:rPr sz="2800" spc="-10" dirty="0">
                <a:latin typeface="Palatino Linotype"/>
                <a:cs typeface="Palatino Linotype"/>
              </a:rPr>
              <a:t>CAPAREZZA</a:t>
            </a:r>
            <a:endParaRPr sz="2800" dirty="0">
              <a:latin typeface="Palatino Linotype"/>
              <a:cs typeface="Palatino Linotype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553200" y="990600"/>
            <a:ext cx="400177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10" dirty="0">
                <a:latin typeface="Palatino Linotype"/>
                <a:cs typeface="Palatino Linotype"/>
              </a:rPr>
              <a:t>CANTO</a:t>
            </a:r>
            <a:r>
              <a:rPr sz="2800" b="1" spc="-5" dirty="0">
                <a:latin typeface="Palatino Linotype"/>
                <a:cs typeface="Palatino Linotype"/>
              </a:rPr>
              <a:t> VIII,</a:t>
            </a:r>
            <a:r>
              <a:rPr sz="2800" b="1" spc="-30" dirty="0">
                <a:latin typeface="Palatino Linotype"/>
                <a:cs typeface="Palatino Linotype"/>
              </a:rPr>
              <a:t> </a:t>
            </a:r>
            <a:r>
              <a:rPr sz="2800" b="1" i="1" spc="-10" dirty="0">
                <a:latin typeface="Palatino Linotype"/>
                <a:cs typeface="Palatino Linotype"/>
              </a:rPr>
              <a:t>INFERNO</a:t>
            </a:r>
            <a:endParaRPr sz="2800" dirty="0">
              <a:latin typeface="Palatino Linotype"/>
              <a:cs typeface="Palatino Linotype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20518" y="1796492"/>
            <a:ext cx="99898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Palatino Linotype"/>
                <a:cs typeface="Palatino Linotype"/>
              </a:rPr>
              <a:t>Canzone</a:t>
            </a:r>
            <a:r>
              <a:rPr sz="2400" dirty="0">
                <a:latin typeface="Palatino Linotype"/>
                <a:cs typeface="Palatino Linotype"/>
              </a:rPr>
              <a:t> </a:t>
            </a:r>
            <a:r>
              <a:rPr sz="2400" spc="-5" dirty="0">
                <a:latin typeface="Palatino Linotype"/>
                <a:cs typeface="Palatino Linotype"/>
              </a:rPr>
              <a:t>tutta</a:t>
            </a:r>
            <a:r>
              <a:rPr sz="2400" spc="20" dirty="0">
                <a:latin typeface="Palatino Linotype"/>
                <a:cs typeface="Palatino Linotype"/>
              </a:rPr>
              <a:t> </a:t>
            </a:r>
            <a:r>
              <a:rPr sz="2400" spc="-5" dirty="0">
                <a:latin typeface="Palatino Linotype"/>
                <a:cs typeface="Palatino Linotype"/>
              </a:rPr>
              <a:t>incentrata</a:t>
            </a:r>
            <a:r>
              <a:rPr sz="2400" spc="20" dirty="0">
                <a:latin typeface="Palatino Linotype"/>
                <a:cs typeface="Palatino Linotype"/>
              </a:rPr>
              <a:t> </a:t>
            </a:r>
            <a:r>
              <a:rPr sz="2400" dirty="0">
                <a:latin typeface="Palatino Linotype"/>
                <a:cs typeface="Palatino Linotype"/>
              </a:rPr>
              <a:t>sui temi</a:t>
            </a:r>
            <a:r>
              <a:rPr sz="2400" spc="5" dirty="0">
                <a:latin typeface="Palatino Linotype"/>
                <a:cs typeface="Palatino Linotype"/>
              </a:rPr>
              <a:t> </a:t>
            </a:r>
            <a:r>
              <a:rPr sz="2400" dirty="0">
                <a:latin typeface="Palatino Linotype"/>
                <a:cs typeface="Palatino Linotype"/>
              </a:rPr>
              <a:t>e i </a:t>
            </a:r>
            <a:r>
              <a:rPr sz="2400" spc="-5" dirty="0">
                <a:latin typeface="Palatino Linotype"/>
                <a:cs typeface="Palatino Linotype"/>
              </a:rPr>
              <a:t>personaggi</a:t>
            </a:r>
            <a:r>
              <a:rPr sz="2400" spc="5" dirty="0">
                <a:latin typeface="Palatino Linotype"/>
                <a:cs typeface="Palatino Linotype"/>
              </a:rPr>
              <a:t> </a:t>
            </a:r>
            <a:r>
              <a:rPr sz="2400" spc="-5" dirty="0">
                <a:latin typeface="Palatino Linotype"/>
                <a:cs typeface="Palatino Linotype"/>
              </a:rPr>
              <a:t>dell’VIII</a:t>
            </a:r>
            <a:r>
              <a:rPr sz="2400" spc="30" dirty="0">
                <a:latin typeface="Palatino Linotype"/>
                <a:cs typeface="Palatino Linotype"/>
              </a:rPr>
              <a:t> </a:t>
            </a:r>
            <a:r>
              <a:rPr sz="2400" spc="-5" dirty="0">
                <a:latin typeface="Palatino Linotype"/>
                <a:cs typeface="Palatino Linotype"/>
              </a:rPr>
              <a:t>canto</a:t>
            </a:r>
            <a:r>
              <a:rPr sz="2400" spc="10" dirty="0">
                <a:latin typeface="Palatino Linotype"/>
                <a:cs typeface="Palatino Linotype"/>
              </a:rPr>
              <a:t> </a:t>
            </a:r>
            <a:r>
              <a:rPr sz="2400" i="1" dirty="0">
                <a:latin typeface="Palatino Linotype"/>
                <a:cs typeface="Palatino Linotype"/>
              </a:rPr>
              <a:t>dell’Inferno</a:t>
            </a:r>
            <a:endParaRPr sz="2400">
              <a:latin typeface="Palatino Linotype"/>
              <a:cs typeface="Palatino Linotype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2362200"/>
            <a:ext cx="6401346" cy="3450633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7391400" y="2667000"/>
            <a:ext cx="42672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Mentre solcavamo l'immobile palude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/>
              <a:t>Mi si parò davanti uno spirito coperto di fango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/>
              <a:t>Allungò verso la barca entrambe le mani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/>
              <a:t>Ma Virgilio, pronto, lo </a:t>
            </a:r>
            <a:r>
              <a:rPr lang="it-IT" dirty="0" err="1"/>
              <a:t>respinse…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8200" y="609600"/>
            <a:ext cx="4620895" cy="1158875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 marR="5080" algn="ctr">
              <a:lnSpc>
                <a:spcPts val="3030"/>
              </a:lnSpc>
              <a:spcBef>
                <a:spcPts val="470"/>
              </a:spcBef>
            </a:pPr>
            <a:r>
              <a:rPr sz="2800" b="1" i="1" spc="-10" dirty="0">
                <a:latin typeface="Palatino Linotype"/>
                <a:cs typeface="Palatino Linotype"/>
              </a:rPr>
              <a:t>NEL</a:t>
            </a:r>
            <a:r>
              <a:rPr sz="2800" b="1" i="1" spc="-20" dirty="0">
                <a:latin typeface="Palatino Linotype"/>
                <a:cs typeface="Palatino Linotype"/>
              </a:rPr>
              <a:t> </a:t>
            </a:r>
            <a:r>
              <a:rPr sz="2800" b="1" i="1" spc="-10" dirty="0">
                <a:latin typeface="Palatino Linotype"/>
                <a:cs typeface="Palatino Linotype"/>
              </a:rPr>
              <a:t>MEZZO</a:t>
            </a:r>
            <a:r>
              <a:rPr sz="2800" b="1" i="1" spc="5" dirty="0">
                <a:latin typeface="Palatino Linotype"/>
                <a:cs typeface="Palatino Linotype"/>
              </a:rPr>
              <a:t> </a:t>
            </a:r>
            <a:r>
              <a:rPr sz="2800" b="1" i="1" spc="-10" dirty="0">
                <a:latin typeface="Palatino Linotype"/>
                <a:cs typeface="Palatino Linotype"/>
              </a:rPr>
              <a:t>DEL</a:t>
            </a:r>
            <a:r>
              <a:rPr sz="2800" b="1" i="1" dirty="0">
                <a:latin typeface="Palatino Linotype"/>
                <a:cs typeface="Palatino Linotype"/>
              </a:rPr>
              <a:t> </a:t>
            </a:r>
            <a:r>
              <a:rPr sz="2800" b="1" i="1" spc="-5" dirty="0">
                <a:latin typeface="Palatino Linotype"/>
                <a:cs typeface="Palatino Linotype"/>
              </a:rPr>
              <a:t>CAMMIN </a:t>
            </a:r>
            <a:r>
              <a:rPr sz="2800" b="1" i="1" spc="-685" dirty="0">
                <a:latin typeface="Palatino Linotype"/>
                <a:cs typeface="Palatino Linotype"/>
              </a:rPr>
              <a:t> </a:t>
            </a:r>
            <a:r>
              <a:rPr sz="2800" b="1" i="1" spc="-5" dirty="0">
                <a:latin typeface="Palatino Linotype"/>
                <a:cs typeface="Palatino Linotype"/>
              </a:rPr>
              <a:t>DI</a:t>
            </a:r>
            <a:r>
              <a:rPr sz="2800" b="1" i="1" spc="-15" dirty="0">
                <a:latin typeface="Palatino Linotype"/>
                <a:cs typeface="Palatino Linotype"/>
              </a:rPr>
              <a:t> </a:t>
            </a:r>
            <a:r>
              <a:rPr sz="2800" b="1" i="1" spc="-10" dirty="0">
                <a:latin typeface="Palatino Linotype"/>
                <a:cs typeface="Palatino Linotype"/>
              </a:rPr>
              <a:t>NOSTRA</a:t>
            </a:r>
            <a:r>
              <a:rPr sz="2800" b="1" i="1" spc="35" dirty="0">
                <a:latin typeface="Palatino Linotype"/>
                <a:cs typeface="Palatino Linotype"/>
              </a:rPr>
              <a:t> </a:t>
            </a:r>
            <a:r>
              <a:rPr sz="2800" b="1" i="1" spc="-5" dirty="0">
                <a:latin typeface="Palatino Linotype"/>
                <a:cs typeface="Palatino Linotype"/>
              </a:rPr>
              <a:t>VITA</a:t>
            </a:r>
            <a:endParaRPr sz="2800" dirty="0">
              <a:latin typeface="Palatino Linotype"/>
              <a:cs typeface="Palatino Linotype"/>
            </a:endParaRPr>
          </a:p>
          <a:p>
            <a:pPr marL="73660" algn="ctr">
              <a:lnSpc>
                <a:spcPct val="100000"/>
              </a:lnSpc>
              <a:spcBef>
                <a:spcPts val="90"/>
              </a:spcBef>
            </a:pPr>
            <a:r>
              <a:rPr sz="2000" dirty="0"/>
              <a:t>DE</a:t>
            </a:r>
            <a:r>
              <a:rPr sz="2000" spc="-30" dirty="0"/>
              <a:t> </a:t>
            </a:r>
            <a:r>
              <a:rPr sz="2000" spc="-5" dirty="0"/>
              <a:t>GREGORI</a:t>
            </a:r>
            <a:endParaRPr sz="2000" dirty="0"/>
          </a:p>
        </p:txBody>
      </p:sp>
      <p:sp>
        <p:nvSpPr>
          <p:cNvPr id="3" name="object 3"/>
          <p:cNvSpPr txBox="1"/>
          <p:nvPr/>
        </p:nvSpPr>
        <p:spPr>
          <a:xfrm>
            <a:off x="914400" y="1828800"/>
            <a:ext cx="4857115" cy="1604645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 marR="5080">
              <a:lnSpc>
                <a:spcPts val="3030"/>
              </a:lnSpc>
              <a:spcBef>
                <a:spcPts val="470"/>
              </a:spcBef>
            </a:pPr>
            <a:r>
              <a:rPr sz="2800" dirty="0">
                <a:latin typeface="Palatino Linotype"/>
                <a:cs typeface="Palatino Linotype"/>
              </a:rPr>
              <a:t>«Nel mezzo </a:t>
            </a:r>
            <a:r>
              <a:rPr sz="2800" spc="-5" dirty="0">
                <a:latin typeface="Palatino Linotype"/>
                <a:cs typeface="Palatino Linotype"/>
              </a:rPr>
              <a:t>del cammin di </a:t>
            </a:r>
            <a:r>
              <a:rPr sz="2800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nostra vita, mi ritrovai per </a:t>
            </a:r>
            <a:r>
              <a:rPr sz="2800" dirty="0">
                <a:latin typeface="Palatino Linotype"/>
                <a:cs typeface="Palatino Linotype"/>
              </a:rPr>
              <a:t>una </a:t>
            </a:r>
            <a:r>
              <a:rPr sz="2800" spc="-685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selva oscura, che la diritta via </a:t>
            </a:r>
            <a:r>
              <a:rPr sz="2800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era</a:t>
            </a:r>
            <a:r>
              <a:rPr sz="2800" spc="-30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smarrita…»</a:t>
            </a:r>
            <a:endParaRPr sz="2800" dirty="0">
              <a:latin typeface="Palatino Linotype"/>
              <a:cs typeface="Palatino Linotype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858000" y="1066800"/>
            <a:ext cx="345186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10" dirty="0">
                <a:latin typeface="Palatino Linotype"/>
                <a:cs typeface="Palatino Linotype"/>
              </a:rPr>
              <a:t>CANTO</a:t>
            </a:r>
            <a:r>
              <a:rPr sz="2800" b="1" spc="5" dirty="0">
                <a:latin typeface="Palatino Linotype"/>
                <a:cs typeface="Palatino Linotype"/>
              </a:rPr>
              <a:t> </a:t>
            </a:r>
            <a:r>
              <a:rPr sz="2800" b="1" spc="-5" dirty="0">
                <a:latin typeface="Palatino Linotype"/>
                <a:cs typeface="Palatino Linotype"/>
              </a:rPr>
              <a:t>I,</a:t>
            </a:r>
            <a:r>
              <a:rPr sz="2800" b="1" spc="-15" dirty="0">
                <a:latin typeface="Palatino Linotype"/>
                <a:cs typeface="Palatino Linotype"/>
              </a:rPr>
              <a:t> </a:t>
            </a:r>
            <a:r>
              <a:rPr sz="2800" b="1" i="1" spc="-10" dirty="0">
                <a:latin typeface="Palatino Linotype"/>
                <a:cs typeface="Palatino Linotype"/>
              </a:rPr>
              <a:t>INFERNO</a:t>
            </a:r>
            <a:endParaRPr sz="2800" dirty="0">
              <a:latin typeface="Palatino Linotype"/>
              <a:cs typeface="Palatino Linotype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324600" y="1828800"/>
            <a:ext cx="4857115" cy="1604645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 marR="5080">
              <a:lnSpc>
                <a:spcPts val="3030"/>
              </a:lnSpc>
              <a:spcBef>
                <a:spcPts val="470"/>
              </a:spcBef>
            </a:pPr>
            <a:r>
              <a:rPr sz="2800" dirty="0">
                <a:latin typeface="Palatino Linotype"/>
                <a:cs typeface="Palatino Linotype"/>
              </a:rPr>
              <a:t>«Nel mezzo </a:t>
            </a:r>
            <a:r>
              <a:rPr sz="2800" spc="-5" dirty="0">
                <a:latin typeface="Palatino Linotype"/>
                <a:cs typeface="Palatino Linotype"/>
              </a:rPr>
              <a:t>del cammin di </a:t>
            </a:r>
            <a:r>
              <a:rPr sz="2800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nostra vita, mi ritrovai per </a:t>
            </a:r>
            <a:r>
              <a:rPr sz="2800" dirty="0">
                <a:latin typeface="Palatino Linotype"/>
                <a:cs typeface="Palatino Linotype"/>
              </a:rPr>
              <a:t>una </a:t>
            </a:r>
            <a:r>
              <a:rPr sz="2800" spc="-685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selva oscura, che la diritta via </a:t>
            </a:r>
            <a:r>
              <a:rPr sz="2800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era</a:t>
            </a:r>
            <a:r>
              <a:rPr sz="2800" spc="-30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smarrita…»</a:t>
            </a:r>
            <a:endParaRPr sz="2800" dirty="0">
              <a:latin typeface="Palatino Linotype"/>
              <a:cs typeface="Palatino Linotype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19600" y="3339302"/>
            <a:ext cx="3280201" cy="26042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5800" y="3429000"/>
            <a:ext cx="4664963" cy="255727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48600" y="3352800"/>
            <a:ext cx="3598163" cy="2557271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62000" y="543357"/>
            <a:ext cx="10504805" cy="18594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spc="1200" dirty="0">
                <a:solidFill>
                  <a:schemeClr val="accent2">
                    <a:lumMod val="75000"/>
                  </a:schemeClr>
                </a:solidFill>
                <a:latin typeface="MS UI Gothic"/>
                <a:cs typeface="MS UI Gothic"/>
              </a:rPr>
              <a:t>《</a:t>
            </a:r>
            <a:r>
              <a:rPr sz="2400" spc="-5" dirty="0">
                <a:solidFill>
                  <a:schemeClr val="accent2">
                    <a:lumMod val="75000"/>
                  </a:schemeClr>
                </a:solidFill>
              </a:rPr>
              <a:t>Con la</a:t>
            </a:r>
            <a:r>
              <a:rPr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sz="2400" spc="-5" dirty="0">
                <a:solidFill>
                  <a:schemeClr val="accent2">
                    <a:lumMod val="75000"/>
                  </a:schemeClr>
                </a:solidFill>
              </a:rPr>
              <a:t>lettura</a:t>
            </a:r>
            <a:r>
              <a:rPr sz="2400" spc="15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sz="2400" spc="-5" dirty="0">
                <a:solidFill>
                  <a:schemeClr val="accent2">
                    <a:lumMod val="75000"/>
                  </a:schemeClr>
                </a:solidFill>
              </a:rPr>
              <a:t>dell'ultimo</a:t>
            </a:r>
            <a:r>
              <a:rPr sz="2400" spc="2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sz="2400" spc="-5" dirty="0">
                <a:solidFill>
                  <a:schemeClr val="accent2">
                    <a:lumMod val="75000"/>
                  </a:schemeClr>
                </a:solidFill>
              </a:rPr>
              <a:t>canto</a:t>
            </a:r>
            <a:r>
              <a:rPr sz="2400" spc="1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sz="2400" spc="-5" dirty="0">
                <a:solidFill>
                  <a:schemeClr val="accent2">
                    <a:lumMod val="75000"/>
                  </a:schemeClr>
                </a:solidFill>
              </a:rPr>
              <a:t>del "Paradiso",</a:t>
            </a:r>
            <a:r>
              <a:rPr sz="2400" dirty="0">
                <a:solidFill>
                  <a:schemeClr val="accent2">
                    <a:lumMod val="75000"/>
                  </a:schemeClr>
                </a:solidFill>
              </a:rPr>
              <a:t> siamo</a:t>
            </a:r>
            <a:r>
              <a:rPr sz="2400" spc="-5" dirty="0">
                <a:solidFill>
                  <a:schemeClr val="accent2">
                    <a:lumMod val="75000"/>
                  </a:schemeClr>
                </a:solidFill>
              </a:rPr>
              <a:t> stati</a:t>
            </a:r>
            <a:r>
              <a:rPr sz="2400" spc="1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sz="2400" spc="-5" dirty="0">
                <a:solidFill>
                  <a:schemeClr val="accent2">
                    <a:lumMod val="75000"/>
                  </a:schemeClr>
                </a:solidFill>
              </a:rPr>
              <a:t>invitati</a:t>
            </a:r>
            <a:r>
              <a:rPr sz="2400" spc="3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sz="2400" dirty="0">
                <a:solidFill>
                  <a:schemeClr val="accent2">
                    <a:lumMod val="75000"/>
                  </a:schemeClr>
                </a:solidFill>
              </a:rPr>
              <a:t>a</a:t>
            </a:r>
            <a:r>
              <a:rPr sz="2400" spc="5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sz="2400" dirty="0">
                <a:solidFill>
                  <a:schemeClr val="accent2">
                    <a:lumMod val="75000"/>
                  </a:schemeClr>
                </a:solidFill>
              </a:rPr>
              <a:t>farci </a:t>
            </a:r>
            <a:r>
              <a:rPr sz="2400" spc="5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sz="2400" spc="-5" dirty="0">
                <a:solidFill>
                  <a:schemeClr val="accent2">
                    <a:lumMod val="75000"/>
                  </a:schemeClr>
                </a:solidFill>
              </a:rPr>
              <a:t>anche</a:t>
            </a:r>
            <a:r>
              <a:rPr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sz="2400" spc="-5" dirty="0">
                <a:solidFill>
                  <a:schemeClr val="accent2">
                    <a:lumMod val="75000"/>
                  </a:schemeClr>
                </a:solidFill>
              </a:rPr>
              <a:t>noi</a:t>
            </a:r>
            <a:r>
              <a:rPr sz="2400" spc="15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sz="2400" spc="-5" dirty="0">
                <a:solidFill>
                  <a:schemeClr val="accent2">
                    <a:lumMod val="75000"/>
                  </a:schemeClr>
                </a:solidFill>
              </a:rPr>
              <a:t>pellegrini</a:t>
            </a:r>
            <a:r>
              <a:rPr sz="2400" spc="25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sz="2400" spc="-5" dirty="0">
                <a:solidFill>
                  <a:schemeClr val="accent2">
                    <a:lumMod val="75000"/>
                  </a:schemeClr>
                </a:solidFill>
              </a:rPr>
              <a:t>dello</a:t>
            </a:r>
            <a:r>
              <a:rPr sz="2400" spc="1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sz="2400" spc="-5" dirty="0">
                <a:solidFill>
                  <a:schemeClr val="accent2">
                    <a:lumMod val="75000"/>
                  </a:schemeClr>
                </a:solidFill>
              </a:rPr>
              <a:t>spirito</a:t>
            </a:r>
            <a:r>
              <a:rPr sz="2400" spc="1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sz="2400" dirty="0">
                <a:solidFill>
                  <a:schemeClr val="accent2">
                    <a:lumMod val="75000"/>
                  </a:schemeClr>
                </a:solidFill>
              </a:rPr>
              <a:t>ed a</a:t>
            </a:r>
            <a:r>
              <a:rPr sz="2400" spc="5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sz="2400" spc="-5" dirty="0">
                <a:solidFill>
                  <a:schemeClr val="accent2">
                    <a:lumMod val="75000"/>
                  </a:schemeClr>
                </a:solidFill>
              </a:rPr>
              <a:t>lasciarci</a:t>
            </a:r>
            <a:r>
              <a:rPr sz="2400" spc="-1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sz="2400" spc="-5" dirty="0">
                <a:solidFill>
                  <a:schemeClr val="accent2">
                    <a:lumMod val="75000"/>
                  </a:schemeClr>
                </a:solidFill>
              </a:rPr>
              <a:t>condurre</a:t>
            </a:r>
            <a:r>
              <a:rPr sz="2400" spc="15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sz="2400" spc="-5" dirty="0">
                <a:solidFill>
                  <a:schemeClr val="accent2">
                    <a:lumMod val="75000"/>
                  </a:schemeClr>
                </a:solidFill>
              </a:rPr>
              <a:t>dalla</a:t>
            </a:r>
            <a:r>
              <a:rPr sz="2400" spc="5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sz="2400" spc="-5" dirty="0">
                <a:solidFill>
                  <a:schemeClr val="accent2">
                    <a:lumMod val="75000"/>
                  </a:schemeClr>
                </a:solidFill>
              </a:rPr>
              <a:t>sublime poesia </a:t>
            </a:r>
            <a:r>
              <a:rPr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sz="2400" spc="-5" dirty="0">
                <a:solidFill>
                  <a:schemeClr val="accent2">
                    <a:lumMod val="75000"/>
                  </a:schemeClr>
                </a:solidFill>
              </a:rPr>
              <a:t>di</a:t>
            </a:r>
            <a:r>
              <a:rPr sz="2400" spc="-1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sz="2400" spc="-5" dirty="0">
                <a:solidFill>
                  <a:schemeClr val="accent2">
                    <a:lumMod val="75000"/>
                  </a:schemeClr>
                </a:solidFill>
              </a:rPr>
              <a:t>Dante</a:t>
            </a:r>
            <a:r>
              <a:rPr sz="2400" spc="3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sz="2400" dirty="0">
                <a:solidFill>
                  <a:schemeClr val="accent2">
                    <a:lumMod val="75000"/>
                  </a:schemeClr>
                </a:solidFill>
              </a:rPr>
              <a:t>a</a:t>
            </a:r>
            <a:r>
              <a:rPr sz="2400" spc="5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sz="2400" spc="-5" dirty="0">
                <a:solidFill>
                  <a:schemeClr val="accent2">
                    <a:lumMod val="75000"/>
                  </a:schemeClr>
                </a:solidFill>
              </a:rPr>
              <a:t>contemplare</a:t>
            </a:r>
            <a:r>
              <a:rPr sz="2400" spc="15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sz="2400" spc="-5" dirty="0">
                <a:solidFill>
                  <a:schemeClr val="accent2">
                    <a:lumMod val="75000"/>
                  </a:schemeClr>
                </a:solidFill>
              </a:rPr>
              <a:t>"l'Amor</a:t>
            </a:r>
            <a:r>
              <a:rPr sz="2400" spc="5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sz="2400" spc="-5" dirty="0">
                <a:solidFill>
                  <a:schemeClr val="accent2">
                    <a:lumMod val="75000"/>
                  </a:schemeClr>
                </a:solidFill>
              </a:rPr>
              <a:t>che</a:t>
            </a:r>
            <a:r>
              <a:rPr sz="2400" spc="1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sz="2400" dirty="0">
                <a:solidFill>
                  <a:schemeClr val="accent2">
                    <a:lumMod val="75000"/>
                  </a:schemeClr>
                </a:solidFill>
              </a:rPr>
              <a:t>move</a:t>
            </a:r>
            <a:r>
              <a:rPr sz="2400" spc="-1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sz="2400" spc="-5" dirty="0">
                <a:solidFill>
                  <a:schemeClr val="accent2">
                    <a:lumMod val="75000"/>
                  </a:schemeClr>
                </a:solidFill>
              </a:rPr>
              <a:t>il</a:t>
            </a:r>
            <a:r>
              <a:rPr sz="2400" spc="1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sz="2400" spc="-5" dirty="0">
                <a:solidFill>
                  <a:schemeClr val="accent2">
                    <a:lumMod val="75000"/>
                  </a:schemeClr>
                </a:solidFill>
              </a:rPr>
              <a:t>sole</a:t>
            </a:r>
            <a:r>
              <a:rPr sz="2400" spc="5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sz="2400" dirty="0">
                <a:solidFill>
                  <a:schemeClr val="accent2">
                    <a:lumMod val="75000"/>
                  </a:schemeClr>
                </a:solidFill>
              </a:rPr>
              <a:t>e</a:t>
            </a:r>
            <a:r>
              <a:rPr sz="2400" spc="5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sz="2400" spc="-5" dirty="0">
                <a:solidFill>
                  <a:schemeClr val="accent2">
                    <a:lumMod val="75000"/>
                  </a:schemeClr>
                </a:solidFill>
              </a:rPr>
              <a:t>l'altre</a:t>
            </a:r>
            <a:r>
              <a:rPr sz="2400" spc="2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sz="2400" spc="-5" dirty="0">
                <a:solidFill>
                  <a:schemeClr val="accent2">
                    <a:lumMod val="75000"/>
                  </a:schemeClr>
                </a:solidFill>
              </a:rPr>
              <a:t>stelle</a:t>
            </a:r>
            <a:r>
              <a:rPr sz="2400" spc="5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sz="2400" spc="-5" dirty="0">
                <a:solidFill>
                  <a:schemeClr val="accent2">
                    <a:lumMod val="75000"/>
                  </a:schemeClr>
                </a:solidFill>
              </a:rPr>
              <a:t>",</a:t>
            </a:r>
            <a:r>
              <a:rPr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sz="2400" spc="-5" dirty="0">
                <a:solidFill>
                  <a:schemeClr val="accent2">
                    <a:lumMod val="75000"/>
                  </a:schemeClr>
                </a:solidFill>
              </a:rPr>
              <a:t>fine</a:t>
            </a:r>
            <a:r>
              <a:rPr sz="2400" spc="15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sz="2400" spc="-5" dirty="0">
                <a:solidFill>
                  <a:schemeClr val="accent2">
                    <a:lumMod val="75000"/>
                  </a:schemeClr>
                </a:solidFill>
              </a:rPr>
              <a:t>supremo </a:t>
            </a:r>
            <a:r>
              <a:rPr sz="2400" spc="-585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sz="2400" spc="-5" dirty="0">
                <a:solidFill>
                  <a:schemeClr val="accent2">
                    <a:lumMod val="75000"/>
                  </a:schemeClr>
                </a:solidFill>
              </a:rPr>
              <a:t>della</a:t>
            </a:r>
            <a:r>
              <a:rPr sz="2400" spc="-2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sz="2400" spc="-5" dirty="0">
                <a:solidFill>
                  <a:schemeClr val="accent2">
                    <a:lumMod val="75000"/>
                  </a:schemeClr>
                </a:solidFill>
              </a:rPr>
              <a:t>storia</a:t>
            </a:r>
            <a:r>
              <a:rPr sz="2400" spc="1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sz="2400" dirty="0">
                <a:solidFill>
                  <a:schemeClr val="accent2">
                    <a:lumMod val="75000"/>
                  </a:schemeClr>
                </a:solidFill>
              </a:rPr>
              <a:t>e </a:t>
            </a:r>
            <a:r>
              <a:rPr sz="2400" spc="-5" dirty="0">
                <a:solidFill>
                  <a:schemeClr val="accent2">
                    <a:lumMod val="75000"/>
                  </a:schemeClr>
                </a:solidFill>
              </a:rPr>
              <a:t>di ogni</a:t>
            </a:r>
            <a:r>
              <a:rPr sz="2400" spc="2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sz="2400" spc="-5" dirty="0">
                <a:solidFill>
                  <a:schemeClr val="accent2">
                    <a:lumMod val="75000"/>
                  </a:schemeClr>
                </a:solidFill>
              </a:rPr>
              <a:t>vita</a:t>
            </a:r>
            <a:r>
              <a:rPr sz="2400" spc="1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sz="2400" dirty="0">
                <a:solidFill>
                  <a:schemeClr val="accent2">
                    <a:lumMod val="75000"/>
                  </a:schemeClr>
                </a:solidFill>
              </a:rPr>
              <a:t>umana.</a:t>
            </a:r>
            <a:r>
              <a:rPr sz="2400" spc="-5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sz="2400" spc="1200" dirty="0">
                <a:solidFill>
                  <a:schemeClr val="accent2">
                    <a:lumMod val="75000"/>
                  </a:schemeClr>
                </a:solidFill>
                <a:latin typeface="MS UI Gothic"/>
                <a:cs typeface="MS UI Gothic"/>
              </a:rPr>
              <a:t>》</a:t>
            </a:r>
            <a:endParaRPr sz="2400" dirty="0">
              <a:solidFill>
                <a:schemeClr val="accent2">
                  <a:lumMod val="75000"/>
                </a:schemeClr>
              </a:solidFill>
              <a:latin typeface="MS UI Gothic"/>
              <a:cs typeface="MS UI Gothic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09600" y="2362200"/>
            <a:ext cx="10896600" cy="10077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ctr">
              <a:lnSpc>
                <a:spcPct val="100000"/>
              </a:lnSpc>
              <a:spcBef>
                <a:spcPts val="100"/>
              </a:spcBef>
            </a:pPr>
            <a:r>
              <a:rPr sz="2400" i="1" spc="-5" dirty="0">
                <a:latin typeface="Palatino Linotype"/>
                <a:cs typeface="Palatino Linotype"/>
              </a:rPr>
              <a:t>S.</a:t>
            </a:r>
            <a:r>
              <a:rPr sz="2400" i="1" spc="-25" dirty="0">
                <a:latin typeface="Palatino Linotype"/>
                <a:cs typeface="Palatino Linotype"/>
              </a:rPr>
              <a:t> </a:t>
            </a:r>
            <a:r>
              <a:rPr sz="2400" i="1" spc="-5" dirty="0">
                <a:latin typeface="Palatino Linotype"/>
                <a:cs typeface="Palatino Linotype"/>
              </a:rPr>
              <a:t>Giovanni</a:t>
            </a:r>
            <a:r>
              <a:rPr sz="2400" i="1" spc="-20" dirty="0">
                <a:latin typeface="Palatino Linotype"/>
                <a:cs typeface="Palatino Linotype"/>
              </a:rPr>
              <a:t> </a:t>
            </a:r>
            <a:r>
              <a:rPr sz="2400" i="1" dirty="0">
                <a:latin typeface="Palatino Linotype"/>
                <a:cs typeface="Palatino Linotype"/>
              </a:rPr>
              <a:t>Paolo</a:t>
            </a:r>
            <a:r>
              <a:rPr sz="2400" i="1" spc="-55" dirty="0">
                <a:latin typeface="Palatino Linotype"/>
                <a:cs typeface="Palatino Linotype"/>
              </a:rPr>
              <a:t> </a:t>
            </a:r>
            <a:r>
              <a:rPr sz="2400" i="1" dirty="0">
                <a:latin typeface="Palatino Linotype"/>
                <a:cs typeface="Palatino Linotype"/>
              </a:rPr>
              <a:t>II</a:t>
            </a:r>
            <a:endParaRPr sz="2400" dirty="0">
              <a:latin typeface="Palatino Linotype"/>
              <a:cs typeface="Palatino Linotype"/>
            </a:endParaRPr>
          </a:p>
          <a:p>
            <a:pPr marR="6350" algn="ctr">
              <a:lnSpc>
                <a:spcPct val="100000"/>
              </a:lnSpc>
              <a:spcBef>
                <a:spcPts val="50"/>
              </a:spcBef>
            </a:pPr>
            <a:r>
              <a:rPr sz="2000" spc="-5" dirty="0">
                <a:latin typeface="Palatino Linotype"/>
                <a:cs typeface="Palatino Linotype"/>
              </a:rPr>
              <a:t>(termine</a:t>
            </a:r>
            <a:r>
              <a:rPr sz="2000" spc="-15" dirty="0">
                <a:latin typeface="Palatino Linotype"/>
                <a:cs typeface="Palatino Linotype"/>
              </a:rPr>
              <a:t> </a:t>
            </a:r>
            <a:r>
              <a:rPr sz="2000" dirty="0">
                <a:latin typeface="Palatino Linotype"/>
                <a:cs typeface="Palatino Linotype"/>
              </a:rPr>
              <a:t>della</a:t>
            </a:r>
            <a:r>
              <a:rPr sz="2000" spc="5" dirty="0">
                <a:latin typeface="Palatino Linotype"/>
                <a:cs typeface="Palatino Linotype"/>
              </a:rPr>
              <a:t> </a:t>
            </a:r>
            <a:r>
              <a:rPr sz="2000" spc="-5" dirty="0">
                <a:latin typeface="Palatino Linotype"/>
                <a:cs typeface="Palatino Linotype"/>
              </a:rPr>
              <a:t>lettura</a:t>
            </a:r>
            <a:r>
              <a:rPr sz="2000" spc="-10" dirty="0">
                <a:latin typeface="Palatino Linotype"/>
                <a:cs typeface="Palatino Linotype"/>
              </a:rPr>
              <a:t> </a:t>
            </a:r>
            <a:r>
              <a:rPr sz="2000" dirty="0">
                <a:latin typeface="Palatino Linotype"/>
                <a:cs typeface="Palatino Linotype"/>
              </a:rPr>
              <a:t>dantesca</a:t>
            </a:r>
            <a:r>
              <a:rPr sz="2000" spc="5" dirty="0">
                <a:latin typeface="Palatino Linotype"/>
                <a:cs typeface="Palatino Linotype"/>
              </a:rPr>
              <a:t> </a:t>
            </a:r>
            <a:r>
              <a:rPr sz="2000" dirty="0">
                <a:latin typeface="Palatino Linotype"/>
                <a:cs typeface="Palatino Linotype"/>
              </a:rPr>
              <a:t>del</a:t>
            </a:r>
            <a:r>
              <a:rPr sz="2000" spc="15" dirty="0">
                <a:latin typeface="Palatino Linotype"/>
                <a:cs typeface="Palatino Linotype"/>
              </a:rPr>
              <a:t> </a:t>
            </a:r>
            <a:r>
              <a:rPr sz="2000" spc="-5" dirty="0">
                <a:latin typeface="Palatino Linotype"/>
                <a:cs typeface="Palatino Linotype"/>
              </a:rPr>
              <a:t>prof.</a:t>
            </a:r>
            <a:r>
              <a:rPr sz="2000" spc="-25" dirty="0">
                <a:latin typeface="Palatino Linotype"/>
                <a:cs typeface="Palatino Linotype"/>
              </a:rPr>
              <a:t> </a:t>
            </a:r>
            <a:r>
              <a:rPr sz="2000" spc="-5" dirty="0">
                <a:latin typeface="Palatino Linotype"/>
                <a:cs typeface="Palatino Linotype"/>
              </a:rPr>
              <a:t>Vittorio</a:t>
            </a:r>
            <a:r>
              <a:rPr sz="2000" dirty="0">
                <a:latin typeface="Palatino Linotype"/>
                <a:cs typeface="Palatino Linotype"/>
              </a:rPr>
              <a:t> </a:t>
            </a:r>
            <a:r>
              <a:rPr sz="2000" spc="-5" dirty="0">
                <a:latin typeface="Palatino Linotype"/>
                <a:cs typeface="Palatino Linotype"/>
              </a:rPr>
              <a:t>Sermonti</a:t>
            </a:r>
            <a:endParaRPr sz="2000" dirty="0">
              <a:latin typeface="Palatino Linotype"/>
              <a:cs typeface="Palatino Linotype"/>
            </a:endParaRPr>
          </a:p>
          <a:p>
            <a:pPr marR="5080" algn="ctr">
              <a:lnSpc>
                <a:spcPct val="100000"/>
              </a:lnSpc>
            </a:pPr>
            <a:r>
              <a:rPr sz="2000" spc="-5" dirty="0">
                <a:latin typeface="Palatino Linotype"/>
                <a:cs typeface="Palatino Linotype"/>
              </a:rPr>
              <a:t>Castel</a:t>
            </a:r>
            <a:r>
              <a:rPr sz="2000" spc="-20" dirty="0">
                <a:latin typeface="Palatino Linotype"/>
                <a:cs typeface="Palatino Linotype"/>
              </a:rPr>
              <a:t> </a:t>
            </a:r>
            <a:r>
              <a:rPr sz="2000" spc="-5" dirty="0">
                <a:latin typeface="Palatino Linotype"/>
                <a:cs typeface="Palatino Linotype"/>
              </a:rPr>
              <a:t>Gandolfo,</a:t>
            </a:r>
            <a:r>
              <a:rPr sz="2000" spc="-35" dirty="0">
                <a:latin typeface="Palatino Linotype"/>
                <a:cs typeface="Palatino Linotype"/>
              </a:rPr>
              <a:t> </a:t>
            </a:r>
            <a:r>
              <a:rPr sz="2000" dirty="0">
                <a:latin typeface="Palatino Linotype"/>
                <a:cs typeface="Palatino Linotype"/>
              </a:rPr>
              <a:t>31</a:t>
            </a:r>
            <a:r>
              <a:rPr sz="2000" spc="-15" dirty="0">
                <a:latin typeface="Palatino Linotype"/>
                <a:cs typeface="Palatino Linotype"/>
              </a:rPr>
              <a:t> </a:t>
            </a:r>
            <a:r>
              <a:rPr sz="2000" dirty="0">
                <a:latin typeface="Palatino Linotype"/>
                <a:cs typeface="Palatino Linotype"/>
              </a:rPr>
              <a:t>agosto</a:t>
            </a:r>
            <a:r>
              <a:rPr sz="2000" spc="-30" dirty="0">
                <a:latin typeface="Palatino Linotype"/>
                <a:cs typeface="Palatino Linotype"/>
              </a:rPr>
              <a:t> </a:t>
            </a:r>
            <a:r>
              <a:rPr sz="2000" spc="5" dirty="0">
                <a:latin typeface="Palatino Linotype"/>
                <a:cs typeface="Palatino Linotype"/>
              </a:rPr>
              <a:t>1997)</a:t>
            </a:r>
            <a:endParaRPr sz="2000" dirty="0">
              <a:latin typeface="Palatino Linotype"/>
              <a:cs typeface="Palatino Linotyp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95400" y="762000"/>
            <a:ext cx="98298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400" spc="-5" dirty="0"/>
              <a:t>«Dante</a:t>
            </a:r>
            <a:r>
              <a:rPr sz="2400" dirty="0"/>
              <a:t> </a:t>
            </a:r>
            <a:r>
              <a:rPr sz="2400" spc="-5" dirty="0"/>
              <a:t>aiuta</a:t>
            </a:r>
            <a:r>
              <a:rPr sz="2400" spc="10" dirty="0"/>
              <a:t> </a:t>
            </a:r>
            <a:r>
              <a:rPr sz="2400" spc="-5" dirty="0"/>
              <a:t>nelle</a:t>
            </a:r>
            <a:r>
              <a:rPr sz="2400" spc="10" dirty="0"/>
              <a:t> </a:t>
            </a:r>
            <a:r>
              <a:rPr sz="2400" dirty="0"/>
              <a:t>‘selve</a:t>
            </a:r>
            <a:r>
              <a:rPr sz="2400" spc="-25" dirty="0"/>
              <a:t> </a:t>
            </a:r>
            <a:r>
              <a:rPr sz="2400" spc="-5" dirty="0"/>
              <a:t>oscure’</a:t>
            </a:r>
            <a:r>
              <a:rPr sz="2400" spc="-10" dirty="0"/>
              <a:t> </a:t>
            </a:r>
            <a:r>
              <a:rPr sz="2400" spc="-5" dirty="0"/>
              <a:t>della</a:t>
            </a:r>
            <a:r>
              <a:rPr sz="2400" dirty="0"/>
              <a:t> </a:t>
            </a:r>
            <a:r>
              <a:rPr sz="2400" spc="-5" dirty="0"/>
              <a:t>vita»</a:t>
            </a:r>
            <a:endParaRPr sz="2400" dirty="0"/>
          </a:p>
        </p:txBody>
      </p:sp>
      <p:sp>
        <p:nvSpPr>
          <p:cNvPr id="2" name="object 2"/>
          <p:cNvSpPr txBox="1">
            <a:spLocks noGrp="1"/>
          </p:cNvSpPr>
          <p:nvPr>
            <p:ph idx="1"/>
          </p:nvPr>
        </p:nvSpPr>
        <p:spPr>
          <a:xfrm>
            <a:off x="685800" y="1219200"/>
            <a:ext cx="10820400" cy="207300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929640" marR="6350" algn="r">
              <a:lnSpc>
                <a:spcPct val="100000"/>
              </a:lnSpc>
              <a:spcBef>
                <a:spcPts val="105"/>
              </a:spcBef>
            </a:pPr>
            <a:endParaRPr lang="it-IT" dirty="0" smtClean="0"/>
          </a:p>
          <a:p>
            <a:pPr marL="929640" marR="6350" algn="r">
              <a:lnSpc>
                <a:spcPct val="100000"/>
              </a:lnSpc>
              <a:spcBef>
                <a:spcPts val="105"/>
              </a:spcBef>
              <a:buNone/>
            </a:pPr>
            <a:r>
              <a:rPr dirty="0" smtClean="0"/>
              <a:t>«</a:t>
            </a:r>
            <a:r>
              <a:rPr dirty="0"/>
              <a:t>Un</a:t>
            </a:r>
            <a:r>
              <a:rPr spc="-35" dirty="0"/>
              <a:t> </a:t>
            </a:r>
            <a:r>
              <a:rPr dirty="0"/>
              <a:t>“profeta</a:t>
            </a:r>
            <a:r>
              <a:rPr spc="-10" dirty="0"/>
              <a:t> </a:t>
            </a:r>
            <a:r>
              <a:rPr spc="-5" dirty="0"/>
              <a:t>di</a:t>
            </a:r>
            <a:r>
              <a:rPr spc="-15" dirty="0"/>
              <a:t> </a:t>
            </a:r>
            <a:r>
              <a:rPr dirty="0"/>
              <a:t>speranza”</a:t>
            </a:r>
            <a:r>
              <a:rPr spc="-10" dirty="0"/>
              <a:t> </a:t>
            </a:r>
            <a:r>
              <a:rPr dirty="0"/>
              <a:t>e</a:t>
            </a:r>
            <a:r>
              <a:rPr spc="-5" dirty="0"/>
              <a:t> un</a:t>
            </a:r>
            <a:r>
              <a:rPr spc="-25" dirty="0"/>
              <a:t> </a:t>
            </a:r>
            <a:r>
              <a:rPr dirty="0"/>
              <a:t>“annunciatore”</a:t>
            </a:r>
            <a:r>
              <a:rPr spc="-20" dirty="0"/>
              <a:t> </a:t>
            </a:r>
            <a:r>
              <a:rPr dirty="0"/>
              <a:t>della</a:t>
            </a:r>
          </a:p>
          <a:p>
            <a:pPr marL="929640" marR="5715" algn="r">
              <a:lnSpc>
                <a:spcPct val="100000"/>
              </a:lnSpc>
              <a:spcBef>
                <a:spcPts val="70"/>
              </a:spcBef>
              <a:buNone/>
            </a:pPr>
            <a:r>
              <a:rPr dirty="0"/>
              <a:t>liberazione</a:t>
            </a:r>
            <a:r>
              <a:rPr spc="-35" dirty="0"/>
              <a:t> </a:t>
            </a:r>
            <a:r>
              <a:rPr spc="-5" dirty="0"/>
              <a:t>per ogni</a:t>
            </a:r>
            <a:r>
              <a:rPr spc="-15" dirty="0"/>
              <a:t> </a:t>
            </a:r>
            <a:r>
              <a:rPr dirty="0"/>
              <a:t>uomo</a:t>
            </a:r>
            <a:r>
              <a:rPr spc="-30" dirty="0"/>
              <a:t> </a:t>
            </a:r>
            <a:r>
              <a:rPr dirty="0"/>
              <a:t>e</a:t>
            </a:r>
            <a:r>
              <a:rPr spc="-5" dirty="0"/>
              <a:t> </a:t>
            </a:r>
            <a:r>
              <a:rPr dirty="0"/>
              <a:t>donna»</a:t>
            </a:r>
          </a:p>
          <a:p>
            <a:pPr marL="929640" marR="5080" algn="ctr">
              <a:lnSpc>
                <a:spcPct val="100000"/>
              </a:lnSpc>
              <a:spcBef>
                <a:spcPts val="2925"/>
              </a:spcBef>
              <a:buNone/>
            </a:pPr>
            <a:endParaRPr sz="2400" dirty="0"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47800" y="2895600"/>
            <a:ext cx="3363467" cy="2912363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4114800" y="3276600"/>
            <a:ext cx="7467600" cy="13260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29640" marR="5080">
              <a:lnSpc>
                <a:spcPct val="100000"/>
              </a:lnSpc>
              <a:spcBef>
                <a:spcPts val="2925"/>
              </a:spcBef>
              <a:buNone/>
            </a:pPr>
            <a:r>
              <a:rPr lang="it-IT" i="1" spc="-5" dirty="0" smtClean="0">
                <a:latin typeface="Palatino Linotype"/>
                <a:cs typeface="Palatino Linotype"/>
              </a:rPr>
              <a:t> Sua</a:t>
            </a:r>
            <a:r>
              <a:rPr lang="it-IT" i="1" spc="-20" dirty="0" smtClean="0">
                <a:latin typeface="Palatino Linotype"/>
                <a:cs typeface="Palatino Linotype"/>
              </a:rPr>
              <a:t> </a:t>
            </a:r>
            <a:r>
              <a:rPr lang="it-IT" i="1" spc="-5" dirty="0" smtClean="0">
                <a:latin typeface="Palatino Linotype"/>
                <a:cs typeface="Palatino Linotype"/>
              </a:rPr>
              <a:t>Santità</a:t>
            </a:r>
            <a:r>
              <a:rPr lang="it-IT" i="1" spc="-30" dirty="0" smtClean="0">
                <a:latin typeface="Palatino Linotype"/>
                <a:cs typeface="Palatino Linotype"/>
              </a:rPr>
              <a:t> </a:t>
            </a:r>
            <a:r>
              <a:rPr lang="it-IT" b="1" i="1" spc="-5" dirty="0" smtClean="0">
                <a:latin typeface="Palatino Linotype"/>
                <a:cs typeface="Palatino Linotype"/>
              </a:rPr>
              <a:t>Francesco </a:t>
            </a:r>
          </a:p>
          <a:p>
            <a:pPr marL="929640" marR="5080">
              <a:lnSpc>
                <a:spcPct val="100000"/>
              </a:lnSpc>
              <a:spcBef>
                <a:spcPts val="2925"/>
              </a:spcBef>
              <a:buNone/>
            </a:pPr>
            <a:r>
              <a:rPr lang="it-IT" i="1" spc="-5" dirty="0" smtClean="0">
                <a:latin typeface="Palatino Linotype"/>
                <a:cs typeface="Palatino Linotype"/>
              </a:rPr>
              <a:t>(termine</a:t>
            </a:r>
            <a:r>
              <a:rPr lang="it-IT" i="1" spc="-70" dirty="0" smtClean="0">
                <a:latin typeface="Palatino Linotype"/>
                <a:cs typeface="Palatino Linotype"/>
              </a:rPr>
              <a:t> </a:t>
            </a:r>
            <a:r>
              <a:rPr lang="it-IT" i="1" spc="-5" dirty="0" smtClean="0">
                <a:latin typeface="Palatino Linotype"/>
                <a:cs typeface="Palatino Linotype"/>
              </a:rPr>
              <a:t>della</a:t>
            </a:r>
            <a:r>
              <a:rPr lang="it-IT" i="1" spc="-45" dirty="0" smtClean="0">
                <a:latin typeface="Palatino Linotype"/>
                <a:cs typeface="Palatino Linotype"/>
              </a:rPr>
              <a:t> </a:t>
            </a:r>
            <a:r>
              <a:rPr lang="it-IT" i="1" spc="-5" dirty="0" smtClean="0">
                <a:latin typeface="Palatino Linotype"/>
                <a:cs typeface="Palatino Linotype"/>
              </a:rPr>
              <a:t>lettera, </a:t>
            </a:r>
            <a:r>
              <a:rPr lang="it-IT" i="1" dirty="0" smtClean="0">
                <a:latin typeface="Palatino Linotype"/>
                <a:cs typeface="Palatino Linotype"/>
              </a:rPr>
              <a:t>nel</a:t>
            </a:r>
            <a:r>
              <a:rPr lang="it-IT" i="1" spc="-25" dirty="0" smtClean="0">
                <a:latin typeface="Palatino Linotype"/>
                <a:cs typeface="Palatino Linotype"/>
              </a:rPr>
              <a:t> </a:t>
            </a:r>
            <a:r>
              <a:rPr lang="it-IT" i="1" dirty="0" smtClean="0">
                <a:latin typeface="Palatino Linotype"/>
                <a:cs typeface="Palatino Linotype"/>
              </a:rPr>
              <a:t>giorno</a:t>
            </a:r>
            <a:r>
              <a:rPr lang="it-IT" i="1" spc="-20" dirty="0" smtClean="0">
                <a:latin typeface="Palatino Linotype"/>
                <a:cs typeface="Palatino Linotype"/>
              </a:rPr>
              <a:t> </a:t>
            </a:r>
            <a:r>
              <a:rPr lang="it-IT" i="1" spc="-5" dirty="0" smtClean="0">
                <a:latin typeface="Palatino Linotype"/>
                <a:cs typeface="Palatino Linotype"/>
              </a:rPr>
              <a:t>in cui,</a:t>
            </a:r>
            <a:r>
              <a:rPr lang="it-IT" i="1" dirty="0" smtClean="0">
                <a:latin typeface="Palatino Linotype"/>
                <a:cs typeface="Palatino Linotype"/>
              </a:rPr>
              <a:t> </a:t>
            </a:r>
            <a:r>
              <a:rPr lang="it-IT" i="1" spc="-5" dirty="0" smtClean="0">
                <a:latin typeface="Palatino Linotype"/>
                <a:cs typeface="Palatino Linotype"/>
              </a:rPr>
              <a:t>in Italia,</a:t>
            </a:r>
            <a:r>
              <a:rPr lang="it-IT" i="1" spc="-25" dirty="0" smtClean="0">
                <a:latin typeface="Palatino Linotype"/>
                <a:cs typeface="Palatino Linotype"/>
              </a:rPr>
              <a:t> </a:t>
            </a:r>
            <a:r>
              <a:rPr lang="it-IT" i="1" dirty="0" smtClean="0">
                <a:latin typeface="Palatino Linotype"/>
                <a:cs typeface="Palatino Linotype"/>
              </a:rPr>
              <a:t>si</a:t>
            </a:r>
            <a:r>
              <a:rPr lang="it-IT" i="1" spc="-10" dirty="0" smtClean="0">
                <a:latin typeface="Palatino Linotype"/>
                <a:cs typeface="Palatino Linotype"/>
              </a:rPr>
              <a:t> </a:t>
            </a:r>
            <a:r>
              <a:rPr lang="it-IT" i="1" spc="-5" dirty="0" smtClean="0">
                <a:latin typeface="Palatino Linotype"/>
                <a:cs typeface="Palatino Linotype"/>
              </a:rPr>
              <a:t>celebrarono</a:t>
            </a:r>
            <a:r>
              <a:rPr lang="it-IT" i="1" spc="-30" dirty="0" smtClean="0">
                <a:latin typeface="Palatino Linotype"/>
                <a:cs typeface="Palatino Linotype"/>
              </a:rPr>
              <a:t>  </a:t>
            </a:r>
            <a:r>
              <a:rPr lang="it-IT" i="1" spc="5" dirty="0" smtClean="0">
                <a:latin typeface="Palatino Linotype"/>
                <a:cs typeface="Palatino Linotype"/>
              </a:rPr>
              <a:t>750</a:t>
            </a:r>
            <a:r>
              <a:rPr lang="it-IT" i="1" spc="-10" dirty="0" smtClean="0">
                <a:latin typeface="Palatino Linotype"/>
                <a:cs typeface="Palatino Linotype"/>
              </a:rPr>
              <a:t> </a:t>
            </a:r>
            <a:r>
              <a:rPr lang="it-IT" i="1" dirty="0" smtClean="0">
                <a:latin typeface="Palatino Linotype"/>
                <a:cs typeface="Palatino Linotype"/>
              </a:rPr>
              <a:t>anni</a:t>
            </a:r>
            <a:r>
              <a:rPr lang="it-IT" i="1" spc="-10" dirty="0" smtClean="0">
                <a:latin typeface="Palatino Linotype"/>
                <a:cs typeface="Palatino Linotype"/>
              </a:rPr>
              <a:t> </a:t>
            </a:r>
            <a:r>
              <a:rPr lang="it-IT" i="1" spc="-5" dirty="0" smtClean="0">
                <a:latin typeface="Palatino Linotype"/>
                <a:cs typeface="Palatino Linotype"/>
              </a:rPr>
              <a:t>dalla </a:t>
            </a:r>
            <a:r>
              <a:rPr lang="it-IT" i="1" dirty="0" smtClean="0">
                <a:latin typeface="Palatino Linotype"/>
                <a:cs typeface="Palatino Linotype"/>
              </a:rPr>
              <a:t>morte</a:t>
            </a:r>
            <a:r>
              <a:rPr lang="it-IT" i="1" spc="-30" dirty="0" smtClean="0">
                <a:latin typeface="Palatino Linotype"/>
                <a:cs typeface="Palatino Linotype"/>
              </a:rPr>
              <a:t> </a:t>
            </a:r>
            <a:r>
              <a:rPr lang="it-IT" i="1" dirty="0" smtClean="0">
                <a:latin typeface="Palatino Linotype"/>
                <a:cs typeface="Palatino Linotype"/>
              </a:rPr>
              <a:t>di</a:t>
            </a:r>
            <a:r>
              <a:rPr lang="it-IT" i="1" spc="-15" dirty="0" smtClean="0">
                <a:latin typeface="Palatino Linotype"/>
                <a:cs typeface="Palatino Linotype"/>
              </a:rPr>
              <a:t> </a:t>
            </a:r>
            <a:r>
              <a:rPr lang="it-IT" i="1" dirty="0" smtClean="0">
                <a:latin typeface="Palatino Linotype"/>
                <a:cs typeface="Palatino Linotype"/>
              </a:rPr>
              <a:t>Dante</a:t>
            </a:r>
            <a:r>
              <a:rPr lang="it-IT" sz="2000" dirty="0" smtClean="0">
                <a:latin typeface="Times New Roman"/>
                <a:cs typeface="Times New Roman"/>
              </a:rPr>
              <a:t>)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62200" y="5105400"/>
            <a:ext cx="9235440" cy="7694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" algn="ctr">
              <a:lnSpc>
                <a:spcPts val="3754"/>
              </a:lnSpc>
              <a:spcBef>
                <a:spcPts val="100"/>
              </a:spcBef>
            </a:pPr>
            <a:r>
              <a:rPr spc="5" dirty="0">
                <a:latin typeface="MS UI Gothic"/>
                <a:cs typeface="MS UI Gothic"/>
              </a:rPr>
              <a:t>❝</a:t>
            </a:r>
            <a:r>
              <a:rPr spc="5" dirty="0"/>
              <a:t>Mi</a:t>
            </a:r>
            <a:r>
              <a:rPr spc="-40" dirty="0"/>
              <a:t> </a:t>
            </a:r>
            <a:r>
              <a:rPr dirty="0"/>
              <a:t>fa</a:t>
            </a:r>
            <a:r>
              <a:rPr spc="-25" dirty="0"/>
              <a:t> </a:t>
            </a:r>
            <a:r>
              <a:rPr dirty="0"/>
              <a:t>tremar</a:t>
            </a:r>
            <a:r>
              <a:rPr spc="-15" dirty="0"/>
              <a:t> </a:t>
            </a:r>
            <a:r>
              <a:rPr dirty="0"/>
              <a:t>le</a:t>
            </a:r>
            <a:r>
              <a:rPr spc="-20" dirty="0"/>
              <a:t> </a:t>
            </a:r>
            <a:r>
              <a:rPr dirty="0"/>
              <a:t>vene</a:t>
            </a:r>
            <a:r>
              <a:rPr spc="5" dirty="0"/>
              <a:t> </a:t>
            </a:r>
            <a:r>
              <a:rPr dirty="0"/>
              <a:t>e</a:t>
            </a:r>
            <a:r>
              <a:rPr spc="-20" dirty="0"/>
              <a:t> </a:t>
            </a:r>
            <a:r>
              <a:rPr dirty="0"/>
              <a:t>i</a:t>
            </a:r>
            <a:r>
              <a:rPr spc="-5" dirty="0"/>
              <a:t> </a:t>
            </a:r>
            <a:r>
              <a:rPr dirty="0"/>
              <a:t>polsi</a:t>
            </a:r>
            <a:r>
              <a:rPr dirty="0">
                <a:latin typeface="MS UI Gothic"/>
                <a:cs typeface="MS UI Gothic"/>
              </a:rPr>
              <a:t>❞</a:t>
            </a:r>
          </a:p>
          <a:p>
            <a:pPr marL="1270" algn="ctr">
              <a:lnSpc>
                <a:spcPts val="2075"/>
              </a:lnSpc>
            </a:pPr>
            <a:r>
              <a:rPr sz="1800" spc="-5" dirty="0"/>
              <a:t>(</a:t>
            </a:r>
            <a:r>
              <a:rPr sz="1800" i="1" spc="-5" dirty="0">
                <a:latin typeface="Palatino Linotype"/>
                <a:cs typeface="Palatino Linotype"/>
              </a:rPr>
              <a:t>Inf</a:t>
            </a:r>
            <a:r>
              <a:rPr sz="1800" spc="-5" dirty="0"/>
              <a:t>.</a:t>
            </a:r>
            <a:r>
              <a:rPr sz="1800" spc="-40" dirty="0"/>
              <a:t> </a:t>
            </a:r>
            <a:r>
              <a:rPr sz="1800" dirty="0"/>
              <a:t>I</a:t>
            </a:r>
            <a:r>
              <a:rPr sz="1800" spc="-15" dirty="0"/>
              <a:t> </a:t>
            </a:r>
            <a:r>
              <a:rPr sz="1800" dirty="0"/>
              <a:t>90)</a:t>
            </a:r>
            <a:endParaRPr sz="1800" dirty="0">
              <a:latin typeface="Palatino Linotype"/>
              <a:cs typeface="Palatino Linotype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14400" y="533400"/>
            <a:ext cx="5140325" cy="4892040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10"/>
              </a:spcBef>
            </a:pPr>
            <a:r>
              <a:rPr sz="3600" b="1" spc="-5" dirty="0">
                <a:latin typeface="Palatino Linotype"/>
                <a:cs typeface="Palatino Linotype"/>
              </a:rPr>
              <a:t>Significato</a:t>
            </a:r>
            <a:r>
              <a:rPr sz="3600" b="1" spc="-30" dirty="0">
                <a:latin typeface="Palatino Linotype"/>
                <a:cs typeface="Palatino Linotype"/>
              </a:rPr>
              <a:t> </a:t>
            </a:r>
            <a:r>
              <a:rPr sz="3600" b="1" dirty="0">
                <a:latin typeface="Palatino Linotype"/>
                <a:cs typeface="Palatino Linotype"/>
              </a:rPr>
              <a:t>in</a:t>
            </a:r>
            <a:r>
              <a:rPr sz="3600" b="1" spc="-20" dirty="0">
                <a:latin typeface="Palatino Linotype"/>
                <a:cs typeface="Palatino Linotype"/>
              </a:rPr>
              <a:t> </a:t>
            </a:r>
            <a:r>
              <a:rPr sz="3600" b="1" dirty="0">
                <a:latin typeface="Palatino Linotype"/>
                <a:cs typeface="Palatino Linotype"/>
              </a:rPr>
              <a:t>Dante:</a:t>
            </a:r>
            <a:endParaRPr sz="3600" dirty="0">
              <a:latin typeface="Palatino Linotype"/>
              <a:cs typeface="Palatino Linotype"/>
            </a:endParaRPr>
          </a:p>
          <a:p>
            <a:pPr marL="12700" marR="53340">
              <a:lnSpc>
                <a:spcPct val="80000"/>
              </a:lnSpc>
              <a:spcBef>
                <a:spcPts val="1140"/>
              </a:spcBef>
            </a:pPr>
            <a:r>
              <a:rPr sz="2800" spc="-5" dirty="0">
                <a:latin typeface="Palatino Linotype"/>
                <a:cs typeface="Palatino Linotype"/>
              </a:rPr>
              <a:t>Dante</a:t>
            </a:r>
            <a:r>
              <a:rPr sz="2800" spc="-35" dirty="0">
                <a:latin typeface="Palatino Linotype"/>
                <a:cs typeface="Palatino Linotype"/>
              </a:rPr>
              <a:t> </a:t>
            </a:r>
            <a:r>
              <a:rPr sz="2800" dirty="0">
                <a:latin typeface="Palatino Linotype"/>
                <a:cs typeface="Palatino Linotype"/>
              </a:rPr>
              <a:t>utilizza</a:t>
            </a:r>
            <a:r>
              <a:rPr sz="2800" spc="-35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quest’espressione </a:t>
            </a:r>
            <a:r>
              <a:rPr sz="2800" spc="-685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rivolgendosi a Virgilio a cui </a:t>
            </a:r>
            <a:r>
              <a:rPr sz="2800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chiede di salvarlo dalla </a:t>
            </a:r>
            <a:r>
              <a:rPr sz="2800" dirty="0">
                <a:latin typeface="Palatino Linotype"/>
                <a:cs typeface="Palatino Linotype"/>
              </a:rPr>
              <a:t>lupa, </a:t>
            </a:r>
            <a:r>
              <a:rPr sz="2800" spc="5" dirty="0">
                <a:latin typeface="Palatino Linotype"/>
                <a:cs typeface="Palatino Linotype"/>
              </a:rPr>
              <a:t> </a:t>
            </a:r>
            <a:r>
              <a:rPr sz="2800" dirty="0">
                <a:latin typeface="Palatino Linotype"/>
                <a:cs typeface="Palatino Linotype"/>
              </a:rPr>
              <a:t>una </a:t>
            </a:r>
            <a:r>
              <a:rPr sz="2800" spc="-5" dirty="0">
                <a:latin typeface="Palatino Linotype"/>
                <a:cs typeface="Palatino Linotype"/>
              </a:rPr>
              <a:t>delle tre fiere che </a:t>
            </a:r>
            <a:r>
              <a:rPr sz="2800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rappresenta</a:t>
            </a:r>
            <a:r>
              <a:rPr sz="2800" spc="-20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l’avarizia.</a:t>
            </a:r>
            <a:r>
              <a:rPr sz="2800" spc="-30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I termini</a:t>
            </a:r>
            <a:endParaRPr sz="2800" dirty="0">
              <a:latin typeface="Palatino Linotype"/>
              <a:cs typeface="Palatino Linotype"/>
            </a:endParaRPr>
          </a:p>
          <a:p>
            <a:pPr marL="12700">
              <a:lnSpc>
                <a:spcPts val="2350"/>
              </a:lnSpc>
            </a:pPr>
            <a:r>
              <a:rPr sz="2800" dirty="0">
                <a:latin typeface="Palatino Linotype"/>
                <a:cs typeface="Palatino Linotype"/>
              </a:rPr>
              <a:t>«vene</a:t>
            </a:r>
            <a:r>
              <a:rPr sz="2800" spc="-35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e</a:t>
            </a:r>
            <a:r>
              <a:rPr sz="2800" spc="-20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i</a:t>
            </a:r>
            <a:r>
              <a:rPr sz="2800" spc="-10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polsi»</a:t>
            </a:r>
            <a:r>
              <a:rPr sz="2800" spc="5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possono</a:t>
            </a:r>
            <a:r>
              <a:rPr sz="2800" spc="-20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essere</a:t>
            </a:r>
            <a:endParaRPr sz="2800" dirty="0">
              <a:latin typeface="Palatino Linotype"/>
              <a:cs typeface="Palatino Linotype"/>
            </a:endParaRPr>
          </a:p>
          <a:p>
            <a:pPr marL="12700" marR="5080">
              <a:lnSpc>
                <a:spcPct val="80000"/>
              </a:lnSpc>
              <a:spcBef>
                <a:spcPts val="335"/>
              </a:spcBef>
            </a:pPr>
            <a:r>
              <a:rPr sz="2800" spc="-5" dirty="0">
                <a:latin typeface="Palatino Linotype"/>
                <a:cs typeface="Palatino Linotype"/>
              </a:rPr>
              <a:t>interpretati secondo la figura </a:t>
            </a:r>
            <a:r>
              <a:rPr sz="2800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retorica</a:t>
            </a:r>
            <a:r>
              <a:rPr sz="2800" spc="-35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dell’endiadi</a:t>
            </a:r>
            <a:r>
              <a:rPr sz="2800" spc="-25" dirty="0">
                <a:latin typeface="Palatino Linotype"/>
                <a:cs typeface="Palatino Linotype"/>
              </a:rPr>
              <a:t> </a:t>
            </a:r>
            <a:r>
              <a:rPr sz="2800" dirty="0">
                <a:latin typeface="Palatino Linotype"/>
                <a:cs typeface="Palatino Linotype"/>
              </a:rPr>
              <a:t>(le</a:t>
            </a:r>
            <a:r>
              <a:rPr sz="2800" spc="-20" dirty="0">
                <a:latin typeface="Palatino Linotype"/>
                <a:cs typeface="Palatino Linotype"/>
              </a:rPr>
              <a:t> </a:t>
            </a:r>
            <a:r>
              <a:rPr sz="2800" dirty="0">
                <a:latin typeface="Palatino Linotype"/>
                <a:cs typeface="Palatino Linotype"/>
              </a:rPr>
              <a:t>vene</a:t>
            </a:r>
            <a:r>
              <a:rPr sz="2800" spc="-20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che </a:t>
            </a:r>
            <a:r>
              <a:rPr sz="2800" spc="-685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battono </a:t>
            </a:r>
            <a:r>
              <a:rPr sz="2800" dirty="0">
                <a:latin typeface="Palatino Linotype"/>
                <a:cs typeface="Palatino Linotype"/>
              </a:rPr>
              <a:t>nei </a:t>
            </a:r>
            <a:r>
              <a:rPr sz="2800" spc="-5" dirty="0">
                <a:latin typeface="Palatino Linotype"/>
                <a:cs typeface="Palatino Linotype"/>
              </a:rPr>
              <a:t>polsi) o rispecchiare </a:t>
            </a:r>
            <a:r>
              <a:rPr sz="2800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la distinzione già nota tra </a:t>
            </a:r>
            <a:r>
              <a:rPr sz="2800" dirty="0">
                <a:latin typeface="Palatino Linotype"/>
                <a:cs typeface="Palatino Linotype"/>
              </a:rPr>
              <a:t>vene </a:t>
            </a:r>
            <a:r>
              <a:rPr sz="2800" spc="-5" dirty="0">
                <a:latin typeface="Palatino Linotype"/>
                <a:cs typeface="Palatino Linotype"/>
              </a:rPr>
              <a:t>e </a:t>
            </a:r>
            <a:r>
              <a:rPr sz="2800" spc="-685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arterie: le </a:t>
            </a:r>
            <a:r>
              <a:rPr sz="2800" dirty="0">
                <a:latin typeface="Palatino Linotype"/>
                <a:cs typeface="Palatino Linotype"/>
              </a:rPr>
              <a:t>vene </a:t>
            </a:r>
            <a:r>
              <a:rPr sz="2800" spc="-5" dirty="0">
                <a:latin typeface="Palatino Linotype"/>
                <a:cs typeface="Palatino Linotype"/>
              </a:rPr>
              <a:t>e le arterie che </a:t>
            </a:r>
            <a:r>
              <a:rPr sz="2800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battono</a:t>
            </a:r>
            <a:r>
              <a:rPr sz="2800" spc="-25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nei</a:t>
            </a:r>
            <a:r>
              <a:rPr sz="2800" spc="-15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polsi.</a:t>
            </a:r>
            <a:endParaRPr sz="2800" dirty="0">
              <a:latin typeface="Palatino Linotype"/>
              <a:cs typeface="Palatino Linotype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788298" y="1316114"/>
            <a:ext cx="4239895" cy="2400935"/>
          </a:xfrm>
          <a:prstGeom prst="rect">
            <a:avLst/>
          </a:prstGeom>
        </p:spPr>
        <p:txBody>
          <a:bodyPr vert="horz" wrap="square" lIns="0" tIns="1517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95"/>
              </a:spcBef>
            </a:pPr>
            <a:r>
              <a:rPr sz="3600" b="1" spc="-5" dirty="0">
                <a:latin typeface="Palatino Linotype"/>
                <a:cs typeface="Palatino Linotype"/>
              </a:rPr>
              <a:t>Significato</a:t>
            </a:r>
            <a:r>
              <a:rPr sz="3600" b="1" spc="-30" dirty="0">
                <a:latin typeface="Palatino Linotype"/>
                <a:cs typeface="Palatino Linotype"/>
              </a:rPr>
              <a:t> </a:t>
            </a:r>
            <a:r>
              <a:rPr sz="3600" b="1" spc="-5" dirty="0">
                <a:latin typeface="Palatino Linotype"/>
                <a:cs typeface="Palatino Linotype"/>
              </a:rPr>
              <a:t>odierno:</a:t>
            </a:r>
            <a:endParaRPr sz="3600" dirty="0">
              <a:latin typeface="Palatino Linotype"/>
              <a:cs typeface="Palatino Linotype"/>
            </a:endParaRPr>
          </a:p>
          <a:p>
            <a:pPr marL="12700" marR="5080">
              <a:lnSpc>
                <a:spcPts val="3030"/>
              </a:lnSpc>
              <a:spcBef>
                <a:spcPts val="1225"/>
              </a:spcBef>
            </a:pPr>
            <a:r>
              <a:rPr sz="2800" spc="-5" dirty="0">
                <a:latin typeface="Palatino Linotype"/>
                <a:cs typeface="Palatino Linotype"/>
              </a:rPr>
              <a:t>Quest’espressione </a:t>
            </a:r>
            <a:r>
              <a:rPr sz="2800" dirty="0">
                <a:latin typeface="Palatino Linotype"/>
                <a:cs typeface="Palatino Linotype"/>
              </a:rPr>
              <a:t>viene </a:t>
            </a:r>
            <a:r>
              <a:rPr sz="2800" spc="5" dirty="0">
                <a:latin typeface="Palatino Linotype"/>
                <a:cs typeface="Palatino Linotype"/>
              </a:rPr>
              <a:t> </a:t>
            </a:r>
            <a:r>
              <a:rPr sz="2800" dirty="0">
                <a:latin typeface="Palatino Linotype"/>
                <a:cs typeface="Palatino Linotype"/>
              </a:rPr>
              <a:t>utilizzata attualmente </a:t>
            </a:r>
            <a:r>
              <a:rPr sz="2800" spc="-5" dirty="0">
                <a:latin typeface="Palatino Linotype"/>
                <a:cs typeface="Palatino Linotype"/>
              </a:rPr>
              <a:t>per </a:t>
            </a:r>
            <a:r>
              <a:rPr sz="2800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definire qualcosa che </a:t>
            </a:r>
            <a:r>
              <a:rPr sz="2800" spc="-10" dirty="0">
                <a:latin typeface="Palatino Linotype"/>
                <a:cs typeface="Palatino Linotype"/>
              </a:rPr>
              <a:t>ci </a:t>
            </a:r>
            <a:r>
              <a:rPr sz="2800" spc="-5" dirty="0">
                <a:latin typeface="Palatino Linotype"/>
                <a:cs typeface="Palatino Linotype"/>
              </a:rPr>
              <a:t> terrorizza</a:t>
            </a:r>
            <a:r>
              <a:rPr sz="2800" spc="-85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particolarmente.</a:t>
            </a:r>
            <a:endParaRPr sz="2800" dirty="0">
              <a:latin typeface="Palatino Linotype"/>
              <a:cs typeface="Palatino Linotyp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71600" y="769689"/>
            <a:ext cx="9372600" cy="8463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4220"/>
              </a:lnSpc>
              <a:spcBef>
                <a:spcPts val="100"/>
              </a:spcBef>
            </a:pPr>
            <a:r>
              <a:rPr sz="3600" dirty="0">
                <a:latin typeface="MS UI Gothic"/>
                <a:cs typeface="MS UI Gothic"/>
              </a:rPr>
              <a:t>❝</a:t>
            </a:r>
            <a:r>
              <a:rPr sz="3600" dirty="0"/>
              <a:t>Mi</a:t>
            </a:r>
            <a:r>
              <a:rPr sz="3600" spc="-35" dirty="0"/>
              <a:t> </a:t>
            </a:r>
            <a:r>
              <a:rPr sz="3600" dirty="0"/>
              <a:t>fa</a:t>
            </a:r>
            <a:r>
              <a:rPr sz="3600" spc="-10" dirty="0"/>
              <a:t> </a:t>
            </a:r>
            <a:r>
              <a:rPr sz="3600" dirty="0"/>
              <a:t>tremar</a:t>
            </a:r>
            <a:r>
              <a:rPr sz="3600" spc="-20" dirty="0"/>
              <a:t> </a:t>
            </a:r>
            <a:r>
              <a:rPr sz="3600" spc="-5" dirty="0"/>
              <a:t>le</a:t>
            </a:r>
            <a:r>
              <a:rPr sz="3600" spc="-10" dirty="0"/>
              <a:t> </a:t>
            </a:r>
            <a:r>
              <a:rPr sz="3600" spc="-5" dirty="0"/>
              <a:t>vene</a:t>
            </a:r>
            <a:r>
              <a:rPr sz="3600" spc="-10" dirty="0"/>
              <a:t> </a:t>
            </a:r>
            <a:r>
              <a:rPr sz="3600" dirty="0"/>
              <a:t>e</a:t>
            </a:r>
            <a:r>
              <a:rPr sz="3600" spc="-10" dirty="0"/>
              <a:t> </a:t>
            </a:r>
            <a:r>
              <a:rPr sz="3600" dirty="0"/>
              <a:t>i</a:t>
            </a:r>
            <a:r>
              <a:rPr sz="3600" spc="-15" dirty="0"/>
              <a:t> </a:t>
            </a:r>
            <a:r>
              <a:rPr sz="3600" spc="-5" dirty="0"/>
              <a:t>polsi</a:t>
            </a:r>
            <a:r>
              <a:rPr sz="3600" spc="-5" dirty="0">
                <a:latin typeface="MS UI Gothic"/>
                <a:cs typeface="MS UI Gothic"/>
              </a:rPr>
              <a:t>❞</a:t>
            </a:r>
            <a:endParaRPr sz="3600" dirty="0">
              <a:latin typeface="MS UI Gothic"/>
              <a:cs typeface="MS UI Gothic"/>
            </a:endParaRPr>
          </a:p>
          <a:p>
            <a:pPr marL="635" algn="ctr">
              <a:lnSpc>
                <a:spcPts val="2300"/>
              </a:lnSpc>
            </a:pPr>
            <a:r>
              <a:rPr sz="2000" dirty="0"/>
              <a:t>(</a:t>
            </a:r>
            <a:r>
              <a:rPr sz="2000" i="1" dirty="0">
                <a:latin typeface="Palatino Linotype"/>
                <a:cs typeface="Palatino Linotype"/>
              </a:rPr>
              <a:t>Inf</a:t>
            </a:r>
            <a:r>
              <a:rPr sz="2000" dirty="0"/>
              <a:t>.</a:t>
            </a:r>
            <a:r>
              <a:rPr sz="2000" spc="-75" dirty="0"/>
              <a:t> </a:t>
            </a:r>
            <a:r>
              <a:rPr sz="2000" spc="-5" dirty="0"/>
              <a:t>I,</a:t>
            </a:r>
            <a:r>
              <a:rPr sz="2000" spc="-20" dirty="0"/>
              <a:t> </a:t>
            </a:r>
            <a:r>
              <a:rPr sz="2000" spc="5" dirty="0"/>
              <a:t>90)</a:t>
            </a:r>
            <a:endParaRPr sz="2000" dirty="0">
              <a:latin typeface="Palatino Linotype"/>
              <a:cs typeface="Palatino Linotype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495800" y="1295400"/>
            <a:ext cx="6376035" cy="427232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it-IT" sz="4000" spc="-5" dirty="0" smtClean="0">
                <a:latin typeface="Palatino Linotype"/>
                <a:cs typeface="Palatino Linotype"/>
              </a:rPr>
              <a:t>               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it-IT" sz="4000" spc="-5" dirty="0" smtClean="0">
                <a:latin typeface="Palatino Linotype"/>
                <a:cs typeface="Palatino Linotype"/>
              </a:rPr>
              <a:t>        </a:t>
            </a:r>
            <a:r>
              <a:rPr sz="4000" spc="-5" dirty="0" err="1" smtClean="0">
                <a:latin typeface="Palatino Linotype"/>
                <a:cs typeface="Palatino Linotype"/>
              </a:rPr>
              <a:t>Esempio</a:t>
            </a:r>
            <a:r>
              <a:rPr sz="4000" spc="-40" dirty="0" smtClean="0">
                <a:latin typeface="Palatino Linotype"/>
                <a:cs typeface="Palatino Linotype"/>
              </a:rPr>
              <a:t> </a:t>
            </a:r>
            <a:r>
              <a:rPr sz="4000" spc="-5" dirty="0">
                <a:latin typeface="Palatino Linotype"/>
                <a:cs typeface="Palatino Linotype"/>
              </a:rPr>
              <a:t>d’uso</a:t>
            </a:r>
            <a:endParaRPr sz="4000" dirty="0">
              <a:latin typeface="Palatino Linotype"/>
              <a:cs typeface="Palatino Linotype"/>
            </a:endParaRPr>
          </a:p>
          <a:p>
            <a:pPr marL="1062355" marR="5080">
              <a:lnSpc>
                <a:spcPct val="100000"/>
              </a:lnSpc>
              <a:spcBef>
                <a:spcPts val="5"/>
              </a:spcBef>
            </a:pPr>
            <a:r>
              <a:rPr sz="2800" spc="-5" dirty="0" err="1" smtClean="0">
                <a:latin typeface="Palatino Linotype"/>
                <a:cs typeface="Palatino Linotype"/>
              </a:rPr>
              <a:t>L’espressione</a:t>
            </a:r>
            <a:r>
              <a:rPr sz="2800" spc="-5" dirty="0" smtClean="0">
                <a:latin typeface="Palatino Linotype"/>
                <a:cs typeface="Palatino Linotype"/>
              </a:rPr>
              <a:t> </a:t>
            </a:r>
            <a:r>
              <a:rPr sz="2800" dirty="0">
                <a:latin typeface="Palatino Linotype"/>
                <a:cs typeface="Palatino Linotype"/>
              </a:rPr>
              <a:t>fu utilizzata, </a:t>
            </a:r>
            <a:r>
              <a:rPr sz="2800" spc="5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durante la campagna elettorale </a:t>
            </a:r>
            <a:r>
              <a:rPr sz="2800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dell’aprile </a:t>
            </a:r>
            <a:r>
              <a:rPr sz="2800" dirty="0">
                <a:latin typeface="Palatino Linotype"/>
                <a:cs typeface="Palatino Linotype"/>
              </a:rPr>
              <a:t>2008 </a:t>
            </a:r>
            <a:r>
              <a:rPr sz="2800" spc="-5" dirty="0">
                <a:latin typeface="Palatino Linotype"/>
                <a:cs typeface="Palatino Linotype"/>
              </a:rPr>
              <a:t>da Berlusconi, il </a:t>
            </a:r>
            <a:r>
              <a:rPr sz="2800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quale, riferendosi </a:t>
            </a:r>
            <a:r>
              <a:rPr sz="2800" dirty="0">
                <a:latin typeface="Palatino Linotype"/>
                <a:cs typeface="Palatino Linotype"/>
              </a:rPr>
              <a:t>ad un </a:t>
            </a:r>
            <a:r>
              <a:rPr sz="2800" spc="5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rappresentante della parte </a:t>
            </a:r>
            <a:r>
              <a:rPr sz="2800" dirty="0">
                <a:latin typeface="Palatino Linotype"/>
                <a:cs typeface="Palatino Linotype"/>
              </a:rPr>
              <a:t> avversa,</a:t>
            </a:r>
            <a:r>
              <a:rPr sz="2800" spc="-35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disse:</a:t>
            </a:r>
            <a:r>
              <a:rPr sz="2800" spc="-20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«….mi</a:t>
            </a:r>
            <a:r>
              <a:rPr sz="2800" dirty="0">
                <a:latin typeface="Palatino Linotype"/>
                <a:cs typeface="Palatino Linotype"/>
              </a:rPr>
              <a:t> fa</a:t>
            </a:r>
            <a:r>
              <a:rPr sz="2800" spc="-10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tremar</a:t>
            </a:r>
            <a:r>
              <a:rPr sz="2800" spc="-25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le </a:t>
            </a:r>
            <a:r>
              <a:rPr sz="2800" spc="-685" dirty="0">
                <a:latin typeface="Palatino Linotype"/>
                <a:cs typeface="Palatino Linotype"/>
              </a:rPr>
              <a:t> </a:t>
            </a:r>
            <a:r>
              <a:rPr sz="2800" dirty="0">
                <a:latin typeface="Palatino Linotype"/>
                <a:cs typeface="Palatino Linotype"/>
              </a:rPr>
              <a:t>vene</a:t>
            </a:r>
            <a:r>
              <a:rPr sz="2800" spc="-30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e</a:t>
            </a:r>
            <a:r>
              <a:rPr sz="2800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i</a:t>
            </a:r>
            <a:r>
              <a:rPr sz="2800" spc="-10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polsi».</a:t>
            </a:r>
            <a:endParaRPr sz="2800" dirty="0">
              <a:latin typeface="Palatino Linotype"/>
              <a:cs typeface="Palatino Linotype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3000" y="2057400"/>
            <a:ext cx="3593591" cy="36636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86427" y="523709"/>
            <a:ext cx="9485630" cy="10731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4605"/>
              </a:lnSpc>
              <a:spcBef>
                <a:spcPts val="95"/>
              </a:spcBef>
            </a:pPr>
            <a:r>
              <a:rPr sz="4000" spc="-5" dirty="0">
                <a:latin typeface="MS Gothic"/>
                <a:cs typeface="MS Gothic"/>
              </a:rPr>
              <a:t>❝</a:t>
            </a:r>
            <a:r>
              <a:rPr sz="4000" spc="-5" dirty="0"/>
              <a:t>Lasciate</a:t>
            </a:r>
            <a:r>
              <a:rPr sz="4000" spc="-35" dirty="0"/>
              <a:t> </a:t>
            </a:r>
            <a:r>
              <a:rPr sz="4000" spc="-5" dirty="0"/>
              <a:t>ogni</a:t>
            </a:r>
            <a:r>
              <a:rPr sz="4000" spc="5" dirty="0"/>
              <a:t> </a:t>
            </a:r>
            <a:r>
              <a:rPr sz="4000" spc="-5" dirty="0"/>
              <a:t>speranza,</a:t>
            </a:r>
            <a:r>
              <a:rPr sz="4000" spc="-20" dirty="0"/>
              <a:t> </a:t>
            </a:r>
            <a:r>
              <a:rPr sz="4000" spc="-5" dirty="0"/>
              <a:t>voi</a:t>
            </a:r>
            <a:r>
              <a:rPr sz="4000" spc="5" dirty="0"/>
              <a:t> </a:t>
            </a:r>
            <a:r>
              <a:rPr sz="4000" spc="-5" dirty="0"/>
              <a:t>ch’intrate</a:t>
            </a:r>
            <a:r>
              <a:rPr sz="4000" spc="-35" dirty="0"/>
              <a:t> </a:t>
            </a:r>
            <a:r>
              <a:rPr sz="4000" spc="-5" dirty="0">
                <a:latin typeface="MS Gothic"/>
                <a:cs typeface="MS Gothic"/>
              </a:rPr>
              <a:t>❞</a:t>
            </a:r>
            <a:endParaRPr sz="4000">
              <a:latin typeface="MS Gothic"/>
              <a:cs typeface="MS Gothic"/>
            </a:endParaRPr>
          </a:p>
          <a:p>
            <a:pPr marL="635" algn="ctr">
              <a:lnSpc>
                <a:spcPts val="3645"/>
              </a:lnSpc>
            </a:pPr>
            <a:r>
              <a:rPr spc="-5" dirty="0"/>
              <a:t>(</a:t>
            </a:r>
            <a:r>
              <a:rPr i="1" spc="-5" dirty="0">
                <a:latin typeface="Palatino Linotype"/>
                <a:cs typeface="Palatino Linotype"/>
              </a:rPr>
              <a:t>Inf</a:t>
            </a:r>
            <a:r>
              <a:rPr spc="-5" dirty="0"/>
              <a:t>.</a:t>
            </a:r>
            <a:r>
              <a:rPr spc="-50" dirty="0"/>
              <a:t> </a:t>
            </a:r>
            <a:r>
              <a:rPr dirty="0"/>
              <a:t>III,</a:t>
            </a:r>
            <a:r>
              <a:rPr spc="-35" dirty="0"/>
              <a:t> </a:t>
            </a:r>
            <a:r>
              <a:rPr dirty="0"/>
              <a:t>9</a:t>
            </a:r>
            <a:r>
              <a:rPr spc="-25" dirty="0"/>
              <a:t> </a:t>
            </a:r>
            <a:r>
              <a:rPr dirty="0"/>
              <a:t>)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0" y="1828800"/>
            <a:ext cx="2522222" cy="35615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09800" y="609600"/>
            <a:ext cx="7683500" cy="7912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3729"/>
              </a:lnSpc>
              <a:spcBef>
                <a:spcPts val="100"/>
              </a:spcBef>
            </a:pPr>
            <a:r>
              <a:rPr dirty="0">
                <a:latin typeface="MS UI Gothic"/>
                <a:cs typeface="MS UI Gothic"/>
              </a:rPr>
              <a:t>❝</a:t>
            </a:r>
            <a:r>
              <a:rPr dirty="0"/>
              <a:t>Lasciate</a:t>
            </a:r>
            <a:r>
              <a:rPr spc="-40" dirty="0"/>
              <a:t> </a:t>
            </a:r>
            <a:r>
              <a:rPr spc="-5" dirty="0"/>
              <a:t>ogne</a:t>
            </a:r>
            <a:r>
              <a:rPr spc="-10" dirty="0"/>
              <a:t> </a:t>
            </a:r>
            <a:r>
              <a:rPr dirty="0"/>
              <a:t>speranza,</a:t>
            </a:r>
            <a:r>
              <a:rPr spc="-10" dirty="0"/>
              <a:t> </a:t>
            </a:r>
            <a:r>
              <a:rPr dirty="0"/>
              <a:t>voi</a:t>
            </a:r>
            <a:r>
              <a:rPr spc="5" dirty="0"/>
              <a:t> </a:t>
            </a:r>
            <a:r>
              <a:rPr spc="-5" dirty="0"/>
              <a:t>ch’intrate</a:t>
            </a:r>
            <a:r>
              <a:rPr spc="5" dirty="0"/>
              <a:t> </a:t>
            </a:r>
            <a:r>
              <a:rPr dirty="0">
                <a:latin typeface="MS UI Gothic"/>
                <a:cs typeface="MS UI Gothic"/>
              </a:rPr>
              <a:t>❞</a:t>
            </a:r>
          </a:p>
          <a:p>
            <a:pPr algn="ctr">
              <a:lnSpc>
                <a:spcPts val="2290"/>
              </a:lnSpc>
            </a:pPr>
            <a:r>
              <a:rPr sz="2000" dirty="0"/>
              <a:t>(</a:t>
            </a:r>
            <a:r>
              <a:rPr sz="2000" i="1" dirty="0">
                <a:latin typeface="Palatino Linotype"/>
                <a:cs typeface="Palatino Linotype"/>
              </a:rPr>
              <a:t>Inf.</a:t>
            </a:r>
            <a:r>
              <a:rPr sz="2000" i="1" spc="-65" dirty="0">
                <a:latin typeface="Palatino Linotype"/>
                <a:cs typeface="Palatino Linotype"/>
              </a:rPr>
              <a:t> </a:t>
            </a:r>
            <a:r>
              <a:rPr sz="2000" i="1" dirty="0">
                <a:latin typeface="Palatino Linotype"/>
                <a:cs typeface="Palatino Linotype"/>
              </a:rPr>
              <a:t>III</a:t>
            </a:r>
            <a:r>
              <a:rPr sz="2000" dirty="0"/>
              <a:t>,</a:t>
            </a:r>
            <a:r>
              <a:rPr sz="2000" spc="-50" dirty="0"/>
              <a:t> </a:t>
            </a:r>
            <a:r>
              <a:rPr sz="2000" dirty="0"/>
              <a:t>9</a:t>
            </a:r>
            <a:r>
              <a:rPr sz="2000" spc="-30" dirty="0"/>
              <a:t> </a:t>
            </a:r>
            <a:r>
              <a:rPr sz="2000" dirty="0"/>
              <a:t>)</a:t>
            </a:r>
            <a:endParaRPr sz="2000" dirty="0">
              <a:latin typeface="Palatino Linotype"/>
              <a:cs typeface="Palatino Linotype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38200" y="1600200"/>
            <a:ext cx="4835525" cy="4186554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95"/>
              </a:spcBef>
            </a:pPr>
            <a:r>
              <a:rPr sz="3600" b="1" spc="-5" dirty="0">
                <a:latin typeface="Palatino Linotype"/>
                <a:cs typeface="Palatino Linotype"/>
              </a:rPr>
              <a:t>Significato</a:t>
            </a:r>
            <a:r>
              <a:rPr sz="3600" b="1" spc="-30" dirty="0">
                <a:latin typeface="Palatino Linotype"/>
                <a:cs typeface="Palatino Linotype"/>
              </a:rPr>
              <a:t> </a:t>
            </a:r>
            <a:r>
              <a:rPr sz="3600" b="1" dirty="0">
                <a:latin typeface="Palatino Linotype"/>
                <a:cs typeface="Palatino Linotype"/>
              </a:rPr>
              <a:t>in</a:t>
            </a:r>
            <a:r>
              <a:rPr sz="3600" b="1" spc="-20" dirty="0">
                <a:latin typeface="Palatino Linotype"/>
                <a:cs typeface="Palatino Linotype"/>
              </a:rPr>
              <a:t> </a:t>
            </a:r>
            <a:r>
              <a:rPr sz="3600" b="1" dirty="0">
                <a:latin typeface="Palatino Linotype"/>
                <a:cs typeface="Palatino Linotype"/>
              </a:rPr>
              <a:t>Dante:</a:t>
            </a:r>
            <a:endParaRPr sz="3600" dirty="0">
              <a:latin typeface="Palatino Linotype"/>
              <a:cs typeface="Palatino Linotype"/>
            </a:endParaRPr>
          </a:p>
          <a:p>
            <a:pPr marL="12700" marR="5080">
              <a:lnSpc>
                <a:spcPts val="3030"/>
              </a:lnSpc>
              <a:spcBef>
                <a:spcPts val="760"/>
              </a:spcBef>
            </a:pPr>
            <a:r>
              <a:rPr sz="2800" spc="-5" dirty="0">
                <a:latin typeface="Palatino Linotype"/>
                <a:cs typeface="Palatino Linotype"/>
              </a:rPr>
              <a:t>Tale frase serve per mettere in </a:t>
            </a:r>
            <a:r>
              <a:rPr sz="2800" spc="-685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guardia colui che sta per </a:t>
            </a:r>
            <a:r>
              <a:rPr sz="2800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accedere </a:t>
            </a:r>
            <a:r>
              <a:rPr sz="2800" dirty="0">
                <a:latin typeface="Palatino Linotype"/>
                <a:cs typeface="Palatino Linotype"/>
              </a:rPr>
              <a:t>all’Inferno; </a:t>
            </a:r>
            <a:r>
              <a:rPr sz="2800" spc="-5" dirty="0">
                <a:latin typeface="Palatino Linotype"/>
                <a:cs typeface="Palatino Linotype"/>
              </a:rPr>
              <a:t>essa è </a:t>
            </a:r>
            <a:r>
              <a:rPr sz="2800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incisa su </a:t>
            </a:r>
            <a:r>
              <a:rPr sz="2800" dirty="0">
                <a:latin typeface="Palatino Linotype"/>
                <a:cs typeface="Palatino Linotype"/>
              </a:rPr>
              <a:t>una </a:t>
            </a:r>
            <a:r>
              <a:rPr sz="2800" spc="-5" dirty="0">
                <a:latin typeface="Palatino Linotype"/>
                <a:cs typeface="Palatino Linotype"/>
              </a:rPr>
              <a:t>porta di sola </a:t>
            </a:r>
            <a:r>
              <a:rPr sz="2800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andata verso quest’ultimo, </a:t>
            </a:r>
            <a:r>
              <a:rPr sz="2800" spc="-10" dirty="0">
                <a:latin typeface="Palatino Linotype"/>
                <a:cs typeface="Palatino Linotype"/>
              </a:rPr>
              <a:t>che </a:t>
            </a:r>
            <a:r>
              <a:rPr sz="2800" spc="-685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durerà in eterno e dalla quale, </a:t>
            </a:r>
            <a:r>
              <a:rPr sz="2800" dirty="0">
                <a:latin typeface="Palatino Linotype"/>
                <a:cs typeface="Palatino Linotype"/>
              </a:rPr>
              <a:t> una </a:t>
            </a:r>
            <a:r>
              <a:rPr sz="2800" spc="-5" dirty="0">
                <a:latin typeface="Palatino Linotype"/>
                <a:cs typeface="Palatino Linotype"/>
              </a:rPr>
              <a:t>volta varcata, non vi è </a:t>
            </a:r>
            <a:r>
              <a:rPr sz="2800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speranza alcuna di tornare </a:t>
            </a:r>
            <a:r>
              <a:rPr sz="2800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indietro.</a:t>
            </a:r>
            <a:endParaRPr sz="2800" dirty="0">
              <a:latin typeface="Palatino Linotype"/>
              <a:cs typeface="Palatino Linotype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324600" y="1600200"/>
            <a:ext cx="4904740" cy="2588260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sz="3600" b="1" spc="-5" dirty="0">
                <a:latin typeface="Palatino Linotype"/>
                <a:cs typeface="Palatino Linotype"/>
              </a:rPr>
              <a:t>Significato</a:t>
            </a:r>
            <a:r>
              <a:rPr sz="3600" b="1" spc="-25" dirty="0">
                <a:latin typeface="Palatino Linotype"/>
                <a:cs typeface="Palatino Linotype"/>
              </a:rPr>
              <a:t> </a:t>
            </a:r>
            <a:r>
              <a:rPr sz="3600" b="1" spc="-5" dirty="0">
                <a:latin typeface="Palatino Linotype"/>
                <a:cs typeface="Palatino Linotype"/>
              </a:rPr>
              <a:t>odierno:</a:t>
            </a:r>
            <a:endParaRPr sz="3600" dirty="0">
              <a:latin typeface="Palatino Linotype"/>
              <a:cs typeface="Palatino Linotype"/>
            </a:endParaRPr>
          </a:p>
          <a:p>
            <a:pPr marL="12700" marR="5080">
              <a:lnSpc>
                <a:spcPts val="3030"/>
              </a:lnSpc>
              <a:spcBef>
                <a:spcPts val="545"/>
              </a:spcBef>
            </a:pPr>
            <a:r>
              <a:rPr sz="2800" spc="-5" dirty="0">
                <a:latin typeface="Palatino Linotype"/>
                <a:cs typeface="Palatino Linotype"/>
              </a:rPr>
              <a:t>Quest’espressione significa che </a:t>
            </a:r>
            <a:r>
              <a:rPr sz="2800" spc="-685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oggi può accadere di non </a:t>
            </a:r>
            <a:r>
              <a:rPr sz="2800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coltivare speranze positive, ma </a:t>
            </a:r>
            <a:r>
              <a:rPr sz="2800" spc="-685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di vivere quotidianamente ciò </a:t>
            </a:r>
            <a:r>
              <a:rPr sz="2800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che</a:t>
            </a:r>
            <a:r>
              <a:rPr sz="2800" spc="-35" dirty="0">
                <a:latin typeface="Palatino Linotype"/>
                <a:cs typeface="Palatino Linotype"/>
              </a:rPr>
              <a:t> </a:t>
            </a:r>
            <a:r>
              <a:rPr sz="2800" spc="-10" dirty="0">
                <a:latin typeface="Palatino Linotype"/>
                <a:cs typeface="Palatino Linotype"/>
              </a:rPr>
              <a:t>ci </a:t>
            </a:r>
            <a:r>
              <a:rPr sz="2800" dirty="0">
                <a:latin typeface="Palatino Linotype"/>
                <a:cs typeface="Palatino Linotype"/>
              </a:rPr>
              <a:t>viene</a:t>
            </a:r>
            <a:r>
              <a:rPr sz="2800" spc="-15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chiesto</a:t>
            </a:r>
            <a:r>
              <a:rPr sz="2800" spc="-25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e imposto.</a:t>
            </a:r>
            <a:endParaRPr sz="2800" dirty="0">
              <a:latin typeface="Palatino Linotype"/>
              <a:cs typeface="Palatino Linotyp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5800" y="4648200"/>
            <a:ext cx="10911840" cy="1051560"/>
          </a:xfrm>
          <a:prstGeom prst="rect">
            <a:avLst/>
          </a:prstGeom>
        </p:spPr>
        <p:txBody>
          <a:bodyPr vert="horz" wrap="square" lIns="0" tIns="195352" rIns="0" bIns="0" rtlCol="0">
            <a:spAutoFit/>
          </a:bodyPr>
          <a:lstStyle/>
          <a:p>
            <a:pPr marL="210820" algn="ctr">
              <a:lnSpc>
                <a:spcPts val="3754"/>
              </a:lnSpc>
              <a:spcBef>
                <a:spcPts val="100"/>
              </a:spcBef>
            </a:pPr>
            <a:r>
              <a:rPr dirty="0">
                <a:latin typeface="MS UI Gothic"/>
                <a:cs typeface="MS UI Gothic"/>
              </a:rPr>
              <a:t>❝</a:t>
            </a:r>
            <a:r>
              <a:rPr dirty="0"/>
              <a:t>Lasciate</a:t>
            </a:r>
            <a:r>
              <a:rPr spc="-40" dirty="0"/>
              <a:t> </a:t>
            </a:r>
            <a:r>
              <a:rPr spc="-5" dirty="0"/>
              <a:t>ogni</a:t>
            </a:r>
            <a:r>
              <a:rPr spc="-10" dirty="0"/>
              <a:t> </a:t>
            </a:r>
            <a:r>
              <a:rPr dirty="0"/>
              <a:t>speranza,</a:t>
            </a:r>
            <a:r>
              <a:rPr spc="-10" dirty="0"/>
              <a:t> </a:t>
            </a:r>
            <a:r>
              <a:rPr dirty="0"/>
              <a:t>voi</a:t>
            </a:r>
            <a:r>
              <a:rPr spc="5" dirty="0"/>
              <a:t> </a:t>
            </a:r>
            <a:r>
              <a:rPr spc="-5" dirty="0"/>
              <a:t>ch’intrate</a:t>
            </a:r>
            <a:r>
              <a:rPr dirty="0"/>
              <a:t> </a:t>
            </a:r>
            <a:r>
              <a:rPr dirty="0">
                <a:latin typeface="MS UI Gothic"/>
                <a:cs typeface="MS UI Gothic"/>
              </a:rPr>
              <a:t>❞</a:t>
            </a:r>
          </a:p>
          <a:p>
            <a:pPr marL="212090" algn="ctr">
              <a:lnSpc>
                <a:spcPts val="2075"/>
              </a:lnSpc>
            </a:pPr>
            <a:r>
              <a:rPr sz="1800" spc="-5" dirty="0"/>
              <a:t>(</a:t>
            </a:r>
            <a:r>
              <a:rPr sz="1800" i="1" spc="-5" dirty="0">
                <a:latin typeface="Palatino Linotype"/>
                <a:cs typeface="Palatino Linotype"/>
              </a:rPr>
              <a:t>Inf</a:t>
            </a:r>
            <a:r>
              <a:rPr sz="1800" spc="-5" dirty="0"/>
              <a:t>.</a:t>
            </a:r>
            <a:r>
              <a:rPr sz="1800" spc="-30" dirty="0"/>
              <a:t> </a:t>
            </a:r>
            <a:r>
              <a:rPr sz="1800" dirty="0"/>
              <a:t>III,</a:t>
            </a:r>
            <a:r>
              <a:rPr sz="1800" spc="-15" dirty="0"/>
              <a:t> </a:t>
            </a:r>
            <a:r>
              <a:rPr sz="1800" dirty="0"/>
              <a:t>9</a:t>
            </a:r>
            <a:r>
              <a:rPr sz="1800" spc="-10" dirty="0"/>
              <a:t> </a:t>
            </a:r>
            <a:r>
              <a:rPr sz="1800" dirty="0"/>
              <a:t>)</a:t>
            </a:r>
            <a:endParaRPr sz="1800" dirty="0">
              <a:latin typeface="Palatino Linotype"/>
              <a:cs typeface="Palatino Linotype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486400" y="1295400"/>
            <a:ext cx="3348354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 err="1" smtClean="0">
                <a:latin typeface="Palatino Linotype"/>
                <a:cs typeface="Palatino Linotype"/>
              </a:rPr>
              <a:t>Esempio</a:t>
            </a:r>
            <a:r>
              <a:rPr sz="4000" spc="-75" dirty="0" smtClean="0">
                <a:latin typeface="Palatino Linotype"/>
                <a:cs typeface="Palatino Linotype"/>
              </a:rPr>
              <a:t> </a:t>
            </a:r>
            <a:r>
              <a:rPr sz="4000" spc="-5" dirty="0">
                <a:latin typeface="Palatino Linotype"/>
                <a:cs typeface="Palatino Linotype"/>
              </a:rPr>
              <a:t>d’uso</a:t>
            </a:r>
            <a:endParaRPr sz="4000" dirty="0">
              <a:latin typeface="Palatino Linotype"/>
              <a:cs typeface="Palatino Linotype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3000" y="1219200"/>
            <a:ext cx="3549395" cy="354939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410200" y="2057400"/>
            <a:ext cx="4441825" cy="16186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Palatino Linotype"/>
                <a:cs typeface="Palatino Linotype"/>
              </a:rPr>
              <a:t>«Lasciate ogni speranza, voi </a:t>
            </a:r>
            <a:r>
              <a:rPr sz="2800" spc="-690" dirty="0">
                <a:latin typeface="Palatino Linotype"/>
                <a:cs typeface="Palatino Linotype"/>
              </a:rPr>
              <a:t> </a:t>
            </a:r>
            <a:r>
              <a:rPr sz="2800" spc="-5" dirty="0">
                <a:latin typeface="Palatino Linotype"/>
                <a:cs typeface="Palatino Linotype"/>
              </a:rPr>
              <a:t>ch’entrate…</a:t>
            </a:r>
            <a:r>
              <a:rPr sz="2800" spc="-45" dirty="0">
                <a:latin typeface="Palatino Linotype"/>
                <a:cs typeface="Palatino Linotype"/>
              </a:rPr>
              <a:t> </a:t>
            </a:r>
            <a:r>
              <a:rPr sz="2800" dirty="0">
                <a:latin typeface="Palatino Linotype"/>
                <a:cs typeface="Palatino Linotype"/>
              </a:rPr>
              <a:t>estate!»</a:t>
            </a:r>
          </a:p>
          <a:p>
            <a:pPr marL="12700">
              <a:lnSpc>
                <a:spcPts val="3350"/>
              </a:lnSpc>
            </a:pPr>
            <a:r>
              <a:rPr sz="2800" i="1" spc="-5" dirty="0">
                <a:latin typeface="Palatino Linotype"/>
                <a:cs typeface="Palatino Linotype"/>
              </a:rPr>
              <a:t>Tra</a:t>
            </a:r>
            <a:r>
              <a:rPr sz="2800" i="1" spc="-15" dirty="0">
                <a:latin typeface="Palatino Linotype"/>
                <a:cs typeface="Palatino Linotype"/>
              </a:rPr>
              <a:t> </a:t>
            </a:r>
            <a:r>
              <a:rPr sz="2800" i="1" spc="-5" dirty="0">
                <a:latin typeface="Palatino Linotype"/>
                <a:cs typeface="Palatino Linotype"/>
              </a:rPr>
              <a:t>le</a:t>
            </a:r>
            <a:r>
              <a:rPr sz="2800" i="1" spc="-20" dirty="0">
                <a:latin typeface="Palatino Linotype"/>
                <a:cs typeface="Palatino Linotype"/>
              </a:rPr>
              <a:t> </a:t>
            </a:r>
            <a:r>
              <a:rPr sz="2800" i="1" spc="-5" dirty="0">
                <a:latin typeface="Palatino Linotype"/>
                <a:cs typeface="Palatino Linotype"/>
              </a:rPr>
              <a:t>granite e</a:t>
            </a:r>
            <a:r>
              <a:rPr sz="2800" i="1" spc="-10" dirty="0">
                <a:latin typeface="Palatino Linotype"/>
                <a:cs typeface="Palatino Linotype"/>
              </a:rPr>
              <a:t> </a:t>
            </a:r>
            <a:r>
              <a:rPr sz="2800" i="1" spc="-5" dirty="0">
                <a:latin typeface="Palatino Linotype"/>
                <a:cs typeface="Palatino Linotype"/>
              </a:rPr>
              <a:t>le</a:t>
            </a:r>
            <a:r>
              <a:rPr sz="2800" i="1" spc="-20" dirty="0">
                <a:latin typeface="Palatino Linotype"/>
                <a:cs typeface="Palatino Linotype"/>
              </a:rPr>
              <a:t> </a:t>
            </a:r>
            <a:r>
              <a:rPr sz="2800" i="1" spc="-5" dirty="0">
                <a:latin typeface="Palatino Linotype"/>
                <a:cs typeface="Palatino Linotype"/>
              </a:rPr>
              <a:t>granate</a:t>
            </a:r>
            <a:r>
              <a:rPr sz="2800" spc="-5" dirty="0">
                <a:latin typeface="Palatino Linotype"/>
                <a:cs typeface="Palatino Linotype"/>
              </a:rPr>
              <a:t>,</a:t>
            </a:r>
            <a:endParaRPr sz="2800" dirty="0">
              <a:latin typeface="Palatino Linotype"/>
              <a:cs typeface="Palatino Linotype"/>
            </a:endParaRPr>
          </a:p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2000" dirty="0">
                <a:latin typeface="Palatino Linotype"/>
                <a:cs typeface="Palatino Linotype"/>
              </a:rPr>
              <a:t>Francesco</a:t>
            </a:r>
            <a:r>
              <a:rPr sz="2000" spc="-65" dirty="0">
                <a:latin typeface="Palatino Linotype"/>
                <a:cs typeface="Palatino Linotype"/>
              </a:rPr>
              <a:t> </a:t>
            </a:r>
            <a:r>
              <a:rPr sz="2000" spc="-5" dirty="0">
                <a:latin typeface="Palatino Linotype"/>
                <a:cs typeface="Palatino Linotype"/>
              </a:rPr>
              <a:t>Gabbani</a:t>
            </a:r>
            <a:endParaRPr sz="2000" dirty="0">
              <a:latin typeface="Palatino Linotype"/>
              <a:cs typeface="Palatino Linotyp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66800" y="762000"/>
            <a:ext cx="10111740" cy="10718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4600"/>
              </a:lnSpc>
              <a:spcBef>
                <a:spcPts val="95"/>
              </a:spcBef>
            </a:pPr>
            <a:r>
              <a:rPr sz="4000" spc="-5" dirty="0">
                <a:latin typeface="MS Gothic"/>
                <a:cs typeface="MS Gothic"/>
              </a:rPr>
              <a:t>❝</a:t>
            </a:r>
            <a:r>
              <a:rPr sz="4000" spc="-5" dirty="0"/>
              <a:t>Non</a:t>
            </a:r>
            <a:r>
              <a:rPr sz="4000" spc="-25" dirty="0"/>
              <a:t> </a:t>
            </a:r>
            <a:r>
              <a:rPr sz="4000" spc="-5" dirty="0"/>
              <a:t>ragioniam</a:t>
            </a:r>
            <a:r>
              <a:rPr sz="4000" dirty="0"/>
              <a:t> </a:t>
            </a:r>
            <a:r>
              <a:rPr sz="4000" spc="-5" dirty="0"/>
              <a:t>di</a:t>
            </a:r>
            <a:r>
              <a:rPr sz="4000" spc="-10" dirty="0"/>
              <a:t> </a:t>
            </a:r>
            <a:r>
              <a:rPr sz="4000" spc="-5" dirty="0"/>
              <a:t>lor ma</a:t>
            </a:r>
            <a:r>
              <a:rPr sz="4000" spc="5" dirty="0"/>
              <a:t> </a:t>
            </a:r>
            <a:r>
              <a:rPr sz="4000" spc="-5" dirty="0"/>
              <a:t>guarda</a:t>
            </a:r>
            <a:r>
              <a:rPr sz="4000" spc="-15" dirty="0"/>
              <a:t> </a:t>
            </a:r>
            <a:r>
              <a:rPr sz="4000" spc="-5" dirty="0"/>
              <a:t>e</a:t>
            </a:r>
            <a:r>
              <a:rPr sz="4000" spc="-10" dirty="0"/>
              <a:t> </a:t>
            </a:r>
            <a:r>
              <a:rPr sz="4000" spc="-5" dirty="0"/>
              <a:t>passa</a:t>
            </a:r>
            <a:r>
              <a:rPr sz="4000" spc="-5" dirty="0">
                <a:latin typeface="MS UI Gothic"/>
                <a:cs typeface="MS UI Gothic"/>
              </a:rPr>
              <a:t>❞</a:t>
            </a:r>
            <a:endParaRPr sz="4000" dirty="0">
              <a:latin typeface="MS UI Gothic"/>
              <a:cs typeface="MS UI Gothic"/>
            </a:endParaRPr>
          </a:p>
          <a:p>
            <a:pPr marL="1270" algn="ctr">
              <a:lnSpc>
                <a:spcPts val="3640"/>
              </a:lnSpc>
            </a:pPr>
            <a:r>
              <a:rPr dirty="0"/>
              <a:t>(</a:t>
            </a:r>
            <a:r>
              <a:rPr spc="-40" dirty="0"/>
              <a:t> </a:t>
            </a:r>
            <a:r>
              <a:rPr i="1" spc="-5" dirty="0">
                <a:latin typeface="Palatino Linotype"/>
                <a:cs typeface="Palatino Linotype"/>
              </a:rPr>
              <a:t>Inf</a:t>
            </a:r>
            <a:r>
              <a:rPr spc="-5" dirty="0"/>
              <a:t>.</a:t>
            </a:r>
            <a:r>
              <a:rPr spc="-30" dirty="0"/>
              <a:t> </a:t>
            </a:r>
            <a:r>
              <a:rPr dirty="0"/>
              <a:t>III,</a:t>
            </a:r>
            <a:r>
              <a:rPr spc="-40" dirty="0"/>
              <a:t> </a:t>
            </a:r>
            <a:r>
              <a:rPr spc="5" dirty="0"/>
              <a:t>51)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88179" y="2215908"/>
            <a:ext cx="3546335" cy="35463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tro">
  <a:themeElements>
    <a:clrScheme name="Astro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tro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tr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70</TotalTime>
  <Words>1407</Words>
  <Application>Microsoft Office PowerPoint</Application>
  <PresentationFormat>Personalizzato</PresentationFormat>
  <Paragraphs>139</Paragraphs>
  <Slides>37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37</vt:i4>
      </vt:variant>
    </vt:vector>
  </HeadingPairs>
  <TitlesOfParts>
    <vt:vector size="38" baseType="lpstr">
      <vt:lpstr>Astro</vt:lpstr>
      <vt:lpstr>FRASI FAMOSE DALLA DIVINA COMMEDIA nell’uso quotidiano  “E quindi uscimmo a riveder le stelle”</vt:lpstr>
      <vt:lpstr>Dante è il poeta più noto e popolare della  letteratura italiana.</vt:lpstr>
      <vt:lpstr>❝Mi fa tremar le vene e i polsi❞ (Inf. I, 90)</vt:lpstr>
      <vt:lpstr>❝Mi fa tremar le vene e i polsi❞ (Inf. I 90)</vt:lpstr>
      <vt:lpstr>❝Mi fa tremar le vene e i polsi❞ (Inf. I, 90)</vt:lpstr>
      <vt:lpstr>❝Lasciate ogni speranza, voi ch’intrate ❞ (Inf. III, 9 )</vt:lpstr>
      <vt:lpstr>❝Lasciate ogne speranza, voi ch’intrate ❞ (Inf. III, 9 )</vt:lpstr>
      <vt:lpstr>❝Lasciate ogni speranza, voi ch’intrate ❞ (Inf. III, 9 )</vt:lpstr>
      <vt:lpstr>❝Non ragioniam di lor ma guarda e passa❞ ( Inf. III, 51)</vt:lpstr>
      <vt:lpstr>❝Non ragioniam di lor ma guarda e passa❞ ( Inf. III, 51)</vt:lpstr>
      <vt:lpstr>Esempio d’uso</vt:lpstr>
      <vt:lpstr>❝Fatti non foste a viver come bruti,  ma per seguir virtute e canoscenza❞  (Inf. XXVI, 119-120)</vt:lpstr>
      <vt:lpstr>❝Fatti non foste a viver come bruti,  ma per seguir virtute e canoscenza❞ (Inf. XXVI, 119-120)</vt:lpstr>
      <vt:lpstr>❝Fatti non foste a viver come bruti,  ma per seguir virtute e canoscenza❞</vt:lpstr>
      <vt:lpstr>❝Il ben de l’intelletto❞ (Inf. III, 18)</vt:lpstr>
      <vt:lpstr>❝Il ben de l’intelletto❞</vt:lpstr>
      <vt:lpstr>❝Tu proverai sì come sa di sale  lo pane altrui❞ (Par. XVII, 58-60)</vt:lpstr>
      <vt:lpstr>❝Tu proverai sì come sa di sale  lo pane altrui❞ (Par. XVII, 58-60)</vt:lpstr>
      <vt:lpstr>❝Tu proverai sì come sa di sale                             lo pane altrui❞</vt:lpstr>
      <vt:lpstr>❝Del bel paese là dove ’l sì suona❞ (Inf. XXXIII, 79-80)</vt:lpstr>
      <vt:lpstr>❝Del bel paese là dove ’l sì suona❞ (Inf. XXXIII, 79-80)</vt:lpstr>
      <vt:lpstr>❝Del bel paese là dove ’l sì suona❞ (Inf. XXXIII, 79-80)</vt:lpstr>
      <vt:lpstr>Dante nei fumetti e…….  nelle pubblicità</vt:lpstr>
      <vt:lpstr>Diapositiva 24</vt:lpstr>
      <vt:lpstr>…ed anche in altri  fumetti…</vt:lpstr>
      <vt:lpstr>Diapositiva 26</vt:lpstr>
      <vt:lpstr>Dante ai tempi del…. Coronavirus</vt:lpstr>
      <vt:lpstr>Diapositiva 28</vt:lpstr>
      <vt:lpstr>Diapositiva 29</vt:lpstr>
      <vt:lpstr>Dante nelle canzoni e nei discorsi pontificali</vt:lpstr>
      <vt:lpstr>SERENATA RAP JOVANOTTI</vt:lpstr>
      <vt:lpstr>Riferimento al V canto,</vt:lpstr>
      <vt:lpstr>SIAMO CHI SIAMO LIGABUE</vt:lpstr>
      <vt:lpstr>Diapositiva 34</vt:lpstr>
      <vt:lpstr>NEL MEZZO DEL CAMMIN  DI NOSTRA VITA DE GREGORI</vt:lpstr>
      <vt:lpstr>《Con la lettura dell'ultimo canto del "Paradiso", siamo stati invitati a farci  anche noi pellegrini dello spirito ed a lasciarci condurre dalla sublime poesia  di Dante a contemplare "l'Amor che move il sole e l'altre stelle ", fine supremo  della storia e di ogni vita umana. 》</vt:lpstr>
      <vt:lpstr>«Dante aiuta nelle ‘selve oscure’ della vita»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NEW</dc:creator>
  <cp:lastModifiedBy>gcarl</cp:lastModifiedBy>
  <cp:revision>10</cp:revision>
  <dcterms:created xsi:type="dcterms:W3CDTF">2024-10-20T14:50:36Z</dcterms:created>
  <dcterms:modified xsi:type="dcterms:W3CDTF">2024-10-20T16:01:13Z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2020-03-30T00:00:00Z</vt:filetime>
  </property>
  <property fmtid="{D5CDD505-2E9C-101B-9397-08002B2CF9AE}" pid="3" name="Creator">
    <vt:lpwstr>Acrobat PDFMaker 11 per PowerPoint</vt:lpwstr>
  </property>
  <property fmtid="{D5CDD505-2E9C-101B-9397-08002B2CF9AE}" pid="4" name="LastSaved">
    <vt:filetime>2024-10-20T00:00:00Z</vt:filetime>
  </property>
</Properties>
</file>