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454" r:id="rId3"/>
    <p:sldId id="64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-974" y="-36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196B50C-5F6F-46E9-B1D4-9FAAE9CB6411}" type="datetimeFigureOut">
              <a:rPr lang="it-IT" smtClean="0"/>
              <a:pPr/>
              <a:t>16/10/2024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6A5F739-AF36-4B20-A2AD-9BDAB8B074AB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903295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6B50C-5F6F-46E9-B1D4-9FAAE9CB6411}" type="datetimeFigureOut">
              <a:rPr lang="it-IT" smtClean="0"/>
              <a:pPr/>
              <a:t>16/10/2024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5F739-AF36-4B20-A2AD-9BDAB8B074A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166442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6B50C-5F6F-46E9-B1D4-9FAAE9CB6411}" type="datetimeFigureOut">
              <a:rPr lang="it-IT" smtClean="0"/>
              <a:pPr/>
              <a:t>16/10/2024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5F739-AF36-4B20-A2AD-9BDAB8B074A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985374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6B50C-5F6F-46E9-B1D4-9FAAE9CB6411}" type="datetimeFigureOut">
              <a:rPr lang="it-IT" smtClean="0"/>
              <a:pPr/>
              <a:t>16/10/2024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5F739-AF36-4B20-A2AD-9BDAB8B074A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58712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6B50C-5F6F-46E9-B1D4-9FAAE9CB6411}" type="datetimeFigureOut">
              <a:rPr lang="it-IT" smtClean="0"/>
              <a:pPr/>
              <a:t>16/10/2024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5F739-AF36-4B20-A2AD-9BDAB8B074AB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88602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6B50C-5F6F-46E9-B1D4-9FAAE9CB6411}" type="datetimeFigureOut">
              <a:rPr lang="it-IT" smtClean="0"/>
              <a:pPr/>
              <a:t>16/10/2024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5F739-AF36-4B20-A2AD-9BDAB8B074A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048325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6B50C-5F6F-46E9-B1D4-9FAAE9CB6411}" type="datetimeFigureOut">
              <a:rPr lang="it-IT" smtClean="0"/>
              <a:pPr/>
              <a:t>16/10/2024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5F739-AF36-4B20-A2AD-9BDAB8B074A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975627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6B50C-5F6F-46E9-B1D4-9FAAE9CB6411}" type="datetimeFigureOut">
              <a:rPr lang="it-IT" smtClean="0"/>
              <a:pPr/>
              <a:t>16/10/2024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5F739-AF36-4B20-A2AD-9BDAB8B074A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574627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6B50C-5F6F-46E9-B1D4-9FAAE9CB6411}" type="datetimeFigureOut">
              <a:rPr lang="it-IT" smtClean="0"/>
              <a:pPr/>
              <a:t>16/10/2024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5F739-AF36-4B20-A2AD-9BDAB8B074A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318974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6B50C-5F6F-46E9-B1D4-9FAAE9CB6411}" type="datetimeFigureOut">
              <a:rPr lang="it-IT" smtClean="0"/>
              <a:pPr/>
              <a:t>16/10/2024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5F739-AF36-4B20-A2AD-9BDAB8B074A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778529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6B50C-5F6F-46E9-B1D4-9FAAE9CB6411}" type="datetimeFigureOut">
              <a:rPr lang="it-IT" smtClean="0"/>
              <a:pPr/>
              <a:t>16/10/2024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5F739-AF36-4B20-A2AD-9BDAB8B074A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340637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196B50C-5F6F-46E9-B1D4-9FAAE9CB6411}" type="datetimeFigureOut">
              <a:rPr lang="it-IT" smtClean="0"/>
              <a:pPr/>
              <a:t>16/10/2024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C6A5F739-AF36-4B20-A2AD-9BDAB8B074A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036030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7C684499-6F30-4C6A-8094-E2E3E91B305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D5AECED4-26C2-4E8F-A340-2402369DC22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28600" y="246888"/>
            <a:ext cx="11724640" cy="637793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>
            <a:extLst>
              <a:ext uri="{FF2B5EF4-FFF2-40B4-BE49-F238E27FC236}">
                <a16:creationId xmlns:a16="http://schemas.microsoft.com/office/drawing/2014/main" xmlns="" id="{9CEC637F-AA04-4DBB-AA62-98BA0C6F43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5787" y="762000"/>
            <a:ext cx="6657476" cy="2123739"/>
          </a:xfrm>
        </p:spPr>
        <p:txBody>
          <a:bodyPr anchor="ctr">
            <a:normAutofit/>
          </a:bodyPr>
          <a:lstStyle/>
          <a:p>
            <a:r>
              <a:rPr lang="it-IT" sz="4100" dirty="0" smtClean="0">
                <a:solidFill>
                  <a:schemeClr val="tx1"/>
                </a:solidFill>
              </a:rPr>
              <a:t>LA DIVINA COMMEDIA:</a:t>
            </a:r>
            <a:br>
              <a:rPr lang="it-IT" sz="4100" dirty="0" smtClean="0">
                <a:solidFill>
                  <a:schemeClr val="tx1"/>
                </a:solidFill>
              </a:rPr>
            </a:br>
            <a:endParaRPr lang="it-IT" sz="4100" dirty="0">
              <a:solidFill>
                <a:schemeClr val="tx1"/>
              </a:solidFill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xmlns="" id="{DBECEBFF-1C6E-4386-8FB1-532F2CE5E1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6719" y="863364"/>
            <a:ext cx="3515361" cy="5120435"/>
          </a:xfrm>
        </p:spPr>
        <p:txBody>
          <a:bodyPr anchor="ctr">
            <a:normAutofit/>
          </a:bodyPr>
          <a:lstStyle/>
          <a:p>
            <a:pPr algn="l"/>
            <a:r>
              <a:rPr lang="it-IT" sz="2000" dirty="0">
                <a:solidFill>
                  <a:schemeClr val="tx1"/>
                </a:solidFill>
              </a:rPr>
              <a:t>Orbassano, </a:t>
            </a:r>
            <a:r>
              <a:rPr lang="it-IT" sz="2000" dirty="0" smtClean="0">
                <a:solidFill>
                  <a:schemeClr val="tx1"/>
                </a:solidFill>
              </a:rPr>
              <a:t>21 ottobre 2024</a:t>
            </a:r>
          </a:p>
          <a:p>
            <a:pPr algn="l"/>
            <a:r>
              <a:rPr lang="it-IT" sz="2000" dirty="0" smtClean="0">
                <a:solidFill>
                  <a:schemeClr val="tx1"/>
                </a:solidFill>
              </a:rPr>
              <a:t>                         28 ottobre 2024</a:t>
            </a:r>
          </a:p>
          <a:p>
            <a:pPr algn="l"/>
            <a:r>
              <a:rPr lang="it-IT" sz="2000" dirty="0" smtClean="0">
                <a:solidFill>
                  <a:schemeClr val="tx1"/>
                </a:solidFill>
              </a:rPr>
              <a:t>                         04 novembre 2024</a:t>
            </a:r>
            <a:endParaRPr lang="it-IT" sz="2000" dirty="0">
              <a:solidFill>
                <a:schemeClr val="tx1"/>
              </a:solidFill>
            </a:endParaRPr>
          </a:p>
          <a:p>
            <a:pPr algn="l"/>
            <a:endParaRPr lang="it-IT" sz="2000" dirty="0" smtClean="0">
              <a:solidFill>
                <a:schemeClr val="tx1"/>
              </a:solidFill>
            </a:endParaRPr>
          </a:p>
          <a:p>
            <a:pPr algn="l"/>
            <a:endParaRPr lang="it-IT" sz="2000" dirty="0" smtClean="0">
              <a:solidFill>
                <a:schemeClr val="tx1"/>
              </a:solidFill>
            </a:endParaRPr>
          </a:p>
          <a:p>
            <a:pPr algn="l"/>
            <a:r>
              <a:rPr lang="it-IT" sz="2000" dirty="0" smtClean="0">
                <a:solidFill>
                  <a:schemeClr val="tx1"/>
                </a:solidFill>
              </a:rPr>
              <a:t>Giuseppe Carluccio</a:t>
            </a:r>
            <a:endParaRPr lang="it-IT" sz="2000" dirty="0">
              <a:solidFill>
                <a:schemeClr val="tx1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C9213D27-7A25-46D8-B1BD-E470E49C6C2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V="1">
            <a:off x="7961243" y="2054826"/>
            <a:ext cx="0" cy="2743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178" name="AutoShape 2" descr="portogallo: carta geografica mappa portoghes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203778" name="Picture 2" descr="undefin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4961" y="2603817"/>
            <a:ext cx="2502326" cy="3800408"/>
          </a:xfrm>
          <a:prstGeom prst="rect">
            <a:avLst/>
          </a:prstGeom>
          <a:noFill/>
        </p:spPr>
      </p:pic>
      <p:sp>
        <p:nvSpPr>
          <p:cNvPr id="11" name="Rectangle 3"/>
          <p:cNvSpPr txBox="1">
            <a:spLocks/>
          </p:cNvSpPr>
          <p:nvPr/>
        </p:nvSpPr>
        <p:spPr>
          <a:xfrm>
            <a:off x="1699550" y="1814504"/>
            <a:ext cx="4966320" cy="72008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lIns="45720" rIns="45720" bIns="45720" anchor="b">
            <a:noAutofit/>
          </a:bodyPr>
          <a:lstStyle>
            <a:extLst/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Inferno. </a:t>
            </a:r>
            <a:r>
              <a:rPr kumimoji="0" lang="it-IT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Riassunto Canto II</a:t>
            </a:r>
            <a:endParaRPr kumimoji="0" lang="it-IT" sz="32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66096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2978BCCB-C993-4B29-9034-19FC10BA9D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7502" y="573946"/>
            <a:ext cx="9555479" cy="967471"/>
          </a:xfrm>
        </p:spPr>
        <p:txBody>
          <a:bodyPr>
            <a:normAutofit/>
          </a:bodyPr>
          <a:lstStyle/>
          <a:p>
            <a:r>
              <a:rPr lang="it-IT" sz="4000" dirty="0" smtClean="0"/>
              <a:t>CANTO II</a:t>
            </a:r>
            <a:endParaRPr lang="it-IT" sz="4000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1153160" y="1590040"/>
            <a:ext cx="9872871" cy="4678680"/>
          </a:xfrm>
        </p:spPr>
        <p:txBody>
          <a:bodyPr>
            <a:noAutofit/>
          </a:bodyPr>
          <a:lstStyle/>
          <a:p>
            <a:r>
              <a:rPr lang="it-IT" sz="2400" dirty="0" smtClean="0">
                <a:solidFill>
                  <a:schemeClr val="tx1"/>
                </a:solidFill>
              </a:rPr>
              <a:t>Dante, uscito dalla selva del peccato, inizia l’ascesa del colle verso l’alba. </a:t>
            </a:r>
          </a:p>
          <a:p>
            <a:r>
              <a:rPr lang="it-IT" sz="2400" dirty="0" smtClean="0">
                <a:solidFill>
                  <a:schemeClr val="tx1"/>
                </a:solidFill>
              </a:rPr>
              <a:t>Al tramonto dello stesso giorno egli si sente assalito da dubbi: per quale suo merito particolare è stato prescelto a visitare da vivo il regno dei morti? </a:t>
            </a:r>
          </a:p>
          <a:p>
            <a:r>
              <a:rPr lang="it-IT" sz="2400" dirty="0" smtClean="0">
                <a:solidFill>
                  <a:schemeClr val="tx1"/>
                </a:solidFill>
              </a:rPr>
              <a:t>Due soli altri esseri viventi erano scesi nell’oltretomba in carne ed ossa: Enea e San Paolo. Ma essi erano stati destinati da Dio a porre in terra le fondamenta della società umana, rispettivamente nell’ordine temporale e in quello spirituale: il primo in quanto capostipite dei Romani, il secondo in quanto propagatore ed organizzatore del Cristianesimo. </a:t>
            </a:r>
          </a:p>
          <a:p>
            <a:r>
              <a:rPr lang="it-IT" sz="2400" dirty="0" smtClean="0">
                <a:solidFill>
                  <a:schemeClr val="tx1"/>
                </a:solidFill>
              </a:rPr>
              <a:t>Per dissipare queste perplessità Virgilio gli spiega i motivi che lo hanno indotto a venire in suo soccorso. </a:t>
            </a:r>
          </a:p>
        </p:txBody>
      </p:sp>
    </p:spTree>
    <p:extLst>
      <p:ext uri="{BB962C8B-B14F-4D97-AF65-F5344CB8AC3E}">
        <p14:creationId xmlns:p14="http://schemas.microsoft.com/office/powerpoint/2010/main" xmlns="" val="2816680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2978BCCB-C993-4B29-9034-19FC10BA9D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7502" y="573946"/>
            <a:ext cx="9555479" cy="967471"/>
          </a:xfrm>
        </p:spPr>
        <p:txBody>
          <a:bodyPr>
            <a:normAutofit/>
          </a:bodyPr>
          <a:lstStyle/>
          <a:p>
            <a:r>
              <a:rPr lang="it-IT" sz="4000" dirty="0" smtClean="0"/>
              <a:t>CANTO II</a:t>
            </a:r>
            <a:endParaRPr lang="it-IT" sz="4000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1153160" y="1590040"/>
            <a:ext cx="9872871" cy="4678680"/>
          </a:xfrm>
        </p:spPr>
        <p:txBody>
          <a:bodyPr>
            <a:normAutofit/>
          </a:bodyPr>
          <a:lstStyle/>
          <a:p>
            <a:r>
              <a:rPr lang="it-IT" sz="2800" dirty="0" smtClean="0">
                <a:solidFill>
                  <a:schemeClr val="tx1"/>
                </a:solidFill>
              </a:rPr>
              <a:t>Tre donne benedette hanno avuto compassione di Dante in cielo: la Vergine Maria ha raccomandato la salvezza del Poeta a Lucia, la quale a sua volta ha esortato Beatrice a sottrarlo al mortale pericolo in cui si trovava.</a:t>
            </a:r>
          </a:p>
          <a:p>
            <a:r>
              <a:rPr lang="it-IT" sz="2800" dirty="0" smtClean="0">
                <a:solidFill>
                  <a:schemeClr val="tx1"/>
                </a:solidFill>
              </a:rPr>
              <a:t>Le accorate parole e la sovrumana bellezza della beata, discesa ad implorarlo, hanno reso il poeta latino impaziente di obbedirle. </a:t>
            </a:r>
          </a:p>
          <a:p>
            <a:r>
              <a:rPr lang="it-IT" sz="2800" dirty="0" smtClean="0">
                <a:solidFill>
                  <a:schemeClr val="tx1"/>
                </a:solidFill>
              </a:rPr>
              <a:t>Al nome della donna amata in gioventù Dante si rianima, non diversamente dai </a:t>
            </a:r>
            <a:r>
              <a:rPr lang="it-IT" sz="2800" smtClean="0">
                <a:solidFill>
                  <a:schemeClr val="tx1"/>
                </a:solidFill>
              </a:rPr>
              <a:t>fiori all’alba </a:t>
            </a:r>
            <a:r>
              <a:rPr lang="it-IT" sz="2800" dirty="0" smtClean="0">
                <a:solidFill>
                  <a:schemeClr val="tx1"/>
                </a:solidFill>
              </a:rPr>
              <a:t>e, senza più esitazioni, segue Virgilio nel difficile cammino verso la porta dell’inferno.</a:t>
            </a:r>
          </a:p>
          <a:p>
            <a:endParaRPr lang="it-I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16680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ase">
  <a:themeElements>
    <a:clrScheme name="Base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e">
      <a:maj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e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TM03457444[[fn=Base]]</Template>
  <TotalTime>2513</TotalTime>
  <Words>248</Words>
  <Application>Microsoft Office PowerPoint</Application>
  <PresentationFormat>Personalizzato</PresentationFormat>
  <Paragraphs>17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Base</vt:lpstr>
      <vt:lpstr>LA DIVINA COMMEDIA: </vt:lpstr>
      <vt:lpstr>CANTO II</vt:lpstr>
      <vt:lpstr>CANTO II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L’evoluzione del farmaco e la sua proficua commercializzazione</dc:title>
  <dc:creator>DI SALVO Luca</dc:creator>
  <cp:lastModifiedBy>gcarl</cp:lastModifiedBy>
  <cp:revision>329</cp:revision>
  <dcterms:created xsi:type="dcterms:W3CDTF">2022-02-28T09:34:49Z</dcterms:created>
  <dcterms:modified xsi:type="dcterms:W3CDTF">2024-10-16T16:46:03Z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3f26ff2-23c4-4f48-bd1a-7194590f2f67_Enabled">
    <vt:lpwstr>true</vt:lpwstr>
  </property>
  <property fmtid="{D5CDD505-2E9C-101B-9397-08002B2CF9AE}" pid="3" name="MSIP_Label_83f26ff2-23c4-4f48-bd1a-7194590f2f67_SetDate">
    <vt:lpwstr>2022-02-28T09:34:49Z</vt:lpwstr>
  </property>
  <property fmtid="{D5CDD505-2E9C-101B-9397-08002B2CF9AE}" pid="4" name="MSIP_Label_83f26ff2-23c4-4f48-bd1a-7194590f2f67_Method">
    <vt:lpwstr>Standard</vt:lpwstr>
  </property>
  <property fmtid="{D5CDD505-2E9C-101B-9397-08002B2CF9AE}" pid="5" name="MSIP_Label_83f26ff2-23c4-4f48-bd1a-7194590f2f67_Name">
    <vt:lpwstr>83f26ff2-23c4-4f48-bd1a-7194590f2f67</vt:lpwstr>
  </property>
  <property fmtid="{D5CDD505-2E9C-101B-9397-08002B2CF9AE}" pid="6" name="MSIP_Label_83f26ff2-23c4-4f48-bd1a-7194590f2f67_SiteId">
    <vt:lpwstr>75584e34-72c0-4772-b459-a9fe78fec27c</vt:lpwstr>
  </property>
  <property fmtid="{D5CDD505-2E9C-101B-9397-08002B2CF9AE}" pid="7" name="MSIP_Label_83f26ff2-23c4-4f48-bd1a-7194590f2f67_ActionId">
    <vt:lpwstr>6afc1996-662d-4062-8754-eed50420660c</vt:lpwstr>
  </property>
  <property fmtid="{D5CDD505-2E9C-101B-9397-08002B2CF9AE}" pid="8" name="MSIP_Label_83f26ff2-23c4-4f48-bd1a-7194590f2f67_ContentBits">
    <vt:lpwstr>0</vt:lpwstr>
  </property>
</Properties>
</file>