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23.xml" ContentType="application/vnd.openxmlformats-officedocument.presentationml.notesSlide+xml"/>
  <Override PartName="/ppt/tags/tag18.xml" ContentType="application/vnd.openxmlformats-officedocument.presentationml.tags+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tags/tag19.xml" ContentType="application/vnd.openxmlformats-officedocument.presentationml.tags+xml"/>
  <Override PartName="/ppt/notesSlides/notesSlide26.xml" ContentType="application/vnd.openxmlformats-officedocument.presentationml.notesSlide+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tags/tag17.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43" r:id="rId1"/>
  </p:sldMasterIdLst>
  <p:notesMasterIdLst>
    <p:notesMasterId r:id="rId34"/>
  </p:notesMasterIdLst>
  <p:handoutMasterIdLst>
    <p:handoutMasterId r:id="rId35"/>
  </p:handoutMasterIdLst>
  <p:sldIdLst>
    <p:sldId id="317" r:id="rId2"/>
    <p:sldId id="258" r:id="rId3"/>
    <p:sldId id="315" r:id="rId4"/>
    <p:sldId id="262" r:id="rId5"/>
    <p:sldId id="264" r:id="rId6"/>
    <p:sldId id="266" r:id="rId7"/>
    <p:sldId id="270" r:id="rId8"/>
    <p:sldId id="267" r:id="rId9"/>
    <p:sldId id="308" r:id="rId10"/>
    <p:sldId id="309" r:id="rId11"/>
    <p:sldId id="310" r:id="rId12"/>
    <p:sldId id="282" r:id="rId13"/>
    <p:sldId id="311" r:id="rId14"/>
    <p:sldId id="312" r:id="rId15"/>
    <p:sldId id="313" r:id="rId16"/>
    <p:sldId id="281" r:id="rId17"/>
    <p:sldId id="280" r:id="rId18"/>
    <p:sldId id="314" r:id="rId19"/>
    <p:sldId id="277" r:id="rId20"/>
    <p:sldId id="284" r:id="rId21"/>
    <p:sldId id="286" r:id="rId22"/>
    <p:sldId id="289" r:id="rId23"/>
    <p:sldId id="291" r:id="rId24"/>
    <p:sldId id="298" r:id="rId25"/>
    <p:sldId id="293" r:id="rId26"/>
    <p:sldId id="294" r:id="rId27"/>
    <p:sldId id="296" r:id="rId28"/>
    <p:sldId id="297" r:id="rId29"/>
    <p:sldId id="295" r:id="rId30"/>
    <p:sldId id="292" r:id="rId31"/>
    <p:sldId id="305" r:id="rId32"/>
    <p:sldId id="316" r:id="rId33"/>
  </p:sldIdLst>
  <p:sldSz cx="9144000" cy="5143500" type="screen16x9"/>
  <p:notesSz cx="6858000" cy="9144000"/>
  <p:defaultTextStyle>
    <a:lvl1pPr marL="0" algn="l" rtl="0" latinLnBrk="0">
      <a:defRPr lang="it-IT" sz="1800" kern="1200">
        <a:solidFill>
          <a:schemeClr val="tx1"/>
        </a:solidFill>
        <a:latin typeface="+mn-lt"/>
        <a:ea typeface="+mn-ea"/>
        <a:cs typeface="+mn-cs"/>
      </a:defRPr>
    </a:lvl1pPr>
    <a:lvl2pPr marL="457200" algn="l" rtl="0" latinLnBrk="0">
      <a:defRPr lang="it-IT" sz="1800" kern="1200">
        <a:solidFill>
          <a:schemeClr val="tx1"/>
        </a:solidFill>
        <a:latin typeface="+mn-lt"/>
        <a:ea typeface="+mn-ea"/>
        <a:cs typeface="+mn-cs"/>
      </a:defRPr>
    </a:lvl2pPr>
    <a:lvl3pPr marL="914400" algn="l" rtl="0" latinLnBrk="0">
      <a:defRPr lang="it-IT" sz="1800" kern="1200">
        <a:solidFill>
          <a:schemeClr val="tx1"/>
        </a:solidFill>
        <a:latin typeface="+mn-lt"/>
        <a:ea typeface="+mn-ea"/>
        <a:cs typeface="+mn-cs"/>
      </a:defRPr>
    </a:lvl3pPr>
    <a:lvl4pPr marL="1371600" algn="l" rtl="0" latinLnBrk="0">
      <a:defRPr lang="it-IT" sz="1800" kern="1200">
        <a:solidFill>
          <a:schemeClr val="tx1"/>
        </a:solidFill>
        <a:latin typeface="+mn-lt"/>
        <a:ea typeface="+mn-ea"/>
        <a:cs typeface="+mn-cs"/>
      </a:defRPr>
    </a:lvl4pPr>
    <a:lvl5pPr marL="1828800" algn="l" rtl="0" latinLnBrk="0">
      <a:defRPr lang="it-IT" sz="1800" kern="1200">
        <a:solidFill>
          <a:schemeClr val="tx1"/>
        </a:solidFill>
        <a:latin typeface="+mn-lt"/>
        <a:ea typeface="+mn-ea"/>
        <a:cs typeface="+mn-cs"/>
      </a:defRPr>
    </a:lvl5pPr>
    <a:lvl6pPr marL="2286000" algn="l" rtl="0" latinLnBrk="0">
      <a:defRPr lang="it-IT" sz="1800" kern="1200">
        <a:solidFill>
          <a:schemeClr val="tx1"/>
        </a:solidFill>
        <a:latin typeface="+mn-lt"/>
        <a:ea typeface="+mn-ea"/>
        <a:cs typeface="+mn-cs"/>
      </a:defRPr>
    </a:lvl6pPr>
    <a:lvl7pPr marL="2743200" algn="l" rtl="0" latinLnBrk="0">
      <a:defRPr lang="it-IT" sz="1800" kern="1200">
        <a:solidFill>
          <a:schemeClr val="tx1"/>
        </a:solidFill>
        <a:latin typeface="+mn-lt"/>
        <a:ea typeface="+mn-ea"/>
        <a:cs typeface="+mn-cs"/>
      </a:defRPr>
    </a:lvl7pPr>
    <a:lvl8pPr marL="3200400" algn="l" rtl="0" latinLnBrk="0">
      <a:defRPr lang="it-IT" sz="1800" kern="1200">
        <a:solidFill>
          <a:schemeClr val="tx1"/>
        </a:solidFill>
        <a:latin typeface="+mn-lt"/>
        <a:ea typeface="+mn-ea"/>
        <a:cs typeface="+mn-cs"/>
      </a:defRPr>
    </a:lvl8pPr>
    <a:lvl9pPr marL="3657600" algn="l" rtl="0" latinLnBrk="0">
      <a:defRPr lang="it-IT"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06" autoAdjust="0"/>
    <p:restoredTop sz="85351" autoAdjust="0"/>
  </p:normalViewPr>
  <p:slideViewPr>
    <p:cSldViewPr>
      <p:cViewPr>
        <p:scale>
          <a:sx n="100" d="100"/>
          <a:sy n="100" d="100"/>
        </p:scale>
        <p:origin x="-821" y="-7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168" y="-7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6952EA0-4778-4A1F-87B7-1BB5B54CFE4B}" type="datetimeFigureOut">
              <a:rPr lang="it-IT" smtClean="0"/>
              <a:pPr/>
              <a:t>21/10/2024</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7E3A07-8ABE-472B-A9D5-B4427D3803DF}"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r>
              <a:rPr lang="it-IT" dirty="0" smtClean="0"/>
              <a:t>Commento al Primo Canto  dell’Inferno di Dante</a:t>
            </a:r>
            <a:endParaRPr lang="it-IT"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it-IT" sz="1200"/>
            </a:lvl1pPr>
            <a:extLst/>
          </a:lstStyle>
          <a:p>
            <a:r>
              <a:rPr lang="it-IT" dirty="0" smtClean="0"/>
              <a:t>15 luglio 2010</a:t>
            </a:r>
            <a:endParaRPr lang="it-IT"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it-IT"/>
          </a:p>
        </p:txBody>
      </p:sp>
      <p:sp>
        <p:nvSpPr>
          <p:cNvPr id="5" name="Notes Placeholder 4"/>
          <p:cNvSpPr>
            <a:spLocks noGrp="1"/>
          </p:cNvSpPr>
          <p:nvPr>
            <p:ph type="body" sz="quarter" idx="3"/>
          </p:nvPr>
        </p:nvSpPr>
        <p:spPr>
          <a:xfrm>
            <a:off x="404664" y="4343400"/>
            <a:ext cx="6048672" cy="4114800"/>
          </a:xfrm>
          <a:prstGeom prst="rect">
            <a:avLst/>
          </a:prstGeom>
        </p:spPr>
        <p:txBody>
          <a:bodyPr vert="horz" rtlCol="0">
            <a:normAutofit/>
          </a:bodyPr>
          <a:lstStyle>
            <a:extLs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it-IT" sz="1200"/>
            </a:lvl1pPr>
            <a:extLst/>
          </a:lstStyle>
          <a:p>
            <a:r>
              <a:rPr lang="it-IT" dirty="0" smtClean="0"/>
              <a:t>A cura di Benito Ciarlo</a:t>
            </a:r>
            <a:endParaRPr lang="it-IT"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it-IT" sz="1200"/>
            </a:lvl1pPr>
            <a:extLst/>
          </a:lstStyle>
          <a:p>
            <a:fld id="{CA5D3BF3-D352-46FC-8343-31F56E6730EA}" type="slidenum">
              <a:rPr/>
              <a:pPr/>
              <a:t>‹N›</a:t>
            </a:fld>
            <a:endParaRPr lang="it-IT"/>
          </a:p>
        </p:txBody>
      </p:sp>
    </p:spTree>
  </p:cSld>
  <p:clrMap bg1="lt1" tx1="dk1" bg2="lt2" tx2="dk2" accent1="accent1" accent2="accent2" accent3="accent3" accent4="accent4" accent5="accent5" accent6="accent6" hlink="hlink" folHlink="folHlink"/>
  <p:notesStyle>
    <a:lvl1pPr marL="0" algn="l" rtl="0" latinLnBrk="0">
      <a:defRPr lang="it-IT" sz="1200" kern="1200">
        <a:solidFill>
          <a:schemeClr val="tx1"/>
        </a:solidFill>
        <a:latin typeface="+mn-lt"/>
        <a:ea typeface="+mn-ea"/>
        <a:cs typeface="+mn-cs"/>
      </a:defRPr>
    </a:lvl1pPr>
    <a:lvl2pPr marL="457200" algn="l" rtl="0" latinLnBrk="0">
      <a:defRPr lang="it-IT" sz="1200" kern="1200">
        <a:solidFill>
          <a:schemeClr val="tx1"/>
        </a:solidFill>
        <a:latin typeface="+mn-lt"/>
        <a:ea typeface="+mn-ea"/>
        <a:cs typeface="+mn-cs"/>
      </a:defRPr>
    </a:lvl2pPr>
    <a:lvl3pPr marL="914400" algn="l" rtl="0" latinLnBrk="0">
      <a:defRPr lang="it-IT" sz="1200" kern="1200">
        <a:solidFill>
          <a:schemeClr val="tx1"/>
        </a:solidFill>
        <a:latin typeface="+mn-lt"/>
        <a:ea typeface="+mn-ea"/>
        <a:cs typeface="+mn-cs"/>
      </a:defRPr>
    </a:lvl3pPr>
    <a:lvl4pPr marL="1371600" algn="l" rtl="0" latinLnBrk="0">
      <a:defRPr lang="it-IT" sz="1200" kern="1200">
        <a:solidFill>
          <a:schemeClr val="tx1"/>
        </a:solidFill>
        <a:latin typeface="+mn-lt"/>
        <a:ea typeface="+mn-ea"/>
        <a:cs typeface="+mn-cs"/>
      </a:defRPr>
    </a:lvl4pPr>
    <a:lvl5pPr marL="1828800" algn="l" rtl="0" latinLnBrk="0">
      <a:defRPr lang="it-IT" sz="1200" kern="1200">
        <a:solidFill>
          <a:schemeClr val="tx1"/>
        </a:solidFill>
        <a:latin typeface="+mn-lt"/>
        <a:ea typeface="+mn-ea"/>
        <a:cs typeface="+mn-cs"/>
      </a:defRPr>
    </a:lvl5pPr>
    <a:lvl6pPr marL="2286000" algn="l" rtl="0" latinLnBrk="0">
      <a:defRPr lang="it-IT" sz="1200" kern="1200">
        <a:solidFill>
          <a:schemeClr val="tx1"/>
        </a:solidFill>
        <a:latin typeface="+mn-lt"/>
        <a:ea typeface="+mn-ea"/>
        <a:cs typeface="+mn-cs"/>
      </a:defRPr>
    </a:lvl6pPr>
    <a:lvl7pPr marL="2743200" algn="l" rtl="0" latinLnBrk="0">
      <a:defRPr lang="it-IT" sz="1200" kern="1200">
        <a:solidFill>
          <a:schemeClr val="tx1"/>
        </a:solidFill>
        <a:latin typeface="+mn-lt"/>
        <a:ea typeface="+mn-ea"/>
        <a:cs typeface="+mn-cs"/>
      </a:defRPr>
    </a:lvl7pPr>
    <a:lvl8pPr marL="3200400" algn="l" rtl="0" latinLnBrk="0">
      <a:defRPr lang="it-IT" sz="1200" kern="1200">
        <a:solidFill>
          <a:schemeClr val="tx1"/>
        </a:solidFill>
        <a:latin typeface="+mn-lt"/>
        <a:ea typeface="+mn-ea"/>
        <a:cs typeface="+mn-cs"/>
      </a:defRPr>
    </a:lvl8pPr>
    <a:lvl9pPr marL="3657600" algn="l" rtl="0" latinLnBrk="0">
      <a:defRPr lang="it-IT"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81000" y="685800"/>
            <a:ext cx="6096000" cy="3429000"/>
          </a:xfrm>
        </p:spPr>
      </p:sp>
      <p:sp>
        <p:nvSpPr>
          <p:cNvPr id="3" name="Segnaposto note 2"/>
          <p:cNvSpPr>
            <a:spLocks noGrp="1"/>
          </p:cNvSpPr>
          <p:nvPr>
            <p:ph type="body" idx="1"/>
          </p:nvPr>
        </p:nvSpPr>
        <p:spPr/>
        <p:txBody>
          <a:bodyPr>
            <a:normAutofit/>
          </a:bodyPr>
          <a:lstStyle/>
          <a:p>
            <a:pPr algn="ctr"/>
            <a:endParaRPr lang="it-IT" sz="1200" b="1" dirty="0" smtClean="0">
              <a:effectLst>
                <a:outerShdw blurRad="38100" dist="38100" dir="2700000" algn="tl">
                  <a:srgbClr val="000000">
                    <a:alpha val="43137"/>
                  </a:srgbClr>
                </a:outerShdw>
              </a:effectLst>
              <a:latin typeface="Bradley Hand ITC" pitchFamily="66" charset="0"/>
            </a:endParaRPr>
          </a:p>
          <a:p>
            <a:r>
              <a:rPr lang="it-IT" sz="1200" kern="1200" baseline="0" dirty="0" smtClean="0">
                <a:solidFill>
                  <a:schemeClr val="tx1"/>
                </a:solidFill>
                <a:latin typeface="+mn-lt"/>
                <a:ea typeface="+mn-ea"/>
                <a:cs typeface="+mn-cs"/>
              </a:rPr>
              <a:t>Giunto alla metà del cammino della vita umana (della </a:t>
            </a:r>
            <a:r>
              <a:rPr lang="it-IT" sz="1200" i="0" kern="1200" baseline="0" dirty="0" smtClean="0">
                <a:solidFill>
                  <a:schemeClr val="tx1"/>
                </a:solidFill>
                <a:latin typeface="+mn-lt"/>
                <a:ea typeface="+mn-ea"/>
                <a:cs typeface="+mn-cs"/>
              </a:rPr>
              <a:t>nostra, non solo della sua), Dante si accorse di essere capitato in un bosco buio, avendo smarrito la strada maestra. Sapremo subito che è notte; a tempo debito, che è una notte di luna piena. </a:t>
            </a:r>
          </a:p>
          <a:p>
            <a:r>
              <a:rPr lang="it-IT" sz="1200" i="0" kern="1200" baseline="0" dirty="0" smtClean="0">
                <a:solidFill>
                  <a:schemeClr val="tx1"/>
                </a:solidFill>
                <a:latin typeface="+mn-lt"/>
                <a:ea typeface="+mn-ea"/>
                <a:cs typeface="+mn-cs"/>
              </a:rPr>
              <a:t>Nel Convivio (il trattato enciclopedico che Dante interruppe nel metter mano alla Divina Commedia) la durata naturale della vita dell'uomo è fissata sui settant'anni, in conformità ad alcuni versetti della Bibbia, a una complessa cabala numerale e alle stime mediche correnti.</a:t>
            </a:r>
          </a:p>
          <a:p>
            <a:r>
              <a:rPr lang="it-IT" sz="1200" kern="1200" baseline="0" dirty="0" smtClean="0">
                <a:solidFill>
                  <a:schemeClr val="tx1"/>
                </a:solidFill>
                <a:latin typeface="+mn-lt"/>
                <a:ea typeface="+mn-ea"/>
                <a:cs typeface="+mn-cs"/>
              </a:rPr>
              <a:t>Nella selva oscura Dante si ritrova dunque intorno ai trentacinque. </a:t>
            </a:r>
          </a:p>
          <a:p>
            <a:r>
              <a:rPr lang="it-IT" sz="1200" kern="1200" baseline="0" dirty="0" smtClean="0">
                <a:solidFill>
                  <a:schemeClr val="tx1"/>
                </a:solidFill>
                <a:latin typeface="+mn-lt"/>
                <a:ea typeface="+mn-ea"/>
                <a:cs typeface="+mn-cs"/>
              </a:rPr>
              <a:t>Che l'anno di Grazia sia il 1300 è sicuro; probabile, che la notte sia quella fra il 25 e il 26 marzo, a meno che non sia quella sull'8 aprile, data in cui quell'anno cadde il Venerdì Santo. Siamo, comunque, in prossimità dell'equinozio di primavera. </a:t>
            </a:r>
          </a:p>
          <a:p>
            <a:endParaRPr lang="it-IT" sz="1200" kern="1200" baseline="0" dirty="0" smtClean="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solidFill>
                  <a:schemeClr val="bg1"/>
                </a:solidFill>
              </a:rPr>
              <a:t>Più che un animale reale, la lonza,  è, probabilmente, una fantasiosa creazione del Poeta. Questi ce la presenta come un felino di singolare eleganza, snello e quasi attraente; il suo aspetto piacevole alla vista può forse alludere alle multiformi (il pel maculato e, più sotto, la </a:t>
            </a:r>
            <a:r>
              <a:rPr lang="it-IT" sz="1200" dirty="0" err="1" smtClean="0">
                <a:solidFill>
                  <a:schemeClr val="bg1"/>
                </a:solidFill>
              </a:rPr>
              <a:t>gaetta</a:t>
            </a:r>
            <a:r>
              <a:rPr lang="it-IT" sz="1200" dirty="0" smtClean="0">
                <a:solidFill>
                  <a:schemeClr val="bg1"/>
                </a:solidFill>
              </a:rPr>
              <a:t> pelle) tentazioni del peccato</a:t>
            </a:r>
          </a:p>
          <a:p>
            <a:endParaRPr lang="it-IT" sz="1200" kern="1200" baseline="0" dirty="0" smtClean="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12</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Ma l'ora mattutina e la dolcezza della stagione, per un momento, lo rinfrancano e gli lasciano sperar bene di quella fiera dalla pelle elegantemente screziata </a:t>
            </a:r>
            <a:r>
              <a:rPr lang="it-IT" sz="1200" i="1" kern="1200" baseline="0" dirty="0" smtClean="0">
                <a:solidFill>
                  <a:schemeClr val="tx1"/>
                </a:solidFill>
                <a:latin typeface="+mn-lt"/>
                <a:ea typeface="+mn-ea"/>
                <a:cs typeface="+mn-cs"/>
              </a:rPr>
              <a:t>('a la </a:t>
            </a:r>
            <a:r>
              <a:rPr lang="it-IT" sz="1200" i="1" kern="1200" baseline="0" dirty="0" err="1" smtClean="0">
                <a:solidFill>
                  <a:schemeClr val="tx1"/>
                </a:solidFill>
                <a:latin typeface="+mn-lt"/>
                <a:ea typeface="+mn-ea"/>
                <a:cs typeface="+mn-cs"/>
              </a:rPr>
              <a:t>gaetta</a:t>
            </a:r>
            <a:r>
              <a:rPr lang="it-IT" sz="1200" i="1" kern="1200" baseline="0" dirty="0" smtClean="0">
                <a:solidFill>
                  <a:schemeClr val="tx1"/>
                </a:solidFill>
                <a:latin typeface="+mn-lt"/>
                <a:ea typeface="+mn-ea"/>
                <a:cs typeface="+mn-cs"/>
              </a:rPr>
              <a:t> pelle' </a:t>
            </a:r>
            <a:r>
              <a:rPr lang="it-IT" sz="1200" i="0" kern="1200" baseline="0" dirty="0" smtClean="0">
                <a:solidFill>
                  <a:schemeClr val="tx1"/>
                </a:solidFill>
                <a:latin typeface="+mn-lt"/>
                <a:ea typeface="+mn-ea"/>
                <a:cs typeface="+mn-cs"/>
              </a:rPr>
              <a:t>è  un gallicismo). </a:t>
            </a:r>
          </a:p>
          <a:p>
            <a:r>
              <a:rPr lang="it-IT" sz="1200" kern="1200" baseline="0" dirty="0" smtClean="0">
                <a:solidFill>
                  <a:schemeClr val="tx1"/>
                </a:solidFill>
                <a:latin typeface="+mn-lt"/>
                <a:ea typeface="+mn-ea"/>
                <a:cs typeface="+mn-cs"/>
              </a:rPr>
              <a:t>Infatti, è l'inizio di primavera, e il sole sale sull'orizzonte nel segno dell'Ariete, come quando (secondo tradizione) Dio impresse, creandolo, il primo moto alle </a:t>
            </a:r>
            <a:r>
              <a:rPr lang="it-IT" sz="1200" i="1" kern="1200" baseline="0" dirty="0" smtClean="0">
                <a:solidFill>
                  <a:schemeClr val="tx1"/>
                </a:solidFill>
                <a:latin typeface="+mn-lt"/>
                <a:ea typeface="+mn-ea"/>
                <a:cs typeface="+mn-cs"/>
              </a:rPr>
              <a:t>cose belle </a:t>
            </a:r>
            <a:r>
              <a:rPr lang="it-IT" sz="1200" i="0" kern="1200" baseline="0" dirty="0" smtClean="0">
                <a:solidFill>
                  <a:schemeClr val="tx1"/>
                </a:solidFill>
                <a:latin typeface="+mn-lt"/>
                <a:ea typeface="+mn-ea"/>
                <a:cs typeface="+mn-cs"/>
              </a:rPr>
              <a:t>del firmamento (cioè, alle stelle). </a:t>
            </a:r>
          </a:p>
          <a:p>
            <a:r>
              <a:rPr lang="it-IT" sz="1200" kern="1200" baseline="0" dirty="0" smtClean="0">
                <a:solidFill>
                  <a:schemeClr val="tx1"/>
                </a:solidFill>
                <a:latin typeface="+mn-lt"/>
                <a:ea typeface="+mn-ea"/>
                <a:cs typeface="+mn-cs"/>
              </a:rPr>
              <a:t>Dunque, l'ora e la stagione rinfrancano il pellegrino. Ma non tanto che non l'atterrisca la vista di un </a:t>
            </a:r>
            <a:r>
              <a:rPr lang="it-IT" sz="1200" kern="1200" baseline="0" dirty="0" err="1" smtClean="0">
                <a:solidFill>
                  <a:schemeClr val="tx1"/>
                </a:solidFill>
                <a:latin typeface="+mn-lt"/>
                <a:ea typeface="+mn-ea"/>
                <a:cs typeface="+mn-cs"/>
              </a:rPr>
              <a:t>leone…</a:t>
            </a:r>
            <a:endParaRPr lang="it-IT" i="0"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13</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 che gli si fa incontro a testa alta, furente di fame, così che l'aria stessa pare </a:t>
            </a:r>
            <a:r>
              <a:rPr lang="it-IT" sz="1200" kern="1200" baseline="0" dirty="0" err="1" smtClean="0">
                <a:solidFill>
                  <a:schemeClr val="tx1"/>
                </a:solidFill>
                <a:latin typeface="+mn-lt"/>
                <a:ea typeface="+mn-ea"/>
                <a:cs typeface="+mn-cs"/>
              </a:rPr>
              <a:t>tremarne…</a:t>
            </a:r>
            <a:r>
              <a:rPr lang="it-IT" sz="1200" kern="1200" baseline="0" dirty="0" smtClean="0">
                <a:solidFill>
                  <a:schemeClr val="tx1"/>
                </a:solidFill>
                <a:latin typeface="+mn-lt"/>
                <a:ea typeface="+mn-ea"/>
                <a:cs typeface="+mn-cs"/>
              </a:rPr>
              <a:t> </a:t>
            </a:r>
            <a:endParaRPr lang="it-IT"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14</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err="1" smtClean="0">
                <a:solidFill>
                  <a:schemeClr val="tx1"/>
                </a:solidFill>
                <a:latin typeface="+mn-lt"/>
                <a:ea typeface="+mn-ea"/>
                <a:cs typeface="+mn-cs"/>
              </a:rPr>
              <a:t>…e</a:t>
            </a:r>
            <a:r>
              <a:rPr lang="it-IT" sz="1200" kern="1200" baseline="0" dirty="0" smtClean="0">
                <a:solidFill>
                  <a:schemeClr val="tx1"/>
                </a:solidFill>
                <a:latin typeface="+mn-lt"/>
                <a:ea typeface="+mn-ea"/>
                <a:cs typeface="+mn-cs"/>
              </a:rPr>
              <a:t> quella di una lupa, che nella sua magrezza sembrava oppressa da bramosie d'ogni sorta. Con l'orrore che sprigiona il suo aspetto </a:t>
            </a:r>
            <a:r>
              <a:rPr lang="it-IT" sz="1200" i="1" kern="1200" baseline="0" dirty="0" smtClean="0">
                <a:solidFill>
                  <a:schemeClr val="tx1"/>
                </a:solidFill>
                <a:latin typeface="+mn-lt"/>
                <a:ea typeface="+mn-ea"/>
                <a:cs typeface="+mn-cs"/>
              </a:rPr>
              <a:t>(la sua vista), </a:t>
            </a:r>
            <a:r>
              <a:rPr lang="it-IT" sz="1200" i="0" kern="1200" baseline="0" dirty="0" smtClean="0">
                <a:solidFill>
                  <a:schemeClr val="tx1"/>
                </a:solidFill>
                <a:latin typeface="+mn-lt"/>
                <a:ea typeface="+mn-ea"/>
                <a:cs typeface="+mn-cs"/>
              </a:rPr>
              <a:t>questa lupa, che rende grama la vita a molti </a:t>
            </a:r>
            <a:r>
              <a:rPr lang="it-IT" sz="1200" i="1" kern="1200" baseline="0" dirty="0" smtClean="0">
                <a:solidFill>
                  <a:schemeClr val="tx1"/>
                </a:solidFill>
                <a:latin typeface="+mn-lt"/>
                <a:ea typeface="+mn-ea"/>
                <a:cs typeface="+mn-cs"/>
              </a:rPr>
              <a:t>('molte genti'  </a:t>
            </a:r>
            <a:r>
              <a:rPr lang="it-IT" sz="1200" i="0" kern="1200" baseline="0" dirty="0" smtClean="0">
                <a:solidFill>
                  <a:schemeClr val="tx1"/>
                </a:solidFill>
                <a:latin typeface="+mn-lt"/>
                <a:ea typeface="+mn-ea"/>
                <a:cs typeface="+mn-cs"/>
              </a:rPr>
              <a:t>è un altro francesismo), affiorata anche lei dal nulla come dal fondo nero di un incubo, trasmette a Dante una tale carica d'angoscia, che egli</a:t>
            </a:r>
            <a:r>
              <a:rPr lang="it-IT" sz="1200" i="1" kern="1200" baseline="0" dirty="0" smtClean="0">
                <a:solidFill>
                  <a:schemeClr val="tx1"/>
                </a:solidFill>
                <a:latin typeface="+mn-lt"/>
                <a:ea typeface="+mn-ea"/>
                <a:cs typeface="+mn-cs"/>
              </a:rPr>
              <a:t>... </a:t>
            </a:r>
            <a:r>
              <a:rPr lang="it-IT" sz="1200" b="1" i="1" kern="1200" baseline="0" dirty="0" smtClean="0">
                <a:solidFill>
                  <a:schemeClr val="tx1"/>
                </a:solidFill>
                <a:latin typeface="+mn-lt"/>
                <a:ea typeface="+mn-ea"/>
                <a:cs typeface="+mn-cs"/>
              </a:rPr>
              <a:t>ch 'io </a:t>
            </a:r>
            <a:r>
              <a:rPr lang="it-IT" sz="1200" b="1" i="1" kern="1200" baseline="0" dirty="0" err="1" smtClean="0">
                <a:solidFill>
                  <a:schemeClr val="tx1"/>
                </a:solidFill>
                <a:latin typeface="+mn-lt"/>
                <a:ea typeface="+mn-ea"/>
                <a:cs typeface="+mn-cs"/>
              </a:rPr>
              <a:t>perdei</a:t>
            </a:r>
            <a:r>
              <a:rPr lang="it-IT" sz="1200" b="1" i="1" kern="1200" baseline="0" dirty="0" smtClean="0">
                <a:solidFill>
                  <a:schemeClr val="tx1"/>
                </a:solidFill>
                <a:latin typeface="+mn-lt"/>
                <a:ea typeface="+mn-ea"/>
                <a:cs typeface="+mn-cs"/>
              </a:rPr>
              <a:t> la speranza de l'altezza. </a:t>
            </a:r>
            <a:r>
              <a:rPr lang="it-IT" sz="1200" b="1" i="0" kern="1200" baseline="0" dirty="0" smtClean="0">
                <a:solidFill>
                  <a:schemeClr val="tx1"/>
                </a:solidFill>
                <a:latin typeface="+mn-lt"/>
                <a:ea typeface="+mn-ea"/>
                <a:cs typeface="+mn-cs"/>
              </a:rPr>
              <a:t>Verso semplice e supremo. </a:t>
            </a:r>
            <a:endParaRPr lang="it-IT" b="1" i="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15</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effectLst>
                  <a:innerShdw blurRad="63500" dist="50800">
                    <a:prstClr val="black">
                      <a:alpha val="50000"/>
                    </a:prstClr>
                  </a:innerShdw>
                </a:effectLst>
              </a:rPr>
              <a:t>In questi versi, come altrove nella Commedia, l'allegoria riflette, quindi, un pensiero della Sacra Scrittura.</a:t>
            </a:r>
          </a:p>
          <a:p>
            <a:r>
              <a:rPr lang="it-IT" dirty="0" smtClean="0">
                <a:effectLst>
                  <a:innerShdw blurRad="63500" dist="50800">
                    <a:prstClr val="black">
                      <a:alpha val="50000"/>
                    </a:prstClr>
                  </a:innerShdw>
                </a:effectLst>
              </a:rPr>
              <a:t>Occorre tuttavia aggiungere che qui, come quasi ovunque nel poema, </a:t>
            </a:r>
            <a:r>
              <a:rPr lang="it-IT" b="1" dirty="0" smtClean="0">
                <a:effectLst>
                  <a:innerShdw blurRad="63500" dist="50800">
                    <a:prstClr val="black">
                      <a:alpha val="50000"/>
                    </a:prstClr>
                  </a:innerShdw>
                </a:effectLst>
              </a:rPr>
              <a:t>Dante non precisa l'allegoria fino a farla corrispondere, in tutti i suoi particolari, a un concetto. Una simile puntuale corrispondenza non farebbe che immeschinire la poesia, privandola di quell'alone di indefinito che è ad essa essenziale. </a:t>
            </a:r>
            <a:r>
              <a:rPr lang="it-IT" dirty="0" smtClean="0">
                <a:effectLst>
                  <a:innerShdw blurRad="63500" dist="50800">
                    <a:prstClr val="black">
                      <a:alpha val="50000"/>
                    </a:prstClr>
                  </a:innerShdw>
                </a:effectLst>
              </a:rPr>
              <a:t>In questa pagina, ad esempio, la viva presenza delle tre fiere si ripercuote di continuo in un mondo di sublimi significati, tanto più ricco e universale quanto meno precisato. Dio, la legge morale, l'ordine del creato pervadono ogni aspetto della realtà, ma si manifestano per cenni, per balenanti illuminazioni; non possono essere imprigionati nella pochezza dei nostri concetti.</a:t>
            </a:r>
            <a:endParaRPr lang="it-IT" dirty="0">
              <a:effectLst>
                <a:innerShdw blurRad="63500" dist="50800">
                  <a:prstClr val="black">
                    <a:alpha val="50000"/>
                  </a:prstClr>
                </a:innerShdw>
              </a:effectLst>
            </a:endParaRPr>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16</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È pacifico che le tre fiere, che costituiscono un ostacolo proibitivo per l'ascesa del colle, cioè per il pentimento e la conversione del peccatore, siano emblemi di un bestiario allegorico. Molto meno pacifica è l'assegnazione ad ogni singolo animale di uno specifico vizio, o peccato, o mala disposizione. Teniamoci alle interpretazioni più antiche, che sembrano anche le meno tortuose. </a:t>
            </a:r>
          </a:p>
          <a:p>
            <a:r>
              <a:rPr lang="it-IT" sz="1200" kern="1200" baseline="0" dirty="0" smtClean="0">
                <a:solidFill>
                  <a:schemeClr val="tx1"/>
                </a:solidFill>
                <a:latin typeface="+mn-lt"/>
                <a:ea typeface="+mn-ea"/>
                <a:cs typeface="+mn-cs"/>
              </a:rPr>
              <a:t>La lonza, che dovrebbe essere una pantera o, magari, un ghepardo (risulta che un felino di questa risma fosse esposto ai cittadini di Firenze nel palazzo del Comune, quando Dante aveva vent'anni), dunque, la lonza, elegante e screziata, simbolizzerebbe la Lussuria; il leone rabbioso, la Superbia; la lupa, l'Avarizia, la gretta e insaziabile venalità. </a:t>
            </a:r>
          </a:p>
          <a:p>
            <a:r>
              <a:rPr lang="it-IT" sz="1200" kern="1200" baseline="0" dirty="0" smtClean="0">
                <a:solidFill>
                  <a:schemeClr val="tx1"/>
                </a:solidFill>
                <a:latin typeface="+mn-lt"/>
                <a:ea typeface="+mn-ea"/>
                <a:cs typeface="+mn-cs"/>
              </a:rPr>
              <a:t>Chi insiste sul significato politico delle tre fiere, punta specialmente sulla lupa, la quale, d'altronde, col suo apparire cancella le altre due e forse, in qualche modo, le compendia. Potrebbe essere, questa bestia senza pace, un'altra figurazione di Firenze, sbranata dalla propria cupidigia; potrebbe, forse meglio, essere la curia di Roma, tanto più che, a suo tempo, Dante aveva sicuramente visto di persona la lupa capitolina, che troneggiava allora, senza i due lattanti, in tutta la sua geometrica ferocia nella sala di giustizia del palazzo lateranense. E in effetti do da pensare il fatto che, avendo estratto le sue tre bestie da un oracolo del Libro di Geremia, dove appare il famelico trio della pantera, del leone e del lupo, Dante abbia cambiato di sesso al lupo. </a:t>
            </a:r>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17</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E  dunque, davanti alla lupa, Dante batte in ritirata. E, nello stato d'animo dell'avaro che non pensa che ad accumulare, e quando arriva il momento che perde tutto, piomba in una malinconia ossessiva... insomma, in uno stato d'animo di questo genere, egli si vede risospinto da quella bestia ingorda e irrequieta nell'oscurità della selva: </a:t>
            </a:r>
            <a:r>
              <a:rPr lang="it-IT" sz="1200" b="1" i="1" kern="1200" baseline="0" dirty="0" smtClean="0">
                <a:solidFill>
                  <a:schemeClr val="tx1"/>
                </a:solidFill>
                <a:latin typeface="+mn-lt"/>
                <a:ea typeface="+mn-ea"/>
                <a:cs typeface="+mn-cs"/>
              </a:rPr>
              <a:t>là dove 'l sol tace. </a:t>
            </a:r>
            <a:endParaRPr lang="it-IT" b="1"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18</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Non un rumore, fin qui: il buio è silenzio del sole. Tacciono anche le immagini. E quando, nella rovinosa ritirata, si offre all’improvviso alla vista di </a:t>
            </a:r>
            <a:r>
              <a:rPr lang="it-IT" sz="1200" kern="1200" baseline="0" dirty="0" err="1" smtClean="0">
                <a:solidFill>
                  <a:schemeClr val="tx1"/>
                </a:solidFill>
                <a:latin typeface="+mn-lt"/>
                <a:ea typeface="+mn-ea"/>
                <a:cs typeface="+mn-cs"/>
              </a:rPr>
              <a:t>Dante-personaggio</a:t>
            </a:r>
            <a:r>
              <a:rPr lang="it-IT" sz="1200" kern="1200" baseline="0" dirty="0" smtClean="0">
                <a:solidFill>
                  <a:schemeClr val="tx1"/>
                </a:solidFill>
                <a:latin typeface="+mn-lt"/>
                <a:ea typeface="+mn-ea"/>
                <a:cs typeface="+mn-cs"/>
              </a:rPr>
              <a:t> una figura soccorrevole, </a:t>
            </a:r>
            <a:r>
              <a:rPr lang="it-IT" sz="1200" kern="1200" baseline="0" dirty="0" err="1" smtClean="0">
                <a:solidFill>
                  <a:schemeClr val="tx1"/>
                </a:solidFill>
                <a:latin typeface="+mn-lt"/>
                <a:ea typeface="+mn-ea"/>
                <a:cs typeface="+mn-cs"/>
              </a:rPr>
              <a:t>Dante-poeta</a:t>
            </a:r>
            <a:r>
              <a:rPr lang="it-IT" sz="1200" kern="1200" baseline="0" dirty="0" smtClean="0">
                <a:solidFill>
                  <a:schemeClr val="tx1"/>
                </a:solidFill>
                <a:latin typeface="+mn-lt"/>
                <a:ea typeface="+mn-ea"/>
                <a:cs typeface="+mn-cs"/>
              </a:rPr>
              <a:t> la ricorda, con una metafora acustica, come qualcuno che </a:t>
            </a:r>
            <a:r>
              <a:rPr lang="it-IT" sz="1200" i="1" kern="1200" baseline="0" dirty="0" smtClean="0">
                <a:solidFill>
                  <a:schemeClr val="tx1"/>
                </a:solidFill>
                <a:latin typeface="+mn-lt"/>
                <a:ea typeface="+mn-ea"/>
                <a:cs typeface="+mn-cs"/>
              </a:rPr>
              <a:t>per  lungo silenzio </a:t>
            </a:r>
            <a:r>
              <a:rPr lang="it-IT" sz="1200" i="1" kern="1200" baseline="0" dirty="0" err="1" smtClean="0">
                <a:solidFill>
                  <a:schemeClr val="tx1"/>
                </a:solidFill>
                <a:latin typeface="+mn-lt"/>
                <a:ea typeface="+mn-ea"/>
                <a:cs typeface="+mn-cs"/>
              </a:rPr>
              <a:t>parea</a:t>
            </a:r>
            <a:r>
              <a:rPr lang="it-IT" sz="1200" i="1" kern="1200" baseline="0" dirty="0" smtClean="0">
                <a:solidFill>
                  <a:schemeClr val="tx1"/>
                </a:solidFill>
                <a:latin typeface="+mn-lt"/>
                <a:ea typeface="+mn-ea"/>
                <a:cs typeface="+mn-cs"/>
              </a:rPr>
              <a:t> fioco: cioè, </a:t>
            </a:r>
            <a:r>
              <a:rPr lang="it-IT" sz="1200" i="0" kern="1200" baseline="0" dirty="0" smtClean="0">
                <a:solidFill>
                  <a:schemeClr val="tx1"/>
                </a:solidFill>
                <a:latin typeface="+mn-lt"/>
                <a:ea typeface="+mn-ea"/>
                <a:cs typeface="+mn-cs"/>
              </a:rPr>
              <a:t>forse, come una figura umana che appariva fievole, indefinita, scontornata  quasi affiorasse da una lunga assenza.</a:t>
            </a:r>
          </a:p>
          <a:p>
            <a:endParaRPr lang="it-IT" sz="1200" i="0" kern="1200" baseline="0" dirty="0" smtClean="0">
              <a:solidFill>
                <a:schemeClr val="tx1"/>
              </a:solidFill>
              <a:latin typeface="+mn-lt"/>
              <a:ea typeface="+mn-ea"/>
              <a:cs typeface="+mn-cs"/>
            </a:endParaRPr>
          </a:p>
          <a:p>
            <a:r>
              <a:rPr lang="it-IT" sz="1200" i="0" kern="1200" baseline="0" dirty="0" smtClean="0">
                <a:solidFill>
                  <a:schemeClr val="tx1"/>
                </a:solidFill>
                <a:latin typeface="+mn-lt"/>
                <a:ea typeface="+mn-ea"/>
                <a:cs typeface="+mn-cs"/>
              </a:rPr>
              <a:t> </a:t>
            </a:r>
            <a:r>
              <a:rPr lang="it-IT" sz="1200" b="1" dirty="0" smtClean="0"/>
              <a:t>Chi per lungo silenzio </a:t>
            </a:r>
            <a:r>
              <a:rPr lang="it-IT" sz="1200" b="1" dirty="0" err="1" smtClean="0"/>
              <a:t>parea</a:t>
            </a:r>
            <a:r>
              <a:rPr lang="it-IT" sz="1200" b="1" dirty="0" smtClean="0"/>
              <a:t> fioco: </a:t>
            </a:r>
            <a:r>
              <a:rPr lang="it-IT" sz="1200" dirty="0" smtClean="0"/>
              <a:t>allegoricamente: </a:t>
            </a:r>
            <a:r>
              <a:rPr lang="it-IT" sz="1200" b="1" dirty="0" smtClean="0"/>
              <a:t>la voce della ragione,</a:t>
            </a:r>
            <a:r>
              <a:rPr lang="it-IT" sz="1200" dirty="0" smtClean="0"/>
              <a:t> </a:t>
            </a:r>
            <a:r>
              <a:rPr lang="it-IT" sz="1200" b="1" dirty="0" smtClean="0"/>
              <a:t>che,dopo un lungo silenzio, stenta a farsi intendere. Al di là di ogni intento allegorico, però, quest'ombra ingigantita dal silenzio, isolata in uno spazio vuoto, si annuncia come portatrice di un mistero ed esercita una profonda suggestione.</a:t>
            </a:r>
          </a:p>
          <a:p>
            <a:endParaRPr lang="it-IT" b="1"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19</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Appena la scorge nel deserto della piaggia, grida: "Abbi pietà di me, chiunque tu sia, ombra </a:t>
            </a:r>
            <a:r>
              <a:rPr lang="it-IT" sz="1200" i="1" kern="1200" baseline="0" dirty="0" smtClean="0">
                <a:solidFill>
                  <a:schemeClr val="tx1"/>
                </a:solidFill>
                <a:latin typeface="+mn-lt"/>
                <a:ea typeface="+mn-ea"/>
                <a:cs typeface="+mn-cs"/>
              </a:rPr>
              <a:t>od </a:t>
            </a:r>
            <a:r>
              <a:rPr lang="it-IT" sz="1200" i="1" kern="1200" baseline="0" dirty="0" err="1" smtClean="0">
                <a:solidFill>
                  <a:schemeClr val="tx1"/>
                </a:solidFill>
                <a:latin typeface="+mn-lt"/>
                <a:ea typeface="+mn-ea"/>
                <a:cs typeface="+mn-cs"/>
              </a:rPr>
              <a:t>omo</a:t>
            </a:r>
            <a:r>
              <a:rPr lang="it-IT" sz="1200" i="1" kern="1200" baseline="0" dirty="0" smtClean="0">
                <a:solidFill>
                  <a:schemeClr val="tx1"/>
                </a:solidFill>
                <a:latin typeface="+mn-lt"/>
                <a:ea typeface="+mn-ea"/>
                <a:cs typeface="+mn-cs"/>
              </a:rPr>
              <a:t> certo </a:t>
            </a:r>
            <a:r>
              <a:rPr lang="it-IT" sz="1200" i="0" kern="1200" baseline="0" dirty="0" smtClean="0">
                <a:solidFill>
                  <a:schemeClr val="tx1"/>
                </a:solidFill>
                <a:latin typeface="+mn-lt"/>
                <a:ea typeface="+mn-ea"/>
                <a:cs typeface="+mn-cs"/>
              </a:rPr>
              <a:t>(concreto)!" </a:t>
            </a:r>
            <a:endParaRPr lang="it-IT" i="0" dirty="0" smtClean="0"/>
          </a:p>
          <a:p>
            <a:endParaRPr lang="it-IT" sz="1200" b="1"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20</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Piana e minuziosa, l'ombra risponde: "Non sono uomo, fui uomo. I miei genitori erano dell'Alta Italia [</a:t>
            </a:r>
            <a:r>
              <a:rPr lang="it-IT" sz="1200" i="1" kern="1200" baseline="0" dirty="0" smtClean="0">
                <a:solidFill>
                  <a:schemeClr val="tx1"/>
                </a:solidFill>
                <a:latin typeface="+mn-lt"/>
                <a:ea typeface="+mn-ea"/>
                <a:cs typeface="+mn-cs"/>
              </a:rPr>
              <a:t>‘ lombardi  </a:t>
            </a:r>
            <a:r>
              <a:rPr lang="it-IT" sz="1200" kern="1200" baseline="0" dirty="0" smtClean="0">
                <a:solidFill>
                  <a:schemeClr val="tx1"/>
                </a:solidFill>
                <a:latin typeface="+mn-lt"/>
                <a:ea typeface="+mn-ea"/>
                <a:cs typeface="+mn-cs"/>
              </a:rPr>
              <a:t>', questo significava nel Medioevo], mantovani entrambi. </a:t>
            </a:r>
            <a:endParaRPr lang="it-IT" dirty="0" smtClean="0"/>
          </a:p>
          <a:p>
            <a:endParaRPr lang="it-IT" i="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Il luogo, invece, è un luogo geograficamente indeterminato dell'emisfero boreale, non troppo distante dalla montagna di Sion. In termini allegorici sappiamo, però, che questa selva selvaggia e aspra e forte, che è difficile da rappresentare quanto è spaventosa da ricordare, significa, insieme, un periodo torbido e infelice della vita di Dante, e una fase di disordine istituzionale e di degradazione morale di Firenze, dell'Italia, dell'universo cristiano. </a:t>
            </a:r>
            <a:endParaRPr lang="it-IT" dirty="0" smtClean="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4</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81000" y="685800"/>
            <a:ext cx="6096000" cy="3429000"/>
          </a:xfrm>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Nacqui sotto Giulio Cesare</a:t>
            </a:r>
            <a:r>
              <a:rPr lang="it-IT" sz="1200" i="1" kern="1200" baseline="0" dirty="0" smtClean="0">
                <a:solidFill>
                  <a:schemeClr val="tx1"/>
                </a:solidFill>
                <a:latin typeface="+mn-lt"/>
                <a:ea typeface="+mn-ea"/>
                <a:cs typeface="+mn-cs"/>
              </a:rPr>
              <a:t>(sub </a:t>
            </a:r>
            <a:r>
              <a:rPr lang="it-IT" sz="1200" i="1" kern="1200" baseline="0" dirty="0" err="1" smtClean="0">
                <a:solidFill>
                  <a:schemeClr val="tx1"/>
                </a:solidFill>
                <a:latin typeface="+mn-lt"/>
                <a:ea typeface="+mn-ea"/>
                <a:cs typeface="+mn-cs"/>
              </a:rPr>
              <a:t>Iulio</a:t>
            </a:r>
            <a:r>
              <a:rPr lang="it-IT" sz="1200" i="1" kern="1200" baseline="0" dirty="0" smtClean="0">
                <a:solidFill>
                  <a:schemeClr val="tx1"/>
                </a:solidFill>
                <a:latin typeface="+mn-lt"/>
                <a:ea typeface="+mn-ea"/>
                <a:cs typeface="+mn-cs"/>
              </a:rPr>
              <a:t>), </a:t>
            </a:r>
            <a:r>
              <a:rPr lang="it-IT" sz="1200" i="0" kern="1200" baseline="0" dirty="0" smtClean="0">
                <a:solidFill>
                  <a:schemeClr val="tx1"/>
                </a:solidFill>
                <a:latin typeface="+mn-lt"/>
                <a:ea typeface="+mn-ea"/>
                <a:cs typeface="+mn-cs"/>
              </a:rPr>
              <a:t>quando però la sua parabola era già </a:t>
            </a:r>
            <a:r>
              <a:rPr lang="it-IT" sz="1200" kern="1200" baseline="0" dirty="0" smtClean="0">
                <a:solidFill>
                  <a:schemeClr val="tx1"/>
                </a:solidFill>
                <a:latin typeface="+mn-lt"/>
                <a:ea typeface="+mn-ea"/>
                <a:cs typeface="+mn-cs"/>
              </a:rPr>
              <a:t>disegnata; e vissi a Roma sotto il buon Augusto, </a:t>
            </a:r>
            <a:r>
              <a:rPr lang="it-IT" sz="1200" i="1" kern="1200" baseline="0" dirty="0" smtClean="0">
                <a:solidFill>
                  <a:schemeClr val="tx1"/>
                </a:solidFill>
                <a:latin typeface="+mn-lt"/>
                <a:ea typeface="+mn-ea"/>
                <a:cs typeface="+mn-cs"/>
              </a:rPr>
              <a:t>al tempo de li dèi falsi e bugiardi </a:t>
            </a:r>
            <a:r>
              <a:rPr lang="it-IT" sz="1200" i="0" kern="1200" baseline="0" dirty="0" smtClean="0">
                <a:solidFill>
                  <a:schemeClr val="tx1"/>
                </a:solidFill>
                <a:latin typeface="+mn-lt"/>
                <a:ea typeface="+mn-ea"/>
                <a:cs typeface="+mn-cs"/>
              </a:rPr>
              <a:t>(in tempo di paganesimo, cioè). Fui poeta, e cantai di Enea, il giusto figlio di </a:t>
            </a:r>
            <a:r>
              <a:rPr lang="it-IT" sz="1200" i="0" kern="1200" baseline="0" dirty="0" err="1" smtClean="0">
                <a:solidFill>
                  <a:schemeClr val="tx1"/>
                </a:solidFill>
                <a:latin typeface="+mn-lt"/>
                <a:ea typeface="+mn-ea"/>
                <a:cs typeface="+mn-cs"/>
              </a:rPr>
              <a:t>Anchise</a:t>
            </a:r>
            <a:r>
              <a:rPr lang="it-IT" sz="1200" i="0" kern="1200" baseline="0" dirty="0" smtClean="0">
                <a:solidFill>
                  <a:schemeClr val="tx1"/>
                </a:solidFill>
                <a:latin typeface="+mn-lt"/>
                <a:ea typeface="+mn-ea"/>
                <a:cs typeface="+mn-cs"/>
              </a:rPr>
              <a:t>, il quale venne da Troia dopo l'incendio della rocca superba della città (</a:t>
            </a:r>
            <a:r>
              <a:rPr lang="it-IT" sz="1200" i="0" kern="1200" baseline="0" dirty="0" err="1" smtClean="0">
                <a:solidFill>
                  <a:schemeClr val="tx1"/>
                </a:solidFill>
                <a:latin typeface="+mn-lt"/>
                <a:ea typeface="+mn-ea"/>
                <a:cs typeface="+mn-cs"/>
              </a:rPr>
              <a:t>Ilion</a:t>
            </a:r>
            <a:r>
              <a:rPr lang="it-IT" sz="1200" i="0" kern="1200" baseline="0" dirty="0" smtClean="0">
                <a:solidFill>
                  <a:schemeClr val="tx1"/>
                </a:solidFill>
                <a:latin typeface="+mn-lt"/>
                <a:ea typeface="+mn-ea"/>
                <a:cs typeface="+mn-cs"/>
              </a:rPr>
              <a:t>). Ma tu perché torni indietro? perché vuoi ricacciarti in tanta noia? [ricordiamo che 'noia', nell'italiano dei primi secoli, ha una connotazione molto più tormentosa che non oggi] Perché non tenti la salita del dilettoso monte, principio e causa di compiuta felicità?" </a:t>
            </a:r>
          </a:p>
          <a:p>
            <a:r>
              <a:rPr lang="it-IT" sz="1200" kern="1200" baseline="0" dirty="0" smtClean="0">
                <a:solidFill>
                  <a:schemeClr val="tx1"/>
                </a:solidFill>
                <a:latin typeface="+mn-lt"/>
                <a:ea typeface="+mn-ea"/>
                <a:cs typeface="+mn-cs"/>
              </a:rPr>
              <a:t>A scanso di equivoci, anticipiamo che sulle modalità dell'ascensione l'ombra sarà più precisa di qui a poco. Intanto ci ha fornito dati bio-bibliografici più che sufficienti per individuarla. </a:t>
            </a:r>
          </a:p>
          <a:p>
            <a:r>
              <a:rPr lang="it-IT" sz="1200" kern="1200" baseline="0" dirty="0" smtClean="0">
                <a:solidFill>
                  <a:schemeClr val="tx1"/>
                </a:solidFill>
                <a:latin typeface="+mn-lt"/>
                <a:ea typeface="+mn-ea"/>
                <a:cs typeface="+mn-cs"/>
              </a:rPr>
              <a:t>È l'anima scorporata di Virgilio, sommo poeta latino nato nel mantovano 70 anni prima di Cristo, il famoso saggio che la leggenda dell'età di mezzo aveva accreditato di un sapere così sconfinato e arcano da rasentare la magia nera, e tuttavia percorso da un brivido premonitore della Buona Novella.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La risposta di Virgilio contrasta, nella sua distaccata serenità - che è quella del saggio, dell'anima ormai immune da ogni passione - con la concitata ammirazione di Dante. </a:t>
            </a:r>
            <a:r>
              <a:rPr lang="it-IT" sz="1200" b="1" dirty="0" smtClean="0"/>
              <a:t>Già in queste prime battute si delinea il rapporto da maestro a discepolo che caratterizzerà i dialoghi dei due personaggi.</a:t>
            </a:r>
          </a:p>
          <a:p>
            <a:endParaRPr lang="it-IT" i="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22</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Dante l'ha riconosciuto, e avvampa di venerazione: "Sei tu quel Virgilio, quella prodigiosa sorgente di eloquenza?" E si raccomanda: "O </a:t>
            </a:r>
            <a:r>
              <a:rPr lang="it-IT" sz="1200" i="1" kern="1200" baseline="0" dirty="0" smtClean="0">
                <a:solidFill>
                  <a:schemeClr val="tx1"/>
                </a:solidFill>
                <a:latin typeface="+mn-lt"/>
                <a:ea typeface="+mn-ea"/>
                <a:cs typeface="+mn-cs"/>
              </a:rPr>
              <a:t>de li altri poeti onore e lume, </a:t>
            </a:r>
            <a:r>
              <a:rPr lang="it-IT" sz="1200" i="0" kern="1200" baseline="0" dirty="0" smtClean="0">
                <a:solidFill>
                  <a:schemeClr val="tx1"/>
                </a:solidFill>
                <a:latin typeface="+mn-lt"/>
                <a:ea typeface="+mn-ea"/>
                <a:cs typeface="+mn-cs"/>
              </a:rPr>
              <a:t>l'assiduità e la passione con cui ho letto e riletto e rovistato il tuo libro mi valgano la tua benevolenza." Virgilio non è solo il suo maestro, ma anche il suo</a:t>
            </a:r>
            <a:r>
              <a:rPr lang="it-IT" sz="1200" i="1" kern="1200" baseline="0" dirty="0" smtClean="0">
                <a:solidFill>
                  <a:schemeClr val="tx1"/>
                </a:solidFill>
                <a:latin typeface="+mn-lt"/>
                <a:ea typeface="+mn-ea"/>
                <a:cs typeface="+mn-cs"/>
              </a:rPr>
              <a:t> 'autore', </a:t>
            </a:r>
            <a:r>
              <a:rPr lang="it-IT" sz="1200" i="0" kern="1200" baseline="0" dirty="0" smtClean="0">
                <a:solidFill>
                  <a:schemeClr val="tx1"/>
                </a:solidFill>
                <a:latin typeface="+mn-lt"/>
                <a:ea typeface="+mn-ea"/>
                <a:cs typeface="+mn-cs"/>
              </a:rPr>
              <a:t>cioè, secondo la definizione registrata nel Convivio, </a:t>
            </a:r>
            <a:r>
              <a:rPr lang="it-IT" sz="1200" i="1" kern="1200" baseline="0" dirty="0" smtClean="0">
                <a:solidFill>
                  <a:schemeClr val="tx1"/>
                </a:solidFill>
                <a:latin typeface="+mn-lt"/>
                <a:ea typeface="+mn-ea"/>
                <a:cs typeface="+mn-cs"/>
              </a:rPr>
              <a:t>«persona degna d'essere creduta e </a:t>
            </a:r>
            <a:r>
              <a:rPr lang="it-IT" sz="1200" i="1" kern="1200" baseline="0" dirty="0" err="1" smtClean="0">
                <a:solidFill>
                  <a:schemeClr val="tx1"/>
                </a:solidFill>
                <a:latin typeface="+mn-lt"/>
                <a:ea typeface="+mn-ea"/>
                <a:cs typeface="+mn-cs"/>
              </a:rPr>
              <a:t>obedita</a:t>
            </a:r>
            <a:r>
              <a:rPr lang="it-IT" sz="1200" i="1" kern="1200" baseline="0" dirty="0" smtClean="0">
                <a:solidFill>
                  <a:schemeClr val="tx1"/>
                </a:solidFill>
                <a:latin typeface="+mn-lt"/>
                <a:ea typeface="+mn-ea"/>
                <a:cs typeface="+mn-cs"/>
              </a:rPr>
              <a:t>»; </a:t>
            </a:r>
            <a:r>
              <a:rPr lang="it-IT" sz="1200" i="0" kern="1200" baseline="0" dirty="0" smtClean="0">
                <a:solidFill>
                  <a:schemeClr val="tx1"/>
                </a:solidFill>
                <a:latin typeface="+mn-lt"/>
                <a:ea typeface="+mn-ea"/>
                <a:cs typeface="+mn-cs"/>
              </a:rPr>
              <a:t>è il poeta con cui Dante si sente in debito del bello stilo che gli ha fatto onore. </a:t>
            </a:r>
          </a:p>
          <a:p>
            <a:r>
              <a:rPr lang="it-IT" sz="1200" kern="1200" baseline="0" dirty="0" smtClean="0">
                <a:solidFill>
                  <a:schemeClr val="tx1"/>
                </a:solidFill>
                <a:latin typeface="+mn-lt"/>
                <a:ea typeface="+mn-ea"/>
                <a:cs typeface="+mn-cs"/>
              </a:rPr>
              <a:t>'Bello </a:t>
            </a:r>
            <a:r>
              <a:rPr lang="it-IT" sz="1200" kern="1200" baseline="0" dirty="0" err="1" smtClean="0">
                <a:solidFill>
                  <a:schemeClr val="tx1"/>
                </a:solidFill>
                <a:latin typeface="+mn-lt"/>
                <a:ea typeface="+mn-ea"/>
                <a:cs typeface="+mn-cs"/>
              </a:rPr>
              <a:t>stilo'</a:t>
            </a:r>
            <a:r>
              <a:rPr lang="it-IT" sz="1200" kern="1200" baseline="0" dirty="0" smtClean="0">
                <a:solidFill>
                  <a:schemeClr val="tx1"/>
                </a:solidFill>
                <a:latin typeface="+mn-lt"/>
                <a:ea typeface="+mn-ea"/>
                <a:cs typeface="+mn-cs"/>
              </a:rPr>
              <a:t>, si noti, è termine tecnico, e vale 'stile tragico'. Nel De </a:t>
            </a:r>
            <a:r>
              <a:rPr lang="it-IT" sz="1200" kern="1200" baseline="0" dirty="0" err="1" smtClean="0">
                <a:solidFill>
                  <a:schemeClr val="tx1"/>
                </a:solidFill>
                <a:latin typeface="+mn-lt"/>
                <a:ea typeface="+mn-ea"/>
                <a:cs typeface="+mn-cs"/>
              </a:rPr>
              <a:t>Vulgari</a:t>
            </a:r>
            <a:r>
              <a:rPr lang="it-IT" sz="1200" kern="1200" baseline="0" dirty="0" smtClean="0">
                <a:solidFill>
                  <a:schemeClr val="tx1"/>
                </a:solidFill>
                <a:latin typeface="+mn-lt"/>
                <a:ea typeface="+mn-ea"/>
                <a:cs typeface="+mn-cs"/>
              </a:rPr>
              <a:t> </a:t>
            </a:r>
            <a:r>
              <a:rPr lang="it-IT" sz="1200" kern="1200" baseline="0" dirty="0" err="1" smtClean="0">
                <a:solidFill>
                  <a:schemeClr val="tx1"/>
                </a:solidFill>
                <a:latin typeface="+mn-lt"/>
                <a:ea typeface="+mn-ea"/>
                <a:cs typeface="+mn-cs"/>
              </a:rPr>
              <a:t>Eloquentia</a:t>
            </a:r>
            <a:r>
              <a:rPr lang="it-IT" sz="1200" kern="1200" baseline="0" dirty="0" smtClean="0">
                <a:solidFill>
                  <a:schemeClr val="tx1"/>
                </a:solidFill>
                <a:latin typeface="+mn-lt"/>
                <a:ea typeface="+mn-ea"/>
                <a:cs typeface="+mn-cs"/>
              </a:rPr>
              <a:t> (il trattato di retorica, linguistica e poetica, scritto in latino e, forse; interrotto anch'esso dall'insorgere della Divina Commedia), Dante scheda tre livelli stilistici: il </a:t>
            </a:r>
            <a:r>
              <a:rPr lang="it-IT" sz="1200" b="1" kern="1200" baseline="0" dirty="0" smtClean="0">
                <a:solidFill>
                  <a:schemeClr val="tx1"/>
                </a:solidFill>
                <a:latin typeface="+mn-lt"/>
                <a:ea typeface="+mn-ea"/>
                <a:cs typeface="+mn-cs"/>
              </a:rPr>
              <a:t>'tragico'</a:t>
            </a:r>
            <a:r>
              <a:rPr lang="it-IT" sz="1200" kern="1200" baseline="0" dirty="0" smtClean="0">
                <a:solidFill>
                  <a:schemeClr val="tx1"/>
                </a:solidFill>
                <a:latin typeface="+mn-lt"/>
                <a:ea typeface="+mn-ea"/>
                <a:cs typeface="+mn-cs"/>
              </a:rPr>
              <a:t> o illustre, il </a:t>
            </a:r>
            <a:r>
              <a:rPr lang="it-IT" sz="1200" b="1" kern="1200" baseline="0" dirty="0" smtClean="0">
                <a:solidFill>
                  <a:schemeClr val="tx1"/>
                </a:solidFill>
                <a:latin typeface="+mn-lt"/>
                <a:ea typeface="+mn-ea"/>
                <a:cs typeface="+mn-cs"/>
              </a:rPr>
              <a:t>'comico</a:t>
            </a:r>
            <a:r>
              <a:rPr lang="it-IT" sz="1200" kern="1200" baseline="0" dirty="0" smtClean="0">
                <a:solidFill>
                  <a:schemeClr val="tx1"/>
                </a:solidFill>
                <a:latin typeface="+mn-lt"/>
                <a:ea typeface="+mn-ea"/>
                <a:cs typeface="+mn-cs"/>
              </a:rPr>
              <a:t>' o medio, l' </a:t>
            </a:r>
            <a:r>
              <a:rPr lang="it-IT" sz="1200" b="1" kern="1200" baseline="0" dirty="0" smtClean="0">
                <a:solidFill>
                  <a:schemeClr val="tx1"/>
                </a:solidFill>
                <a:latin typeface="+mn-lt"/>
                <a:ea typeface="+mn-ea"/>
                <a:cs typeface="+mn-cs"/>
              </a:rPr>
              <a:t>'elegiaco' </a:t>
            </a:r>
            <a:r>
              <a:rPr lang="it-IT" sz="1200" kern="1200" baseline="0" dirty="0" smtClean="0">
                <a:solidFill>
                  <a:schemeClr val="tx1"/>
                </a:solidFill>
                <a:latin typeface="+mn-lt"/>
                <a:ea typeface="+mn-ea"/>
                <a:cs typeface="+mn-cs"/>
              </a:rPr>
              <a:t>o dimesso, Al 'tragico', che esige gravità di pensiero e splendore di versificazione, si addicono solo argomenti elevati e difficili. Somma tragedia è l'Eneide. Tragico è lo stile delle canzoni sapienziali e morali che Dante aveva dettato nella prima maturità. Ma non </a:t>
            </a:r>
            <a:r>
              <a:rPr lang="it-IT" sz="1200" kern="1200" baseline="0" dirty="0" err="1" smtClean="0">
                <a:solidFill>
                  <a:schemeClr val="tx1"/>
                </a:solidFill>
                <a:latin typeface="+mn-lt"/>
                <a:ea typeface="+mn-ea"/>
                <a:cs typeface="+mn-cs"/>
              </a:rPr>
              <a:t>foss</a:t>
            </a:r>
            <a:r>
              <a:rPr lang="it-IT" sz="1200" kern="1200" baseline="0" dirty="0" smtClean="0">
                <a:solidFill>
                  <a:schemeClr val="tx1"/>
                </a:solidFill>
                <a:latin typeface="+mn-lt"/>
                <a:ea typeface="+mn-ea"/>
                <a:cs typeface="+mn-cs"/>
              </a:rPr>
              <a:t>'altro perché il poema si fregia legittimamente del titolo di 'Commedia', un discorso sui tre stili non può bruciarsi in due parole. Ci torneremo. Basterà togliersi subito dalla testa l'impressione che 'tragedia' e '</a:t>
            </a:r>
            <a:r>
              <a:rPr lang="it-IT" sz="1200" kern="1200" baseline="0" dirty="0" err="1" smtClean="0">
                <a:solidFill>
                  <a:schemeClr val="tx1"/>
                </a:solidFill>
                <a:latin typeface="+mn-lt"/>
                <a:ea typeface="+mn-ea"/>
                <a:cs typeface="+mn-cs"/>
              </a:rPr>
              <a:t>comedia</a:t>
            </a:r>
            <a:r>
              <a:rPr lang="it-IT" sz="1200" kern="1200" baseline="0" dirty="0" smtClean="0">
                <a:solidFill>
                  <a:schemeClr val="tx1"/>
                </a:solidFill>
                <a:latin typeface="+mn-lt"/>
                <a:ea typeface="+mn-ea"/>
                <a:cs typeface="+mn-cs"/>
              </a:rPr>
              <a:t>' (così accentava Dante) siano generi teatrali. </a:t>
            </a:r>
          </a:p>
          <a:p>
            <a:r>
              <a:rPr lang="it-IT" sz="1200" kern="1200" baseline="0" dirty="0" smtClean="0">
                <a:solidFill>
                  <a:schemeClr val="tx1"/>
                </a:solidFill>
                <a:latin typeface="+mn-lt"/>
                <a:ea typeface="+mn-ea"/>
                <a:cs typeface="+mn-cs"/>
              </a:rPr>
              <a:t>Procediamo. Dante addita a Virgilio la lupa, e lo supplica di salvarlo da quella che lo fa tremare tutto, vene e arterie </a:t>
            </a:r>
            <a:r>
              <a:rPr lang="it-IT" sz="1200" i="1" kern="1200" baseline="0" dirty="0" smtClean="0">
                <a:solidFill>
                  <a:schemeClr val="tx1"/>
                </a:solidFill>
                <a:latin typeface="+mn-lt"/>
                <a:ea typeface="+mn-ea"/>
                <a:cs typeface="+mn-cs"/>
              </a:rPr>
              <a:t>(le  vene e</a:t>
            </a:r>
            <a:r>
              <a:rPr lang="it-IT" sz="1200" kern="1200" baseline="0" dirty="0" smtClean="0">
                <a:solidFill>
                  <a:schemeClr val="tx1"/>
                </a:solidFill>
                <a:latin typeface="+mn-lt"/>
                <a:ea typeface="+mn-ea"/>
                <a:cs typeface="+mn-cs"/>
              </a:rPr>
              <a:t> </a:t>
            </a:r>
            <a:r>
              <a:rPr lang="it-IT" sz="1200" i="1" kern="1200" baseline="0" dirty="0" smtClean="0">
                <a:solidFill>
                  <a:schemeClr val="tx1"/>
                </a:solidFill>
                <a:latin typeface="+mn-lt"/>
                <a:ea typeface="+mn-ea"/>
                <a:cs typeface="+mn-cs"/>
              </a:rPr>
              <a:t>i polsi). </a:t>
            </a:r>
            <a:r>
              <a:rPr lang="it-IT" sz="1200" i="0" kern="1200" baseline="0" dirty="0" smtClean="0">
                <a:solidFill>
                  <a:schemeClr val="tx1"/>
                </a:solidFill>
                <a:latin typeface="+mn-lt"/>
                <a:ea typeface="+mn-ea"/>
                <a:cs typeface="+mn-cs"/>
              </a:rPr>
              <a:t>E, tremando, si mette a piangere.</a:t>
            </a:r>
            <a:endParaRPr lang="it-IT" i="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23</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Virgilio lo conforta con circostanziata eloquenza: "Se vuoi scampare a questa selva senza incappare nella lupa, devi tenere altro viaggio [eccolo qui, l' «ottimo cammino»]. Infatti, questa bestia che ti fa gridare aiuto, non lascia passare persona viva, ma tanto la ostacola, che l'uccide.</a:t>
            </a:r>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24</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sz="1200" kern="1200" baseline="0" dirty="0" smtClean="0">
                <a:solidFill>
                  <a:schemeClr val="tx1"/>
                </a:solidFill>
                <a:latin typeface="+mn-lt"/>
                <a:ea typeface="+mn-ea"/>
                <a:cs typeface="+mn-cs"/>
              </a:rPr>
              <a:t>Ha indole così perfida e dannata, che non si sazia mai, e dopo il pasto ha più fame di prima. Molti sono gli animali con cui s'ammoglia, e saranno sempre di più, finché non verrà il veltro, che la farà morire straziandola. </a:t>
            </a:r>
          </a:p>
          <a:p>
            <a:r>
              <a:rPr lang="it-IT" sz="1200" kern="1200" baseline="0" dirty="0" smtClean="0">
                <a:solidFill>
                  <a:schemeClr val="tx1"/>
                </a:solidFill>
                <a:latin typeface="+mn-lt"/>
                <a:ea typeface="+mn-ea"/>
                <a:cs typeface="+mn-cs"/>
              </a:rPr>
              <a:t>Virgilio fin qui si è espresso con gran chiarezza, in modo molto piano. E quantunque la lupa di cui sta parlando sia quel groppo di allegorie che sette secoli non son bastati a sbrogliare (chi, siano, ad esempio, i molti animali con cui si accoppia, se vizi o persone, non si sa), almeno è anche la bestia patita e affamata che la paura di Dante ci lascia intravedere... Il veltro, no: è un puro emblema, nascosto nell'oscurità deliberata della profezia:</a:t>
            </a:r>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25</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Preferiscono, anzi, pensare che lo stesso Dante non intendesse alludere a una persona storica determinata. Dopotutto, fra tante profezie che costellano la Commedia, questa è l'unica che riguarda un evento non ancora accaduto nel momento in cui Dante scrive: </a:t>
            </a:r>
            <a:r>
              <a:rPr lang="it-IT" sz="1200" b="1" kern="1200" baseline="0" dirty="0" smtClean="0">
                <a:solidFill>
                  <a:schemeClr val="tx1"/>
                </a:solidFill>
                <a:latin typeface="+mn-lt"/>
                <a:ea typeface="+mn-ea"/>
                <a:cs typeface="+mn-cs"/>
              </a:rPr>
              <a:t>insomma, l'unica profezia vera e propria: LA profezia di Dante.</a:t>
            </a:r>
          </a:p>
          <a:p>
            <a:r>
              <a:rPr lang="it-IT" sz="1200" kern="1200" baseline="0" dirty="0" smtClean="0">
                <a:solidFill>
                  <a:schemeClr val="tx1"/>
                </a:solidFill>
                <a:latin typeface="+mn-lt"/>
                <a:ea typeface="+mn-ea"/>
                <a:cs typeface="+mn-cs"/>
              </a:rPr>
              <a:t>Nell'indeterminatezza, basterà ricordare che il 'peltro' è una lega metallica utilizzata nella fusione delle monete, e che la 'nazione', cioè la nascita del veltro, avverrà probabilmente fra poveri panni: 'tra feltro e </a:t>
            </a:r>
            <a:r>
              <a:rPr lang="it-IT" sz="1200" kern="1200" baseline="0" dirty="0" err="1" smtClean="0">
                <a:solidFill>
                  <a:schemeClr val="tx1"/>
                </a:solidFill>
                <a:latin typeface="+mn-lt"/>
                <a:ea typeface="+mn-ea"/>
                <a:cs typeface="+mn-cs"/>
              </a:rPr>
              <a:t>feltro'</a:t>
            </a:r>
            <a:r>
              <a:rPr lang="it-IT" sz="1200" kern="1200" baseline="0" dirty="0" smtClean="0">
                <a:solidFill>
                  <a:schemeClr val="tx1"/>
                </a:solidFill>
                <a:latin typeface="+mn-lt"/>
                <a:ea typeface="+mn-ea"/>
                <a:cs typeface="+mn-cs"/>
              </a:rPr>
              <a:t> (a meno che col primo 'feltro‘ non s'intenda la città di Feltre, una sfera celeste, il berretto frigio di </a:t>
            </a:r>
            <a:r>
              <a:rPr lang="it-IT" sz="1200" kern="1200" baseline="0" dirty="0" err="1" smtClean="0">
                <a:solidFill>
                  <a:schemeClr val="tx1"/>
                </a:solidFill>
                <a:latin typeface="+mn-lt"/>
                <a:ea typeface="+mn-ea"/>
                <a:cs typeface="+mn-cs"/>
              </a:rPr>
              <a:t>Castore</a:t>
            </a:r>
            <a:r>
              <a:rPr lang="it-IT" sz="1200" kern="1200" baseline="0" dirty="0" smtClean="0">
                <a:solidFill>
                  <a:schemeClr val="tx1"/>
                </a:solidFill>
                <a:latin typeface="+mn-lt"/>
                <a:ea typeface="+mn-ea"/>
                <a:cs typeface="+mn-cs"/>
              </a:rPr>
              <a:t>, ecc.; e col secondo, ecc. ecc.).</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b="1" kern="1200" dirty="0" err="1" smtClean="0">
                <a:solidFill>
                  <a:schemeClr val="tx1"/>
                </a:solidFill>
                <a:latin typeface="+mn-lt"/>
                <a:ea typeface="+mn-ea"/>
                <a:cs typeface="+mn-cs"/>
              </a:rPr>
              <a:t>Eurialo</a:t>
            </a:r>
            <a:r>
              <a:rPr lang="it-IT" sz="1200" kern="1200" dirty="0" smtClean="0">
                <a:solidFill>
                  <a:schemeClr val="tx1"/>
                </a:solidFill>
                <a:latin typeface="+mn-lt"/>
                <a:ea typeface="+mn-ea"/>
                <a:cs typeface="+mn-cs"/>
              </a:rPr>
              <a:t> e </a:t>
            </a:r>
            <a:r>
              <a:rPr lang="it-IT" sz="1200" b="1" kern="1200" dirty="0" err="1" smtClean="0">
                <a:solidFill>
                  <a:schemeClr val="tx1"/>
                </a:solidFill>
                <a:latin typeface="+mn-lt"/>
                <a:ea typeface="+mn-ea"/>
                <a:cs typeface="+mn-cs"/>
              </a:rPr>
              <a:t>Niso</a:t>
            </a:r>
            <a:r>
              <a:rPr lang="it-IT" sz="1200" kern="1200" dirty="0" smtClean="0">
                <a:solidFill>
                  <a:schemeClr val="tx1"/>
                </a:solidFill>
                <a:latin typeface="+mn-lt"/>
                <a:ea typeface="+mn-ea"/>
                <a:cs typeface="+mn-cs"/>
              </a:rPr>
              <a:t> sono due personaggi che compaiono in due episodi dell'</a:t>
            </a:r>
            <a:r>
              <a:rPr lang="it-IT" sz="1200" i="1" kern="1200" dirty="0" smtClean="0">
                <a:solidFill>
                  <a:schemeClr val="tx1"/>
                </a:solidFill>
                <a:latin typeface="+mn-lt"/>
                <a:ea typeface="+mn-ea"/>
                <a:cs typeface="+mn-cs"/>
              </a:rPr>
              <a:t>Eneide</a:t>
            </a:r>
            <a:r>
              <a:rPr lang="it-IT" sz="1200" kern="1200" dirty="0" smtClean="0">
                <a:solidFill>
                  <a:schemeClr val="tx1"/>
                </a:solidFill>
                <a:latin typeface="+mn-lt"/>
                <a:ea typeface="+mn-ea"/>
                <a:cs typeface="+mn-cs"/>
              </a:rPr>
              <a:t> di Virgilio. Giovani guerrieri profughi di Troia, col loro sacrificio costituiscono un grande esempio di lealtà e di altri valori che Virgilio teneva a riportare in vita con la sua opera.</a:t>
            </a:r>
          </a:p>
          <a:p>
            <a:r>
              <a:rPr lang="it-IT" sz="1200" kern="1200" baseline="0" dirty="0" smtClean="0">
                <a:solidFill>
                  <a:schemeClr val="tx1"/>
                </a:solidFill>
                <a:latin typeface="+mn-lt"/>
                <a:ea typeface="+mn-ea"/>
                <a:cs typeface="+mn-cs"/>
              </a:rPr>
              <a:t>Turno, per difendere la sua promessa sposa Lavinia che il padre Latino, re del Lazio, voleva invece dare ad Enea giunto da Troia, affronta Enea in duello e viene ucciso.</a:t>
            </a:r>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26</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Di sicuro c'è, che questo veltro è destinato a salvare quell'umile Italia ('umile', che nel virgiliano '</a:t>
            </a:r>
            <a:r>
              <a:rPr lang="it-IT" sz="1200" kern="1200" baseline="0" dirty="0" err="1" smtClean="0">
                <a:solidFill>
                  <a:schemeClr val="tx1"/>
                </a:solidFill>
                <a:latin typeface="+mn-lt"/>
                <a:ea typeface="+mn-ea"/>
                <a:cs typeface="+mn-cs"/>
              </a:rPr>
              <a:t>humilis</a:t>
            </a:r>
            <a:r>
              <a:rPr lang="it-IT" sz="1200" kern="1200" baseline="0" dirty="0" smtClean="0">
                <a:solidFill>
                  <a:schemeClr val="tx1"/>
                </a:solidFill>
                <a:latin typeface="+mn-lt"/>
                <a:ea typeface="+mn-ea"/>
                <a:cs typeface="+mn-cs"/>
              </a:rPr>
              <a:t> Italia' indica la piattezza della costa laziale, varrà qui 'misera, oppressa'), per la quale morirono in battaglia gli eroi della mitica guerra fra Italici e Troiani, cantata da Virgilio nell'Eneide con imparziale pietà; e che incalzerà la lupa di borgo in borgo, finché non l'avrà ricacciata nell'inferno, da cui l'ha scatenata in origine </a:t>
            </a:r>
            <a:r>
              <a:rPr lang="it-IT" sz="1200" i="1" kern="1200" baseline="0" dirty="0" smtClean="0">
                <a:solidFill>
                  <a:schemeClr val="tx1"/>
                </a:solidFill>
                <a:latin typeface="+mn-lt"/>
                <a:ea typeface="+mn-ea"/>
                <a:cs typeface="+mn-cs"/>
              </a:rPr>
              <a:t>(prima) </a:t>
            </a:r>
            <a:r>
              <a:rPr lang="it-IT" sz="1200" kern="1200" baseline="0" dirty="0" smtClean="0">
                <a:solidFill>
                  <a:schemeClr val="tx1"/>
                </a:solidFill>
                <a:latin typeface="+mn-lt"/>
                <a:ea typeface="+mn-ea"/>
                <a:cs typeface="+mn-cs"/>
              </a:rPr>
              <a:t>l'invidia di Lucifero.</a:t>
            </a:r>
            <a:endParaRPr lang="it-IT" b="1"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27</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Qui Virgilio comunica a Dante di aver preso per il suo bene ('il tuo meglio': </a:t>
            </a:r>
            <a:r>
              <a:rPr lang="it-IT" sz="1200" i="1" kern="1200" baseline="0" dirty="0" smtClean="0">
                <a:solidFill>
                  <a:schemeClr val="tx1"/>
                </a:solidFill>
                <a:latin typeface="+mn-lt"/>
                <a:ea typeface="+mn-ea"/>
                <a:cs typeface="+mn-cs"/>
              </a:rPr>
              <a:t>'lo tuo me' ') </a:t>
            </a:r>
            <a:r>
              <a:rPr lang="it-IT" sz="1200" i="0" kern="1200" baseline="0" dirty="0" smtClean="0">
                <a:solidFill>
                  <a:schemeClr val="tx1"/>
                </a:solidFill>
                <a:latin typeface="+mn-lt"/>
                <a:ea typeface="+mn-ea"/>
                <a:cs typeface="+mn-cs"/>
              </a:rPr>
              <a:t>la ponderata decisione di condurlo </a:t>
            </a:r>
            <a:r>
              <a:rPr lang="it-IT" sz="1200" kern="1200" baseline="0" dirty="0" smtClean="0">
                <a:solidFill>
                  <a:schemeClr val="tx1"/>
                </a:solidFill>
                <a:latin typeface="+mn-lt"/>
                <a:ea typeface="+mn-ea"/>
                <a:cs typeface="+mn-cs"/>
              </a:rPr>
              <a:t>attraverso spazi senza tempo, nei quali udrà strida disperate, e riconoscerà gli antichi spiriti dolenti, che invocano la seconda morte, cioè, forse, l‘ annientamento definitivo nello stagno di fuoco che il Libro dell'Apocalisse promette ai dannati come estremo e disperato sollievo.</a:t>
            </a:r>
          </a:p>
          <a:p>
            <a:r>
              <a:rPr lang="it-IT" sz="1200" kern="1200" baseline="0" dirty="0" smtClean="0">
                <a:solidFill>
                  <a:schemeClr val="tx1"/>
                </a:solidFill>
                <a:latin typeface="+mn-lt"/>
                <a:ea typeface="+mn-ea"/>
                <a:cs typeface="+mn-cs"/>
              </a:rPr>
              <a:t>Dante vedrà anche coloro che, nelle fiamme del purgatorio, espiano in letizia le proprie colpe, perché contano di essere assunti, presto o tardi, fra le beate genti.</a:t>
            </a:r>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28</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"Per salire alle quali," conclude il famoso saggio, "sempre che tu abbia l'animo di desiderarlo, avrai bisogno d'una guida più degna di me. Con lei ti lascerò, congedandomi. Infatti, l'imperatore che lassù regna (se !'impero di Dio spazia dappertutto, in cielo è la sua reggia, è il suo trono)</a:t>
            </a:r>
          </a:p>
          <a:p>
            <a:r>
              <a:rPr lang="it-IT" sz="1200" kern="1200" baseline="0" dirty="0" smtClean="0">
                <a:solidFill>
                  <a:schemeClr val="tx1"/>
                </a:solidFill>
                <a:latin typeface="+mn-lt"/>
                <a:ea typeface="+mn-ea"/>
                <a:cs typeface="+mn-cs"/>
              </a:rPr>
              <a:t>non vuole che io acceda alla città celeste; poiché fui </a:t>
            </a:r>
            <a:r>
              <a:rPr lang="it-IT" sz="1200" i="1" kern="1200" baseline="0" dirty="0" smtClean="0">
                <a:solidFill>
                  <a:schemeClr val="tx1"/>
                </a:solidFill>
                <a:latin typeface="+mn-lt"/>
                <a:ea typeface="+mn-ea"/>
                <a:cs typeface="+mn-cs"/>
              </a:rPr>
              <a:t>ribellante, </a:t>
            </a:r>
            <a:r>
              <a:rPr lang="it-IT" sz="1200" b="0" i="0" kern="1200" baseline="0" dirty="0" err="1" smtClean="0">
                <a:solidFill>
                  <a:schemeClr val="tx1"/>
                </a:solidFill>
                <a:latin typeface="+mn-lt"/>
                <a:ea typeface="+mn-ea"/>
                <a:cs typeface="+mn-cs"/>
              </a:rPr>
              <a:t>rerrattario</a:t>
            </a:r>
            <a:r>
              <a:rPr lang="it-IT" sz="1200" b="0" i="0" kern="1200" baseline="0" dirty="0" smtClean="0">
                <a:solidFill>
                  <a:schemeClr val="tx1"/>
                </a:solidFill>
                <a:latin typeface="+mn-lt"/>
                <a:ea typeface="+mn-ea"/>
                <a:cs typeface="+mn-cs"/>
              </a:rPr>
              <a:t> </a:t>
            </a:r>
            <a:r>
              <a:rPr lang="it-IT" sz="1200" kern="1200" baseline="0" dirty="0" smtClean="0">
                <a:solidFill>
                  <a:schemeClr val="tx1"/>
                </a:solidFill>
                <a:latin typeface="+mn-lt"/>
                <a:ea typeface="+mn-ea"/>
                <a:cs typeface="+mn-cs"/>
              </a:rPr>
              <a:t>alla sua </a:t>
            </a:r>
            <a:r>
              <a:rPr lang="it-IT" sz="1200" kern="1200" baseline="0" dirty="0" err="1" smtClean="0">
                <a:solidFill>
                  <a:schemeClr val="tx1"/>
                </a:solidFill>
                <a:latin typeface="+mn-lt"/>
                <a:ea typeface="+mn-ea"/>
                <a:cs typeface="+mn-cs"/>
              </a:rPr>
              <a:t>legge…</a:t>
            </a:r>
            <a:r>
              <a:rPr lang="it-IT" sz="1200" kern="1200" baseline="0" dirty="0" smtClean="0">
                <a:solidFill>
                  <a:schemeClr val="tx1"/>
                </a:solidFill>
                <a:latin typeface="+mn-lt"/>
                <a:ea typeface="+mn-ea"/>
                <a:cs typeface="+mn-cs"/>
              </a:rPr>
              <a:t> </a:t>
            </a:r>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29</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err="1" smtClean="0">
                <a:solidFill>
                  <a:schemeClr val="tx1"/>
                </a:solidFill>
                <a:latin typeface="+mn-lt"/>
                <a:ea typeface="+mn-ea"/>
                <a:cs typeface="+mn-cs"/>
              </a:rPr>
              <a:t>…Felice</a:t>
            </a:r>
            <a:r>
              <a:rPr lang="it-IT" sz="1200" kern="1200" baseline="0" dirty="0" smtClean="0">
                <a:solidFill>
                  <a:schemeClr val="tx1"/>
                </a:solidFill>
                <a:latin typeface="+mn-lt"/>
                <a:ea typeface="+mn-ea"/>
                <a:cs typeface="+mn-cs"/>
              </a:rPr>
              <a:t> chi Dio sceglie per il suo regno."</a:t>
            </a:r>
            <a:endParaRPr lang="it-IT"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30</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E Dante incalza: "Poeta, torno a supplicarti, per quel Dio che tu non hai conosciuto: scampami da questo male e, peggio, dalla dannazione. Conducimi dove hai detto, così ch'io possa vedere la porta  di san Pietro, e coloro che mi hai rappresentato immersi in tanta  disperazione."</a:t>
            </a:r>
          </a:p>
          <a:p>
            <a:r>
              <a:rPr lang="it-IT" sz="1200" kern="1200" baseline="0" dirty="0" smtClean="0">
                <a:solidFill>
                  <a:schemeClr val="tx1"/>
                </a:solidFill>
                <a:latin typeface="+mn-lt"/>
                <a:ea typeface="+mn-ea"/>
                <a:cs typeface="+mn-cs"/>
              </a:rPr>
              <a:t>L’antico poeta si muove, il poeta moderno lo segue.</a:t>
            </a:r>
          </a:p>
          <a:p>
            <a:r>
              <a:rPr lang="it-IT" sz="1200" kern="1200" baseline="0" dirty="0" smtClean="0">
                <a:solidFill>
                  <a:schemeClr val="tx1"/>
                </a:solidFill>
                <a:latin typeface="+mn-lt"/>
                <a:ea typeface="+mn-ea"/>
                <a:cs typeface="+mn-cs"/>
              </a:rPr>
              <a:t>Se per</a:t>
            </a:r>
            <a:r>
              <a:rPr lang="it-IT" sz="1200" i="1" kern="1200" baseline="0" dirty="0" smtClean="0">
                <a:solidFill>
                  <a:schemeClr val="tx1"/>
                </a:solidFill>
                <a:latin typeface="+mn-lt"/>
                <a:ea typeface="+mn-ea"/>
                <a:cs typeface="+mn-cs"/>
              </a:rPr>
              <a:t>'porta di san Pietro' </a:t>
            </a:r>
            <a:r>
              <a:rPr lang="it-IT" sz="1200" i="0" kern="1200" baseline="0" dirty="0" smtClean="0">
                <a:solidFill>
                  <a:schemeClr val="tx1"/>
                </a:solidFill>
                <a:latin typeface="+mn-lt"/>
                <a:ea typeface="+mn-ea"/>
                <a:cs typeface="+mn-cs"/>
              </a:rPr>
              <a:t>qui s'intenda la porta del purgatorio </a:t>
            </a:r>
            <a:r>
              <a:rPr lang="it-IT" sz="1200" kern="1200" baseline="0" dirty="0" smtClean="0">
                <a:solidFill>
                  <a:schemeClr val="tx1"/>
                </a:solidFill>
                <a:latin typeface="+mn-lt"/>
                <a:ea typeface="+mn-ea"/>
                <a:cs typeface="+mn-cs"/>
              </a:rPr>
              <a:t> </a:t>
            </a:r>
            <a:r>
              <a:rPr lang="it-IT" sz="1200" i="0" kern="1200" baseline="0" dirty="0" smtClean="0">
                <a:solidFill>
                  <a:schemeClr val="tx1"/>
                </a:solidFill>
                <a:latin typeface="+mn-lt"/>
                <a:ea typeface="+mn-ea"/>
                <a:cs typeface="+mn-cs"/>
              </a:rPr>
              <a:t>( dove, però, non c'è san Pietro) o quella del paradiso (dove, però, non si </a:t>
            </a:r>
            <a:r>
              <a:rPr lang="it-IT" sz="1200" kern="1200" baseline="0" dirty="0" smtClean="0">
                <a:solidFill>
                  <a:schemeClr val="tx1"/>
                </a:solidFill>
                <a:latin typeface="+mn-lt"/>
                <a:ea typeface="+mn-ea"/>
                <a:cs typeface="+mn-cs"/>
              </a:rPr>
              <a:t> vedranno porte), è l'ultimo dei centomila dilemmi di questo primo </a:t>
            </a:r>
            <a:r>
              <a:rPr lang="it-IT" sz="1200" kern="1200" baseline="0" dirty="0" err="1" smtClean="0">
                <a:solidFill>
                  <a:schemeClr val="tx1"/>
                </a:solidFill>
                <a:latin typeface="+mn-lt"/>
                <a:ea typeface="+mn-ea"/>
                <a:cs typeface="+mn-cs"/>
              </a:rPr>
              <a:t>primo</a:t>
            </a:r>
            <a:r>
              <a:rPr lang="it-IT" sz="1200" kern="1200" baseline="0" dirty="0" smtClean="0">
                <a:solidFill>
                  <a:schemeClr val="tx1"/>
                </a:solidFill>
                <a:latin typeface="+mn-lt"/>
                <a:ea typeface="+mn-ea"/>
                <a:cs typeface="+mn-cs"/>
              </a:rPr>
              <a:t> canto: enigmatico, discontinuo, tangibilmente irreale, talora sottratto al principio d'identità e non-contraddizione, come la sintassi d'un sogno.</a:t>
            </a:r>
          </a:p>
          <a:p>
            <a:endParaRPr lang="it-IT" sz="1200" kern="1200" baseline="0" dirty="0" smtClean="0">
              <a:solidFill>
                <a:schemeClr val="tx1"/>
              </a:solidFill>
              <a:latin typeface="+mn-lt"/>
              <a:ea typeface="+mn-ea"/>
              <a:cs typeface="+mn-cs"/>
            </a:endParaRPr>
          </a:p>
          <a:p>
            <a:r>
              <a:rPr lang="it-IT" sz="1200" b="1" kern="1200" baseline="0" dirty="0" smtClean="0">
                <a:solidFill>
                  <a:schemeClr val="tx1"/>
                </a:solidFill>
                <a:latin typeface="+mn-lt"/>
                <a:ea typeface="+mn-ea"/>
                <a:cs typeface="+mn-cs"/>
              </a:rPr>
              <a:t>Perdonate la miseria della parafrasi e la farraginosa carenza delle chiose. Ma per tentare di orientarsi nel labirinto di questi versi, insieme proverbiali ed arcani - forse non c'è che leggere fino alla fine il gran libro, il libro-mondo al quale preludono.</a:t>
            </a:r>
            <a:endParaRPr lang="it-IT" b="1"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31</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Il luogo, invece, è un luogo geograficamente indeterminato dell'emisfero boreale, non troppo distante dalla montagna di Sion. In termini allegorici sappiamo, però, che questa selva selvaggia e aspra e forte, che è difficile da rappresentare quanto è spaventosa da ricordare, significa, insieme, un periodo torbido e infelice della vita di Dante, e una fase di disordine istituzionale e di degradazione morale di Firenze, dell'</a:t>
            </a:r>
            <a:r>
              <a:rPr lang="it-IT" sz="1200" kern="1200" baseline="0" dirty="0" err="1" smtClean="0">
                <a:solidFill>
                  <a:schemeClr val="tx1"/>
                </a:solidFill>
                <a:latin typeface="+mn-lt"/>
                <a:ea typeface="+mn-ea"/>
                <a:cs typeface="+mn-cs"/>
              </a:rPr>
              <a:t>ItaIia</a:t>
            </a:r>
            <a:r>
              <a:rPr lang="it-IT" sz="1200" kern="1200" baseline="0" dirty="0" smtClean="0">
                <a:solidFill>
                  <a:schemeClr val="tx1"/>
                </a:solidFill>
                <a:latin typeface="+mn-lt"/>
                <a:ea typeface="+mn-ea"/>
                <a:cs typeface="+mn-cs"/>
              </a:rPr>
              <a:t>, dell'universo cristiano. </a:t>
            </a:r>
          </a:p>
          <a:p>
            <a:r>
              <a:rPr lang="it-IT" sz="1200" kern="1200" baseline="0" dirty="0" smtClean="0">
                <a:solidFill>
                  <a:schemeClr val="tx1"/>
                </a:solidFill>
                <a:latin typeface="+mn-lt"/>
                <a:ea typeface="+mn-ea"/>
                <a:cs typeface="+mn-cs"/>
              </a:rPr>
              <a:t>Selva così amara, che la morte non è molto più amara. Quale morte? La morte eterna dell'anima, cui approda un lungo </a:t>
            </a:r>
            <a:r>
              <a:rPr lang="it-IT" sz="1200" kern="1200" baseline="0" dirty="0" err="1" smtClean="0">
                <a:solidFill>
                  <a:schemeClr val="tx1"/>
                </a:solidFill>
                <a:latin typeface="+mn-lt"/>
                <a:ea typeface="+mn-ea"/>
                <a:cs typeface="+mn-cs"/>
              </a:rPr>
              <a:t>bighellonaggio</a:t>
            </a:r>
            <a:r>
              <a:rPr lang="it-IT" sz="1200" kern="1200" baseline="0" dirty="0" smtClean="0">
                <a:solidFill>
                  <a:schemeClr val="tx1"/>
                </a:solidFill>
                <a:latin typeface="+mn-lt"/>
                <a:ea typeface="+mn-ea"/>
                <a:cs typeface="+mn-cs"/>
              </a:rPr>
              <a:t> nel peccato? o anche la morte corporale, che Dante aveva avuto circostanziati motivi per temere negli anni intercorsi fra la data del viaggio oltremondano e il giorno in cui scrisse questi versi? Diciamo pure: </a:t>
            </a:r>
            <a:r>
              <a:rPr lang="it-IT" sz="1200" b="1" kern="1200" baseline="0" dirty="0" smtClean="0">
                <a:solidFill>
                  <a:schemeClr val="tx1"/>
                </a:solidFill>
                <a:latin typeface="+mn-lt"/>
                <a:ea typeface="+mn-ea"/>
                <a:cs typeface="+mn-cs"/>
              </a:rPr>
              <a:t>la morte </a:t>
            </a:r>
            <a:r>
              <a:rPr lang="it-IT" sz="1200" kern="1200" baseline="0" dirty="0" smtClean="0">
                <a:solidFill>
                  <a:schemeClr val="tx1"/>
                </a:solidFill>
                <a:latin typeface="+mn-lt"/>
                <a:ea typeface="+mn-ea"/>
                <a:cs typeface="+mn-cs"/>
              </a:rPr>
              <a:t>(che non è dir poco).</a:t>
            </a:r>
            <a:endParaRPr lang="it-IT" dirty="0" smtClean="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5</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err="1" smtClean="0">
                <a:solidFill>
                  <a:schemeClr val="tx1"/>
                </a:solidFill>
                <a:latin typeface="+mn-lt"/>
                <a:ea typeface="+mn-ea"/>
                <a:cs typeface="+mn-cs"/>
              </a:rPr>
              <a:t>…Felice</a:t>
            </a:r>
            <a:r>
              <a:rPr lang="it-IT" sz="1200" kern="1200" baseline="0" dirty="0" smtClean="0">
                <a:solidFill>
                  <a:schemeClr val="tx1"/>
                </a:solidFill>
                <a:latin typeface="+mn-lt"/>
                <a:ea typeface="+mn-ea"/>
                <a:cs typeface="+mn-cs"/>
              </a:rPr>
              <a:t> chi Dio sceglie per il suo regno."</a:t>
            </a:r>
            <a:endParaRPr lang="it-IT"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32</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E il racconto inizia proprio nel momento in cui </a:t>
            </a:r>
            <a:r>
              <a:rPr lang="it-IT" sz="1200" kern="1200" baseline="0" dirty="0" err="1" smtClean="0">
                <a:solidFill>
                  <a:schemeClr val="tx1"/>
                </a:solidFill>
                <a:latin typeface="+mn-lt"/>
                <a:ea typeface="+mn-ea"/>
                <a:cs typeface="+mn-cs"/>
              </a:rPr>
              <a:t>Dante-pellegrino</a:t>
            </a:r>
            <a:r>
              <a:rPr lang="it-IT" sz="1200" kern="1200" baseline="0" dirty="0" smtClean="0">
                <a:solidFill>
                  <a:schemeClr val="tx1"/>
                </a:solidFill>
                <a:latin typeface="+mn-lt"/>
                <a:ea typeface="+mn-ea"/>
                <a:cs typeface="+mn-cs"/>
              </a:rPr>
              <a:t>, sbucato dalla valle boschiva che lo aveva </a:t>
            </a:r>
            <a:r>
              <a:rPr lang="it-IT" sz="1200" i="1" kern="1200" baseline="0" dirty="0" smtClean="0">
                <a:solidFill>
                  <a:schemeClr val="tx1"/>
                </a:solidFill>
                <a:latin typeface="+mn-lt"/>
                <a:ea typeface="+mn-ea"/>
                <a:cs typeface="+mn-cs"/>
              </a:rPr>
              <a:t>compunto, </a:t>
            </a:r>
            <a:r>
              <a:rPr lang="it-IT" sz="1200" i="0" kern="1200" baseline="0" dirty="0" smtClean="0">
                <a:solidFill>
                  <a:schemeClr val="tx1"/>
                </a:solidFill>
                <a:latin typeface="+mn-lt"/>
                <a:ea typeface="+mn-ea"/>
                <a:cs typeface="+mn-cs"/>
              </a:rPr>
              <a:t>trafitto di paura, si affaccia su una piaggia spoglia e deserta; guarda in alto, e scorge il crinale di un colle vestito dalle prime luci dell'alba (il </a:t>
            </a:r>
            <a:r>
              <a:rPr lang="it-IT" sz="1200" i="1" kern="1200" baseline="0" dirty="0" smtClean="0">
                <a:solidFill>
                  <a:schemeClr val="tx1"/>
                </a:solidFill>
                <a:latin typeface="+mn-lt"/>
                <a:ea typeface="+mn-ea"/>
                <a:cs typeface="+mn-cs"/>
              </a:rPr>
              <a:t>pianeta / che mena dritto altrui per </a:t>
            </a:r>
            <a:r>
              <a:rPr lang="it-IT" sz="1200" i="1" kern="1200" baseline="0" dirty="0" err="1" smtClean="0">
                <a:solidFill>
                  <a:schemeClr val="tx1"/>
                </a:solidFill>
                <a:latin typeface="+mn-lt"/>
                <a:ea typeface="+mn-ea"/>
                <a:cs typeface="+mn-cs"/>
              </a:rPr>
              <a:t>ogne</a:t>
            </a:r>
            <a:r>
              <a:rPr lang="it-IT" sz="1200" i="1" kern="1200" baseline="0" dirty="0" smtClean="0">
                <a:solidFill>
                  <a:schemeClr val="tx1"/>
                </a:solidFill>
                <a:latin typeface="+mn-lt"/>
                <a:ea typeface="+mn-ea"/>
                <a:cs typeface="+mn-cs"/>
              </a:rPr>
              <a:t> calle </a:t>
            </a:r>
            <a:r>
              <a:rPr lang="it-IT" sz="1200" i="0" kern="1200" baseline="0" dirty="0" smtClean="0">
                <a:solidFill>
                  <a:schemeClr val="tx1"/>
                </a:solidFill>
                <a:latin typeface="+mn-lt"/>
                <a:ea typeface="+mn-ea"/>
                <a:cs typeface="+mn-cs"/>
              </a:rPr>
              <a:t>è, naturalmente, il sole, che nell'antica cosmogonia di Tolomeo figura quarto dei sette pianeti che ruotano intorno alla terra, che pare guidi gli uomini nella direzione giusta, per </a:t>
            </a:r>
            <a:r>
              <a:rPr lang="it-IT" sz="1200" kern="1200" baseline="0" dirty="0" smtClean="0">
                <a:solidFill>
                  <a:schemeClr val="tx1"/>
                </a:solidFill>
                <a:latin typeface="+mn-lt"/>
                <a:ea typeface="+mn-ea"/>
                <a:cs typeface="+mn-cs"/>
              </a:rPr>
              <a:t>qualsiasi sentiero si siano incamminati, come la Grazia divina). </a:t>
            </a:r>
            <a:endParaRPr lang="it-IT" i="0"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6</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b="0" i="0" kern="1200" dirty="0" smtClean="0">
                <a:solidFill>
                  <a:schemeClr val="tx1"/>
                </a:solidFill>
                <a:latin typeface="+mn-lt"/>
                <a:ea typeface="+mn-ea"/>
                <a:cs typeface="+mn-cs"/>
              </a:rPr>
              <a:t>Poiché il cerchio era considerato la forma perfetta, i movimenti dei corpi celesti dovevano essere circolari ed il </a:t>
            </a:r>
            <a:r>
              <a:rPr lang="it-IT" sz="1200" b="0" i="0" u="none" strike="noStrike" kern="1200" dirty="0" smtClean="0">
                <a:solidFill>
                  <a:schemeClr val="tx1"/>
                </a:solidFill>
                <a:latin typeface="+mn-lt"/>
                <a:ea typeface="+mn-ea"/>
                <a:cs typeface="+mn-cs"/>
              </a:rPr>
              <a:t>cosmo</a:t>
            </a:r>
            <a:r>
              <a:rPr lang="it-IT" sz="1200" b="0" i="0" kern="1200" dirty="0" smtClean="0">
                <a:solidFill>
                  <a:schemeClr val="tx1"/>
                </a:solidFill>
                <a:latin typeface="+mn-lt"/>
                <a:ea typeface="+mn-ea"/>
                <a:cs typeface="+mn-cs"/>
              </a:rPr>
              <a:t> doveva essere suddiviso in una serie di </a:t>
            </a:r>
            <a:r>
              <a:rPr lang="it-IT" sz="1200" b="0" i="0" u="none" strike="noStrike" kern="1200" dirty="0" smtClean="0">
                <a:solidFill>
                  <a:schemeClr val="tx1"/>
                </a:solidFill>
                <a:latin typeface="+mn-lt"/>
                <a:ea typeface="+mn-ea"/>
                <a:cs typeface="+mn-cs"/>
              </a:rPr>
              <a:t>sfere concentriche</a:t>
            </a:r>
            <a:r>
              <a:rPr lang="it-IT" sz="1200" b="0" i="0" kern="1200" dirty="0" smtClean="0">
                <a:solidFill>
                  <a:schemeClr val="tx1"/>
                </a:solidFill>
                <a:latin typeface="+mn-lt"/>
                <a:ea typeface="+mn-ea"/>
                <a:cs typeface="+mn-cs"/>
              </a:rPr>
              <a:t>. La sfera centrale (detta anche </a:t>
            </a:r>
            <a:r>
              <a:rPr lang="it-IT" sz="1200" b="0" i="1" u="none" strike="noStrike" kern="1200" dirty="0" smtClean="0">
                <a:solidFill>
                  <a:schemeClr val="tx1"/>
                </a:solidFill>
                <a:latin typeface="+mn-lt"/>
                <a:ea typeface="+mn-ea"/>
                <a:cs typeface="+mn-cs"/>
              </a:rPr>
              <a:t>sublunare</a:t>
            </a:r>
            <a:r>
              <a:rPr lang="it-IT" sz="1200" b="0" i="0" kern="1200" dirty="0" smtClean="0">
                <a:solidFill>
                  <a:schemeClr val="tx1"/>
                </a:solidFill>
                <a:latin typeface="+mn-lt"/>
                <a:ea typeface="+mn-ea"/>
                <a:cs typeface="+mn-cs"/>
              </a:rPr>
              <a:t>) era occupata dalla </a:t>
            </a:r>
            <a:r>
              <a:rPr lang="it-IT" sz="1200" b="0" i="0" u="none" strike="noStrike" kern="1200" dirty="0" smtClean="0">
                <a:solidFill>
                  <a:schemeClr val="tx1"/>
                </a:solidFill>
                <a:latin typeface="+mn-lt"/>
                <a:ea typeface="+mn-ea"/>
                <a:cs typeface="+mn-cs"/>
              </a:rPr>
              <a:t>Terra</a:t>
            </a:r>
            <a:r>
              <a:rPr lang="it-IT" sz="1200" b="0" i="0" kern="1200" dirty="0" smtClean="0">
                <a:solidFill>
                  <a:schemeClr val="tx1"/>
                </a:solidFill>
                <a:latin typeface="+mn-lt"/>
                <a:ea typeface="+mn-ea"/>
                <a:cs typeface="+mn-cs"/>
              </a:rPr>
              <a:t> e dalla sua </a:t>
            </a:r>
            <a:r>
              <a:rPr lang="it-IT" sz="1200" b="0" i="0" u="none" strike="noStrike" kern="1200" dirty="0" smtClean="0">
                <a:solidFill>
                  <a:schemeClr val="tx1"/>
                </a:solidFill>
                <a:latin typeface="+mn-lt"/>
                <a:ea typeface="+mn-ea"/>
                <a:cs typeface="+mn-cs"/>
              </a:rPr>
              <a:t>atmosfera</a:t>
            </a:r>
            <a:r>
              <a:rPr lang="it-IT" sz="1200" b="0" i="0" kern="1200" dirty="0" smtClean="0">
                <a:solidFill>
                  <a:schemeClr val="tx1"/>
                </a:solidFill>
                <a:latin typeface="+mn-lt"/>
                <a:ea typeface="+mn-ea"/>
                <a:cs typeface="+mn-cs"/>
              </a:rPr>
              <a:t>; essa era l'unica parte "imperfetta" del cosmo, sia perché entro di essa i moti erano rettilinei, sia perché mutevole. Essa era composta dai </a:t>
            </a:r>
            <a:r>
              <a:rPr lang="it-IT" sz="1200" b="0" i="0" u="none" strike="noStrike" kern="1200" dirty="0" smtClean="0">
                <a:solidFill>
                  <a:schemeClr val="tx1"/>
                </a:solidFill>
                <a:latin typeface="+mn-lt"/>
                <a:ea typeface="+mn-ea"/>
                <a:cs typeface="+mn-cs"/>
              </a:rPr>
              <a:t>quattro elementi</a:t>
            </a:r>
            <a:r>
              <a:rPr lang="it-IT" sz="1200" b="0" i="0" kern="1200" dirty="0" smtClean="0">
                <a:solidFill>
                  <a:schemeClr val="tx1"/>
                </a:solidFill>
                <a:latin typeface="+mn-lt"/>
                <a:ea typeface="+mn-ea"/>
                <a:cs typeface="+mn-cs"/>
              </a:rPr>
              <a:t> dei filosofi </a:t>
            </a:r>
            <a:r>
              <a:rPr lang="it-IT" sz="1200" b="0" i="0" u="none" strike="noStrike" kern="1200" dirty="0" smtClean="0">
                <a:solidFill>
                  <a:schemeClr val="tx1"/>
                </a:solidFill>
                <a:latin typeface="+mn-lt"/>
                <a:ea typeface="+mn-ea"/>
                <a:cs typeface="+mn-cs"/>
              </a:rPr>
              <a:t>presocratici</a:t>
            </a:r>
            <a:r>
              <a:rPr lang="it-IT" sz="1200" b="0" i="0" kern="1200" dirty="0" smtClean="0">
                <a:solidFill>
                  <a:schemeClr val="tx1"/>
                </a:solidFill>
                <a:latin typeface="+mn-lt"/>
                <a:ea typeface="+mn-ea"/>
                <a:cs typeface="+mn-cs"/>
              </a:rPr>
              <a:t>.</a:t>
            </a:r>
          </a:p>
          <a:p>
            <a:r>
              <a:rPr lang="it-IT" sz="1200" b="0" i="0" kern="1200" dirty="0" smtClean="0">
                <a:solidFill>
                  <a:schemeClr val="tx1"/>
                </a:solidFill>
                <a:latin typeface="+mn-lt"/>
                <a:ea typeface="+mn-ea"/>
                <a:cs typeface="+mn-cs"/>
              </a:rPr>
              <a:t>Al di fuori di questa sfera ve ne erano altre otto, composte di un quinto elemento incorruttibile, l'</a:t>
            </a:r>
            <a:r>
              <a:rPr lang="it-IT" sz="1200" b="0" i="0" u="none" strike="noStrike" kern="1200" dirty="0" smtClean="0">
                <a:solidFill>
                  <a:schemeClr val="tx1"/>
                </a:solidFill>
                <a:latin typeface="+mn-lt"/>
                <a:ea typeface="+mn-ea"/>
                <a:cs typeface="+mn-cs"/>
              </a:rPr>
              <a:t>etere</a:t>
            </a:r>
            <a:r>
              <a:rPr lang="it-IT" sz="1200" b="0" i="0" kern="1200" dirty="0" smtClean="0">
                <a:solidFill>
                  <a:schemeClr val="tx1"/>
                </a:solidFill>
                <a:latin typeface="+mn-lt"/>
                <a:ea typeface="+mn-ea"/>
                <a:cs typeface="+mn-cs"/>
              </a:rPr>
              <a:t>. Le prime corrispondenti ai sette </a:t>
            </a:r>
            <a:r>
              <a:rPr lang="it-IT" sz="1200" b="0" i="0" u="none" strike="noStrike" kern="1200" dirty="0" smtClean="0">
                <a:solidFill>
                  <a:schemeClr val="tx1"/>
                </a:solidFill>
                <a:latin typeface="+mn-lt"/>
                <a:ea typeface="+mn-ea"/>
                <a:cs typeface="+mn-cs"/>
              </a:rPr>
              <a:t>pianeti</a:t>
            </a:r>
            <a:r>
              <a:rPr lang="it-IT" sz="1200" b="0" i="0" kern="1200" dirty="0" smtClean="0">
                <a:solidFill>
                  <a:schemeClr val="tx1"/>
                </a:solidFill>
                <a:latin typeface="+mn-lt"/>
                <a:ea typeface="+mn-ea"/>
                <a:cs typeface="+mn-cs"/>
              </a:rPr>
              <a:t> (nell'ordine: </a:t>
            </a:r>
            <a:r>
              <a:rPr lang="it-IT" sz="1200" b="0" i="0" u="none" strike="noStrike" kern="1200" dirty="0" smtClean="0">
                <a:solidFill>
                  <a:schemeClr val="tx1"/>
                </a:solidFill>
                <a:latin typeface="+mn-lt"/>
                <a:ea typeface="+mn-ea"/>
                <a:cs typeface="+mn-cs"/>
              </a:rPr>
              <a:t>Luna</a:t>
            </a:r>
            <a:r>
              <a:rPr lang="it-IT" sz="1200" b="0" i="0" kern="1200" dirty="0" smtClean="0">
                <a:solidFill>
                  <a:schemeClr val="tx1"/>
                </a:solidFill>
                <a:latin typeface="+mn-lt"/>
                <a:ea typeface="+mn-ea"/>
                <a:cs typeface="+mn-cs"/>
              </a:rPr>
              <a:t>, </a:t>
            </a:r>
            <a:r>
              <a:rPr lang="it-IT" sz="1200" b="0" i="0" u="none" strike="noStrike" kern="1200" dirty="0" smtClean="0">
                <a:solidFill>
                  <a:schemeClr val="tx1"/>
                </a:solidFill>
                <a:latin typeface="+mn-lt"/>
                <a:ea typeface="+mn-ea"/>
                <a:cs typeface="+mn-cs"/>
              </a:rPr>
              <a:t>Mercurio</a:t>
            </a:r>
            <a:r>
              <a:rPr lang="it-IT" sz="1200" b="0" i="0" kern="1200" dirty="0" smtClean="0">
                <a:solidFill>
                  <a:schemeClr val="tx1"/>
                </a:solidFill>
                <a:latin typeface="+mn-lt"/>
                <a:ea typeface="+mn-ea"/>
                <a:cs typeface="+mn-cs"/>
              </a:rPr>
              <a:t>, </a:t>
            </a:r>
            <a:r>
              <a:rPr lang="it-IT" sz="1200" b="0" i="0" u="none" strike="noStrike" kern="1200" dirty="0" smtClean="0">
                <a:solidFill>
                  <a:schemeClr val="tx1"/>
                </a:solidFill>
                <a:latin typeface="+mn-lt"/>
                <a:ea typeface="+mn-ea"/>
                <a:cs typeface="+mn-cs"/>
              </a:rPr>
              <a:t>Venere</a:t>
            </a:r>
            <a:r>
              <a:rPr lang="it-IT" sz="1200" b="0" i="0" kern="1200" dirty="0" smtClean="0">
                <a:solidFill>
                  <a:schemeClr val="tx1"/>
                </a:solidFill>
                <a:latin typeface="+mn-lt"/>
                <a:ea typeface="+mn-ea"/>
                <a:cs typeface="+mn-cs"/>
              </a:rPr>
              <a:t>, </a:t>
            </a:r>
            <a:r>
              <a:rPr lang="it-IT" sz="1200" b="0" i="0" u="none" strike="noStrike" kern="1200" dirty="0" smtClean="0">
                <a:solidFill>
                  <a:schemeClr val="tx1"/>
                </a:solidFill>
                <a:latin typeface="+mn-lt"/>
                <a:ea typeface="+mn-ea"/>
                <a:cs typeface="+mn-cs"/>
              </a:rPr>
              <a:t>Sole</a:t>
            </a:r>
            <a:r>
              <a:rPr lang="it-IT" sz="1200" b="0" i="0" kern="1200" dirty="0" smtClean="0">
                <a:solidFill>
                  <a:schemeClr val="tx1"/>
                </a:solidFill>
                <a:latin typeface="+mn-lt"/>
                <a:ea typeface="+mn-ea"/>
                <a:cs typeface="+mn-cs"/>
              </a:rPr>
              <a:t>, </a:t>
            </a:r>
            <a:r>
              <a:rPr lang="it-IT" sz="1200" b="0" i="0" u="none" strike="noStrike" kern="1200" dirty="0" smtClean="0">
                <a:solidFill>
                  <a:schemeClr val="tx1"/>
                </a:solidFill>
                <a:latin typeface="+mn-lt"/>
                <a:ea typeface="+mn-ea"/>
                <a:cs typeface="+mn-cs"/>
              </a:rPr>
              <a:t>Marte</a:t>
            </a:r>
            <a:r>
              <a:rPr lang="it-IT" sz="1200" b="0" i="0" kern="1200" dirty="0" smtClean="0">
                <a:solidFill>
                  <a:schemeClr val="tx1"/>
                </a:solidFill>
                <a:latin typeface="+mn-lt"/>
                <a:ea typeface="+mn-ea"/>
                <a:cs typeface="+mn-cs"/>
              </a:rPr>
              <a:t>, </a:t>
            </a:r>
            <a:r>
              <a:rPr lang="it-IT" sz="1200" b="0" i="0" u="none" strike="noStrike" kern="1200" dirty="0" smtClean="0">
                <a:solidFill>
                  <a:schemeClr val="tx1"/>
                </a:solidFill>
                <a:latin typeface="+mn-lt"/>
                <a:ea typeface="+mn-ea"/>
                <a:cs typeface="+mn-cs"/>
              </a:rPr>
              <a:t>Giove</a:t>
            </a:r>
            <a:r>
              <a:rPr lang="it-IT" sz="1200" b="0" i="0" kern="1200" dirty="0" smtClean="0">
                <a:solidFill>
                  <a:schemeClr val="tx1"/>
                </a:solidFill>
                <a:latin typeface="+mn-lt"/>
                <a:ea typeface="+mn-ea"/>
                <a:cs typeface="+mn-cs"/>
              </a:rPr>
              <a:t> e </a:t>
            </a:r>
            <a:r>
              <a:rPr lang="it-IT" sz="1200" b="0" i="0" u="none" strike="noStrike" kern="1200" dirty="0" smtClean="0">
                <a:solidFill>
                  <a:schemeClr val="tx1"/>
                </a:solidFill>
                <a:latin typeface="+mn-lt"/>
                <a:ea typeface="+mn-ea"/>
                <a:cs typeface="+mn-cs"/>
              </a:rPr>
              <a:t>Saturno</a:t>
            </a:r>
            <a:r>
              <a:rPr lang="it-IT" sz="1200" b="0" i="0" kern="1200" dirty="0" smtClean="0">
                <a:solidFill>
                  <a:schemeClr val="tx1"/>
                </a:solidFill>
                <a:latin typeface="+mn-lt"/>
                <a:ea typeface="+mn-ea"/>
                <a:cs typeface="+mn-cs"/>
              </a:rPr>
              <a:t>) e l'ultima, il </a:t>
            </a:r>
            <a:r>
              <a:rPr lang="it-IT" sz="1200" b="0" i="0" u="none" strike="noStrike" kern="1200" dirty="0" smtClean="0">
                <a:solidFill>
                  <a:schemeClr val="tx1"/>
                </a:solidFill>
                <a:latin typeface="+mn-lt"/>
                <a:ea typeface="+mn-ea"/>
                <a:cs typeface="+mn-cs"/>
              </a:rPr>
              <a:t>Firmamento</a:t>
            </a:r>
            <a:r>
              <a:rPr lang="it-IT" sz="1200" b="0" i="0" kern="1200" dirty="0" smtClean="0">
                <a:solidFill>
                  <a:schemeClr val="tx1"/>
                </a:solidFill>
                <a:latin typeface="+mn-lt"/>
                <a:ea typeface="+mn-ea"/>
                <a:cs typeface="+mn-cs"/>
              </a:rPr>
              <a:t>, alle stelle fisse. Ogni oggetto celeste era "incastonato" nella propria sfera e ne condivideva il </a:t>
            </a:r>
            <a:r>
              <a:rPr lang="it-IT" sz="1200" b="0" i="0" u="none" strike="noStrike" kern="1200" dirty="0" smtClean="0">
                <a:solidFill>
                  <a:schemeClr val="tx1"/>
                </a:solidFill>
                <a:latin typeface="+mn-lt"/>
                <a:ea typeface="+mn-ea"/>
                <a:cs typeface="+mn-cs"/>
              </a:rPr>
              <a:t>moto circolare uniforme</a:t>
            </a:r>
            <a:r>
              <a:rPr lang="it-IT" sz="1200" b="0" i="0" kern="1200" dirty="0" smtClean="0">
                <a:solidFill>
                  <a:schemeClr val="tx1"/>
                </a:solidFill>
                <a:latin typeface="+mn-lt"/>
                <a:ea typeface="+mn-ea"/>
                <a:cs typeface="+mn-cs"/>
              </a:rPr>
              <a:t> (perfetto, immutabile ed eterno) attorno alla Terra.</a:t>
            </a:r>
          </a:p>
          <a:p>
            <a:endParaRPr lang="it-IT" i="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7</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Adesso un po' si acquieta la paura che s'era depositata nella conca del cuore del pellegrino </a:t>
            </a:r>
            <a:r>
              <a:rPr lang="it-IT" sz="1200" i="1" kern="1200" baseline="0" dirty="0" smtClean="0">
                <a:solidFill>
                  <a:schemeClr val="tx1"/>
                </a:solidFill>
                <a:latin typeface="+mn-lt"/>
                <a:ea typeface="+mn-ea"/>
                <a:cs typeface="+mn-cs"/>
              </a:rPr>
              <a:t>(nel lago del </a:t>
            </a:r>
            <a:r>
              <a:rPr lang="it-IT" sz="1200" i="1" kern="1200" baseline="0" dirty="0" err="1" smtClean="0">
                <a:solidFill>
                  <a:schemeClr val="tx1"/>
                </a:solidFill>
                <a:latin typeface="+mn-lt"/>
                <a:ea typeface="+mn-ea"/>
                <a:cs typeface="+mn-cs"/>
              </a:rPr>
              <a:t>cor</a:t>
            </a:r>
            <a:r>
              <a:rPr lang="it-IT" sz="1200" i="1" kern="1200" baseline="0" dirty="0" smtClean="0">
                <a:solidFill>
                  <a:schemeClr val="tx1"/>
                </a:solidFill>
                <a:latin typeface="+mn-lt"/>
                <a:ea typeface="+mn-ea"/>
                <a:cs typeface="+mn-cs"/>
              </a:rPr>
              <a:t>) </a:t>
            </a:r>
            <a:r>
              <a:rPr lang="it-IT" sz="1200" i="0" kern="1200" baseline="0" dirty="0" smtClean="0">
                <a:solidFill>
                  <a:schemeClr val="tx1"/>
                </a:solidFill>
                <a:latin typeface="+mn-lt"/>
                <a:ea typeface="+mn-ea"/>
                <a:cs typeface="+mn-cs"/>
              </a:rPr>
              <a:t>per tutta la notte che aveva trascorso in tanto miserevole angoscia </a:t>
            </a:r>
            <a:r>
              <a:rPr lang="it-IT" sz="1200" i="1" kern="1200" baseline="0" dirty="0" smtClean="0">
                <a:solidFill>
                  <a:schemeClr val="tx1"/>
                </a:solidFill>
                <a:latin typeface="+mn-lt"/>
                <a:ea typeface="+mn-ea"/>
                <a:cs typeface="+mn-cs"/>
              </a:rPr>
              <a:t>(</a:t>
            </a:r>
            <a:r>
              <a:rPr lang="it-IT" sz="1200" i="1" kern="1200" baseline="0" dirty="0" err="1" smtClean="0">
                <a:solidFill>
                  <a:schemeClr val="tx1"/>
                </a:solidFill>
                <a:latin typeface="+mn-lt"/>
                <a:ea typeface="+mn-ea"/>
                <a:cs typeface="+mn-cs"/>
              </a:rPr>
              <a:t>pièta</a:t>
            </a:r>
            <a:r>
              <a:rPr lang="it-IT" sz="1200" i="1" kern="1200" baseline="0" dirty="0" smtClean="0">
                <a:solidFill>
                  <a:schemeClr val="tx1"/>
                </a:solidFill>
                <a:latin typeface="+mn-lt"/>
                <a:ea typeface="+mn-ea"/>
                <a:cs typeface="+mn-cs"/>
              </a:rPr>
              <a:t>). </a:t>
            </a:r>
          </a:p>
          <a:p>
            <a:r>
              <a:rPr lang="it-IT" b="0" dirty="0" smtClean="0">
                <a:solidFill>
                  <a:schemeClr val="bg1"/>
                </a:solidFill>
              </a:rPr>
              <a:t>Naturalmente le tenebre contrapposte alla luce, hanno in Dante, e particolarmente in questo canto introduttivo, una portata </a:t>
            </a:r>
            <a:r>
              <a:rPr lang="it-IT" b="0" dirty="0" err="1" smtClean="0">
                <a:solidFill>
                  <a:schemeClr val="bg1"/>
                </a:solidFill>
              </a:rPr>
              <a:t>simbolico-allusiva</a:t>
            </a:r>
            <a:r>
              <a:rPr lang="it-IT" b="0" dirty="0" smtClean="0">
                <a:solidFill>
                  <a:schemeClr val="bg1"/>
                </a:solidFill>
              </a:rPr>
              <a:t> che, al di là della lettera, ci pone in presenza di quello che è il dramma della coscienza impegnata a vivere moralmente. Esse stanno a significare il caotico contrastare degli istinti, laddove la luce, principio ordinatore, rappresenta il sorgere di un'armonia, di un'equa </a:t>
            </a:r>
            <a:r>
              <a:rPr lang="it-IT" b="0" dirty="0" err="1" smtClean="0">
                <a:solidFill>
                  <a:schemeClr val="bg1"/>
                </a:solidFill>
              </a:rPr>
              <a:t>contemperazione</a:t>
            </a:r>
            <a:r>
              <a:rPr lang="it-IT" b="0" dirty="0" smtClean="0">
                <a:solidFill>
                  <a:schemeClr val="bg1"/>
                </a:solidFill>
              </a:rPr>
              <a:t> del bene </a:t>
            </a:r>
            <a:endParaRPr lang="it-IT" b="0"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8</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E nel momentaneo sollievo, fiorisce la prima similitudine della Divina Commedia, famosa: E </a:t>
            </a:r>
            <a:r>
              <a:rPr lang="it-IT" sz="1200" i="1" kern="1200" baseline="0" dirty="0" smtClean="0">
                <a:solidFill>
                  <a:schemeClr val="tx1"/>
                </a:solidFill>
                <a:latin typeface="+mn-lt"/>
                <a:ea typeface="+mn-ea"/>
                <a:cs typeface="+mn-cs"/>
              </a:rPr>
              <a:t>come quei che con lena affannata ... </a:t>
            </a:r>
            <a:r>
              <a:rPr lang="it-IT" sz="1200" i="0" kern="1200" baseline="0" dirty="0" smtClean="0">
                <a:solidFill>
                  <a:schemeClr val="tx1"/>
                </a:solidFill>
                <a:latin typeface="+mn-lt"/>
                <a:ea typeface="+mn-ea"/>
                <a:cs typeface="+mn-cs"/>
              </a:rPr>
              <a:t>come colui che, col fiatone, scampato appena al mare in burrasca e approdato sulla riva, si gira verso l'acqua minacciosa e la sbircia, così il suo animo, in cui perdurava l'istinto di fuga, si volse indietro </a:t>
            </a:r>
            <a:r>
              <a:rPr lang="it-IT" sz="1200" i="1" kern="1200" baseline="0" dirty="0" smtClean="0">
                <a:solidFill>
                  <a:schemeClr val="tx1"/>
                </a:solidFill>
                <a:latin typeface="+mn-lt"/>
                <a:ea typeface="+mn-ea"/>
                <a:cs typeface="+mn-cs"/>
              </a:rPr>
              <a:t>a rimirar lo passo / che non lasciò già mai persona viva. </a:t>
            </a:r>
            <a:endParaRPr lang="it-IT" dirty="0" smtClean="0"/>
          </a:p>
          <a:p>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solidFill>
                  <a:schemeClr val="bg1"/>
                </a:solidFill>
                <a:effectLst>
                  <a:outerShdw blurRad="38100" dist="38100" dir="2700000" algn="tl">
                    <a:srgbClr val="000000">
                      <a:alpha val="43137"/>
                    </a:srgbClr>
                  </a:outerShdw>
                </a:effectLst>
              </a:rPr>
              <a:t>Come il naufrago che, appena raggiunta con affannoso respiro la terraferma, si volge ad abbracciare con lo sguardo crucciato l’immensità degli elementi scatenati, mi volsi indietro, con l’animo ancora atterrito, a sbirciare quel terribile luogo da cui nessun essere vivente riuscì mai a venir fuori.</a:t>
            </a:r>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9</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85000" lnSpcReduction="20000"/>
          </a:bodyPr>
          <a:lstStyle/>
          <a:p>
            <a:r>
              <a:rPr lang="it-IT" sz="1200" kern="1200" baseline="0" dirty="0" smtClean="0">
                <a:solidFill>
                  <a:schemeClr val="tx1"/>
                </a:solidFill>
                <a:latin typeface="+mn-lt"/>
                <a:ea typeface="+mn-ea"/>
                <a:cs typeface="+mn-cs"/>
              </a:rPr>
              <a:t>Il pellegrino sosta un attimo a riposare il corpo affaticato. Poi subito lo vediamo avviarsi per il brullo pendio che precede l'erta del colle, zoppicando controluce. Senza perderlo di vista (non andrà lontano), noi possiamo sostare un attimo di più. </a:t>
            </a:r>
          </a:p>
          <a:p>
            <a:r>
              <a:rPr lang="it-IT" sz="1200" kern="1200" baseline="0" dirty="0" smtClean="0">
                <a:solidFill>
                  <a:schemeClr val="tx1"/>
                </a:solidFill>
                <a:latin typeface="+mn-lt"/>
                <a:ea typeface="+mn-ea"/>
                <a:cs typeface="+mn-cs"/>
              </a:rPr>
              <a:t>Inutile nasconderci che, uscendo dalla allegorica selva, ci siamo immessi in un intrico di allegorie. Si vorrebbe almeno sapere che cosa valga, allegoricamente parlando, questo passo letale, che non è mai stato traversato, superato, forzato da essere umano in carne ed ossa (sempre che 'persona viva' significhi proprio questo, e sia soggetto della subordinata). </a:t>
            </a:r>
          </a:p>
          <a:p>
            <a:r>
              <a:rPr lang="it-IT" sz="1200" kern="1200" baseline="0" dirty="0" smtClean="0">
                <a:solidFill>
                  <a:schemeClr val="tx1"/>
                </a:solidFill>
                <a:latin typeface="+mn-lt"/>
                <a:ea typeface="+mn-ea"/>
                <a:cs typeface="+mn-cs"/>
              </a:rPr>
              <a:t>Accolta con la massima circospezione l'ipotesi preliminare che, in termini fisici, il 'passo' non sia tanto l'inestricabile selva, quanto il limitare della selva, l'affaccio della selva sulla piaggia deserta, prendiamo atto che varcarlo e, affardellati dal corpo, scalare il dilettoso monte è proibito, anzi è impossibile. E anche se Dante, di fatto, l'ha varcato (esperienza senza precedenti), vedremo bene che la scalata non riuscirà nemmeno a intraprenderla, così su due piedi. </a:t>
            </a:r>
          </a:p>
          <a:p>
            <a:r>
              <a:rPr lang="it-IT" sz="1200" kern="1200" baseline="0" dirty="0" smtClean="0">
                <a:solidFill>
                  <a:schemeClr val="tx1"/>
                </a:solidFill>
                <a:latin typeface="+mn-lt"/>
                <a:ea typeface="+mn-ea"/>
                <a:cs typeface="+mn-cs"/>
              </a:rPr>
              <a:t>Ora se, come pare, il colle (o, meglio, la sua cima sagomata dalla luce) è figura allegorica della vita contemplativa, il famoso passo dovrebbe allegoricamente significare il transito diretto dalla vita di peccato (la selva) alla contemplazione. </a:t>
            </a:r>
          </a:p>
          <a:p>
            <a:r>
              <a:rPr lang="it-IT" sz="1200" kern="1200" baseline="0" dirty="0" smtClean="0">
                <a:solidFill>
                  <a:schemeClr val="tx1"/>
                </a:solidFill>
                <a:latin typeface="+mn-lt"/>
                <a:ea typeface="+mn-ea"/>
                <a:cs typeface="+mn-cs"/>
              </a:rPr>
              <a:t>E perché questo transito diretto, questo «corto andar» (come lo definirà Virgilio il canto prossimo), insomma questa ripida scorciatoia è impraticabile? </a:t>
            </a:r>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10</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baseline="0" dirty="0" smtClean="0">
                <a:solidFill>
                  <a:schemeClr val="tx1"/>
                </a:solidFill>
                <a:latin typeface="+mn-lt"/>
                <a:ea typeface="+mn-ea"/>
                <a:cs typeface="+mn-cs"/>
              </a:rPr>
              <a:t>Nel Convivio, Dante ci informa «che noi </a:t>
            </a:r>
            <a:r>
              <a:rPr lang="it-IT" sz="1200" kern="1200" baseline="0" dirty="0" err="1" smtClean="0">
                <a:solidFill>
                  <a:schemeClr val="tx1"/>
                </a:solidFill>
                <a:latin typeface="+mn-lt"/>
                <a:ea typeface="+mn-ea"/>
                <a:cs typeface="+mn-cs"/>
              </a:rPr>
              <a:t>potemo</a:t>
            </a:r>
            <a:r>
              <a:rPr lang="it-IT" sz="1200" kern="1200" baseline="0" dirty="0" smtClean="0">
                <a:solidFill>
                  <a:schemeClr val="tx1"/>
                </a:solidFill>
                <a:latin typeface="+mn-lt"/>
                <a:ea typeface="+mn-ea"/>
                <a:cs typeface="+mn-cs"/>
              </a:rPr>
              <a:t> avere in questa vita due </a:t>
            </a:r>
            <a:r>
              <a:rPr lang="it-IT" sz="1200" kern="1200" baseline="0" dirty="0" err="1" smtClean="0">
                <a:solidFill>
                  <a:schemeClr val="tx1"/>
                </a:solidFill>
                <a:latin typeface="+mn-lt"/>
                <a:ea typeface="+mn-ea"/>
                <a:cs typeface="+mn-cs"/>
              </a:rPr>
              <a:t>felicitadi</a:t>
            </a:r>
            <a:r>
              <a:rPr lang="it-IT" sz="1200" kern="1200" baseline="0" dirty="0" smtClean="0">
                <a:solidFill>
                  <a:schemeClr val="tx1"/>
                </a:solidFill>
                <a:latin typeface="+mn-lt"/>
                <a:ea typeface="+mn-ea"/>
                <a:cs typeface="+mn-cs"/>
              </a:rPr>
              <a:t>, secondo due diversi cammini»: l'uno, «buono», è il cammino della vita attiva, che mena i più, fra mille negozi e mille turbamenti, alla «cera» della felicità morale (e sarà questa la diritta via che Dante ha smarrito perdendosi nel bosco); l'altro, «ottimo», è l'itinerario che conduce i meno al «miele» della beatitudine contemplativa. Ma per venirne a capo, sarà necessario depurarsi dalle passioni che appesantiscono la nostra povera carne infiltrata dalla lussuria, imbevuta dalla superbia, tarata dall'avarizia; affinarsi nell' esercizio ascetico della speculazione; macerare nel cuore l'esperienza di tutte le colpe, di tutte le pene, della speranza più disperata. Altro che scorciatoia!</a:t>
            </a:r>
          </a:p>
          <a:p>
            <a:r>
              <a:rPr lang="it-IT" sz="1200" kern="1200" baseline="0" dirty="0" smtClean="0">
                <a:solidFill>
                  <a:schemeClr val="tx1"/>
                </a:solidFill>
                <a:latin typeface="+mn-lt"/>
                <a:ea typeface="+mn-ea"/>
                <a:cs typeface="+mn-cs"/>
              </a:rPr>
              <a:t>Parliamoci chiaro: se il peccatore Dante fosse riuscito nella maldestra e sbrigativa ascensione cui si sta disponendo, il poeta Dante non avrebbe avuto di che raccontarci il suo portentoso viaggio iniziatico traverso i primi due regni dei morti. Infatti, la vera specola della contemplazione celeste non confina con la selva della perdizione e dell'angoscia: anzi, come avremo modo di constatare, è agli antipodi, sulla cima del monte impervio del purgatorio. Forse, probabilmente, questo colle qui non è che un miraggio </a:t>
            </a:r>
            <a:r>
              <a:rPr lang="it-IT" sz="1200" kern="1200" baseline="0" dirty="0" err="1" smtClean="0">
                <a:solidFill>
                  <a:schemeClr val="tx1"/>
                </a:solidFill>
                <a:latin typeface="+mn-lt"/>
                <a:ea typeface="+mn-ea"/>
                <a:cs typeface="+mn-cs"/>
              </a:rPr>
              <a:t>antipodale</a:t>
            </a:r>
            <a:r>
              <a:rPr lang="it-IT" sz="1200" kern="1200" baseline="0" dirty="0" smtClean="0">
                <a:solidFill>
                  <a:schemeClr val="tx1"/>
                </a:solidFill>
                <a:latin typeface="+mn-lt"/>
                <a:ea typeface="+mn-ea"/>
                <a:cs typeface="+mn-cs"/>
              </a:rPr>
              <a:t>, la sagoma illusoria, d'una promessa.</a:t>
            </a:r>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smtClean="0">
                <a:solidFill>
                  <a:schemeClr val="tx1"/>
                </a:solidFill>
                <a:latin typeface="+mn-lt"/>
                <a:ea typeface="+mn-ea"/>
                <a:cs typeface="+mn-cs"/>
              </a:rPr>
              <a:t>Sta di fatto che appena il nostro si avvia, gli si para davanti, materializzata dal nulla, l'immagine d'una lonza snella, svelta e di pelo maculato. E gli taglia la strada, tanto che lui è più volte tentato di tornare sui suoi passi. </a:t>
            </a:r>
            <a:endParaRPr lang="it-IT" dirty="0" smtClean="0"/>
          </a:p>
          <a:p>
            <a:endParaRPr lang="it-IT" dirty="0" smtClean="0"/>
          </a:p>
          <a:p>
            <a:endParaRPr lang="it-IT" dirty="0"/>
          </a:p>
        </p:txBody>
      </p:sp>
      <p:sp>
        <p:nvSpPr>
          <p:cNvPr id="4" name="Segnaposto numero diapositiva 3"/>
          <p:cNvSpPr>
            <a:spLocks noGrp="1"/>
          </p:cNvSpPr>
          <p:nvPr>
            <p:ph type="sldNum" sz="quarter" idx="10"/>
          </p:nvPr>
        </p:nvSpPr>
        <p:spPr/>
        <p:txBody>
          <a:bodyPr/>
          <a:lstStyle/>
          <a:p>
            <a:fld id="{CA5D3BF3-D352-46FC-8343-31F56E6730EA}"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arrotondato 9"/>
          <p:cNvSpPr/>
          <p:nvPr/>
        </p:nvSpPr>
        <p:spPr>
          <a:xfrm>
            <a:off x="418597" y="325622"/>
            <a:ext cx="8306809" cy="23317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olo 4"/>
          <p:cNvSpPr>
            <a:spLocks noGrp="1"/>
          </p:cNvSpPr>
          <p:nvPr>
            <p:ph type="ctrTitle"/>
          </p:nvPr>
        </p:nvSpPr>
        <p:spPr>
          <a:xfrm>
            <a:off x="722376" y="1365155"/>
            <a:ext cx="7772400" cy="13716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2763774"/>
            <a:ext cx="7772400" cy="6858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pPr algn="ctr"/>
            <a:fld id="{2B0D9E01-CD86-4A7C-9CA3-D7CEB50CD9DB}" type="datetime1">
              <a:rPr kumimoji="0" lang="it-IT" smtClean="0">
                <a:solidFill>
                  <a:srgbClr val="FFFFFF"/>
                </a:solidFill>
              </a:rPr>
              <a:pPr algn="ctr"/>
              <a:t>21/10/2024</a:t>
            </a:fld>
            <a:endParaRPr kumimoji="0" lang="it-IT" sz="2000">
              <a:solidFill>
                <a:srgbClr val="FFFFFF"/>
              </a:solidFill>
            </a:endParaRPr>
          </a:p>
        </p:txBody>
      </p:sp>
      <p:sp>
        <p:nvSpPr>
          <p:cNvPr id="8" name="Segnaposto piè di pagina 7"/>
          <p:cNvSpPr>
            <a:spLocks noGrp="1"/>
          </p:cNvSpPr>
          <p:nvPr>
            <p:ph type="ftr" sz="quarter" idx="11"/>
          </p:nvPr>
        </p:nvSpPr>
        <p:spPr/>
        <p:txBody>
          <a:bodyPr/>
          <a:lstStyle>
            <a:extLst/>
          </a:lstStyle>
          <a:p>
            <a:pPr algn="r"/>
            <a:endParaRPr kumimoji="0" lang="it-IT">
              <a:solidFill>
                <a:schemeClr val="tx2"/>
              </a:solidFill>
            </a:endParaRPr>
          </a:p>
        </p:txBody>
      </p:sp>
      <p:sp>
        <p:nvSpPr>
          <p:cNvPr id="11" name="Segnaposto numero diapositiva 10"/>
          <p:cNvSpPr>
            <a:spLocks noGrp="1"/>
          </p:cNvSpPr>
          <p:nvPr>
            <p:ph type="sldNum" sz="quarter" idx="12"/>
          </p:nvPr>
        </p:nvSpPr>
        <p:spPr/>
        <p:txBody>
          <a:bodyPr/>
          <a:lstStyle>
            <a:extLst/>
          </a:lstStyle>
          <a:p>
            <a:fld id="{8F82E0A0-C266-4798-8C8F-B9F91E9DA37E}" type="slidenum">
              <a:rPr kumimoji="0" lang="it-IT" smtClean="0">
                <a:solidFill>
                  <a:schemeClr val="tx2"/>
                </a:solidFill>
              </a:rPr>
              <a:pPr/>
              <a:t>‹N›</a:t>
            </a:fld>
            <a:endParaRPr kumimoji="0" lang="it-IT">
              <a:solidFill>
                <a:schemeClr val="tx2"/>
              </a:solidFill>
            </a:endParaRPr>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3737610"/>
            <a:ext cx="8183880" cy="78867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397764"/>
            <a:ext cx="8183880" cy="3140964"/>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659FCAD-5AEE-486F-8DCE-A1AB47E37111}" type="datetime1">
              <a:rPr lang="it-IT" smtClean="0"/>
              <a:pPr/>
              <a:t>21/10/2024</a:t>
            </a:fld>
            <a:endParaRPr kumimoji="0" lang="it-IT" sz="1400">
              <a:solidFill>
                <a:schemeClr val="tx2"/>
              </a:solidFill>
            </a:endParaRPr>
          </a:p>
        </p:txBody>
      </p:sp>
      <p:sp>
        <p:nvSpPr>
          <p:cNvPr id="5" name="Segnaposto piè di pagina 4"/>
          <p:cNvSpPr>
            <a:spLocks noGrp="1"/>
          </p:cNvSpPr>
          <p:nvPr>
            <p:ph type="ftr" sz="quarter" idx="11"/>
          </p:nvPr>
        </p:nvSpPr>
        <p:spPr/>
        <p:txBody>
          <a:bodyPr/>
          <a:lstStyle>
            <a:extLst/>
          </a:lstStyle>
          <a:p>
            <a:pPr algn="r"/>
            <a:endParaRPr kumimoji="0" lang="it-IT" sz="1400">
              <a:solidFill>
                <a:schemeClr val="tx2"/>
              </a:solidFill>
            </a:endParaRPr>
          </a:p>
        </p:txBody>
      </p:sp>
      <p:sp>
        <p:nvSpPr>
          <p:cNvPr id="6" name="Segnaposto numero diapositiva 5"/>
          <p:cNvSpPr>
            <a:spLocks noGrp="1"/>
          </p:cNvSpPr>
          <p:nvPr>
            <p:ph type="sldNum" sz="quarter" idx="12"/>
          </p:nvPr>
        </p:nvSpPr>
        <p:spPr/>
        <p:txBody>
          <a:bodyPr/>
          <a:lstStyle>
            <a:extLst/>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400054"/>
            <a:ext cx="1981200" cy="394334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400052"/>
            <a:ext cx="5943600" cy="394335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38FF0D21-C6B2-4D09-A620-2A837B738DB3}" type="datetime1">
              <a:rPr lang="it-IT" smtClean="0"/>
              <a:pPr/>
              <a:t>21/10/2024</a:t>
            </a:fld>
            <a:endParaRPr kumimoji="0" lang="it-IT" sz="1400">
              <a:solidFill>
                <a:schemeClr val="tx2"/>
              </a:solidFill>
            </a:endParaRPr>
          </a:p>
        </p:txBody>
      </p:sp>
      <p:sp>
        <p:nvSpPr>
          <p:cNvPr id="5" name="Segnaposto piè di pagina 4"/>
          <p:cNvSpPr>
            <a:spLocks noGrp="1"/>
          </p:cNvSpPr>
          <p:nvPr>
            <p:ph type="ftr" sz="quarter" idx="11"/>
          </p:nvPr>
        </p:nvSpPr>
        <p:spPr/>
        <p:txBody>
          <a:bodyPr/>
          <a:lstStyle>
            <a:extLst/>
          </a:lstStyle>
          <a:p>
            <a:pPr algn="r"/>
            <a:endParaRPr kumimoji="0" lang="it-IT" sz="1400">
              <a:solidFill>
                <a:schemeClr val="tx2"/>
              </a:solidFill>
            </a:endParaRPr>
          </a:p>
        </p:txBody>
      </p:sp>
      <p:sp>
        <p:nvSpPr>
          <p:cNvPr id="6" name="Segnaposto numero diapositiva 5"/>
          <p:cNvSpPr>
            <a:spLocks noGrp="1"/>
          </p:cNvSpPr>
          <p:nvPr>
            <p:ph type="sldNum" sz="quarter" idx="12"/>
          </p:nvPr>
        </p:nvSpPr>
        <p:spPr/>
        <p:txBody>
          <a:bodyPr/>
          <a:lstStyle>
            <a:extLst/>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3737610"/>
            <a:ext cx="8183880" cy="78867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397764"/>
            <a:ext cx="8183880" cy="3140964"/>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A58E438-2CEB-48DF-A53C-1584337DC521}" type="datetime1">
              <a:rPr lang="it-IT" smtClean="0"/>
              <a:pPr/>
              <a:t>21/10/2024</a:t>
            </a:fld>
            <a:endParaRPr kumimoji="0" lang="it-IT" sz="1400">
              <a:solidFill>
                <a:schemeClr val="tx2"/>
              </a:solidFill>
            </a:endParaRPr>
          </a:p>
        </p:txBody>
      </p:sp>
      <p:sp>
        <p:nvSpPr>
          <p:cNvPr id="5" name="Segnaposto piè di pagina 4"/>
          <p:cNvSpPr>
            <a:spLocks noGrp="1"/>
          </p:cNvSpPr>
          <p:nvPr>
            <p:ph type="ftr" sz="quarter" idx="11"/>
          </p:nvPr>
        </p:nvSpPr>
        <p:spPr/>
        <p:txBody>
          <a:bodyPr/>
          <a:lstStyle>
            <a:extLst/>
          </a:lstStyle>
          <a:p>
            <a:pPr algn="r"/>
            <a:endParaRPr kumimoji="0" lang="it-IT" sz="1400">
              <a:solidFill>
                <a:schemeClr val="tx2"/>
              </a:solidFill>
            </a:endParaRPr>
          </a:p>
        </p:txBody>
      </p:sp>
      <p:sp>
        <p:nvSpPr>
          <p:cNvPr id="6" name="Segnaposto numero diapositiva 5"/>
          <p:cNvSpPr>
            <a:spLocks noGrp="1"/>
          </p:cNvSpPr>
          <p:nvPr>
            <p:ph type="sldNum" sz="quarter" idx="12"/>
          </p:nvPr>
        </p:nvSpPr>
        <p:spPr/>
        <p:txBody>
          <a:bodyPr/>
          <a:lstStyle>
            <a:extLst/>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arrotondato 10"/>
          <p:cNvSpPr/>
          <p:nvPr/>
        </p:nvSpPr>
        <p:spPr>
          <a:xfrm>
            <a:off x="418597" y="325622"/>
            <a:ext cx="8306809" cy="3255997"/>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68344" y="3696462"/>
            <a:ext cx="8183880" cy="507492"/>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4218363"/>
            <a:ext cx="8183880" cy="315468"/>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9DB17B2A-0CE3-41B6-AA4B-F8D40B68DECA}" type="datetime1">
              <a:rPr lang="it-IT" smtClean="0"/>
              <a:pPr/>
              <a:t>21/10/2024</a:t>
            </a:fld>
            <a:endParaRPr kumimoji="0" lang="it-IT"/>
          </a:p>
        </p:txBody>
      </p:sp>
      <p:sp>
        <p:nvSpPr>
          <p:cNvPr id="5" name="Segnaposto piè di pagina 4"/>
          <p:cNvSpPr>
            <a:spLocks noGrp="1"/>
          </p:cNvSpPr>
          <p:nvPr>
            <p:ph type="ftr" sz="quarter" idx="11"/>
          </p:nvPr>
        </p:nvSpPr>
        <p:spPr/>
        <p:txBody>
          <a:bodyPr/>
          <a:lstStyle>
            <a:extLst/>
          </a:lstStyle>
          <a:p>
            <a:endParaRPr kumimoji="0" lang="it-IT"/>
          </a:p>
        </p:txBody>
      </p:sp>
      <p:sp>
        <p:nvSpPr>
          <p:cNvPr id="6" name="Segnaposto numero diapositiva 5"/>
          <p:cNvSpPr>
            <a:spLocks noGrp="1"/>
          </p:cNvSpPr>
          <p:nvPr>
            <p:ph type="sldNum" sz="quarter" idx="12"/>
          </p:nvPr>
        </p:nvSpPr>
        <p:spPr/>
        <p:txBody>
          <a:bodyPr/>
          <a:lstStyle>
            <a:extLst/>
          </a:lstStyle>
          <a:p>
            <a:pPr algn="ctr"/>
            <a:fld id="{8F82E0A0-C266-4798-8C8F-B9F91E9DA37E}" type="slidenum">
              <a:rPr kumimoji="0" lang="it-IT" sz="2400" b="1" smtClean="0">
                <a:solidFill>
                  <a:srgbClr val="FFFFFF"/>
                </a:solidFill>
              </a:rPr>
              <a:pPr algn="ctr"/>
              <a:t>‹N›</a:t>
            </a:fld>
            <a:endParaRPr kumimoji="0" lang="it-IT" sz="2400">
              <a:solidFill>
                <a:srgbClr val="FFFFFF"/>
              </a:solidFill>
            </a:endParaRPr>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CBADF82-7EA6-4AEB-B906-CC4ED2EC6CC8}" type="datetime1">
              <a:rPr lang="it-IT" smtClean="0"/>
              <a:pPr/>
              <a:t>21/10/2024</a:t>
            </a:fld>
            <a:endParaRPr kumimoji="0" lang="it-IT"/>
          </a:p>
        </p:txBody>
      </p:sp>
      <p:sp>
        <p:nvSpPr>
          <p:cNvPr id="6" name="Segnaposto piè di pagina 5"/>
          <p:cNvSpPr>
            <a:spLocks noGrp="1"/>
          </p:cNvSpPr>
          <p:nvPr>
            <p:ph type="ftr" sz="quarter" idx="11"/>
          </p:nvPr>
        </p:nvSpPr>
        <p:spPr/>
        <p:txBody>
          <a:bodyPr/>
          <a:lstStyle>
            <a:extLst/>
          </a:lstStyle>
          <a:p>
            <a:endParaRPr kumimoji="0" lang="it-IT"/>
          </a:p>
        </p:txBody>
      </p:sp>
      <p:sp>
        <p:nvSpPr>
          <p:cNvPr id="7" name="Segnaposto numero diapositiva 6"/>
          <p:cNvSpPr>
            <a:spLocks noGrp="1"/>
          </p:cNvSpPr>
          <p:nvPr>
            <p:ph type="sldNum" sz="quarter" idx="12"/>
          </p:nvPr>
        </p:nvSpPr>
        <p:spPr/>
        <p:txBody>
          <a:bodyPr/>
          <a:lstStyle>
            <a:extLst/>
          </a:lstStyle>
          <a:p>
            <a:pPr algn="ctr"/>
            <a:fld id="{8F82E0A0-C266-4798-8C8F-B9F91E9DA37E}" type="slidenum">
              <a:rPr kumimoji="0" lang="it-IT" sz="1400" b="1" smtClean="0">
                <a:solidFill>
                  <a:srgbClr val="FFFFFF"/>
                </a:solidFill>
              </a:rPr>
              <a:pPr algn="ctr"/>
              <a:t>‹N›</a:t>
            </a:fld>
            <a:endParaRPr kumimoji="0" lang="it-IT"/>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3737610"/>
            <a:ext cx="8183880" cy="78867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434578"/>
            <a:ext cx="3931920" cy="59412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434578"/>
            <a:ext cx="3931920" cy="59412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7298C499-620A-4EFA-9F58-1242E03D1806}" type="datetime1">
              <a:rPr lang="it-IT" smtClean="0"/>
              <a:pPr/>
              <a:t>21/10/2024</a:t>
            </a:fld>
            <a:endParaRPr kumimoji="0" lang="it-IT"/>
          </a:p>
        </p:txBody>
      </p:sp>
      <p:sp>
        <p:nvSpPr>
          <p:cNvPr id="8" name="Segnaposto piè di pagina 7"/>
          <p:cNvSpPr>
            <a:spLocks noGrp="1"/>
          </p:cNvSpPr>
          <p:nvPr>
            <p:ph type="ftr" sz="quarter" idx="11"/>
          </p:nvPr>
        </p:nvSpPr>
        <p:spPr/>
        <p:txBody>
          <a:bodyPr/>
          <a:lstStyle>
            <a:extLst/>
          </a:lstStyle>
          <a:p>
            <a:endParaRPr kumimoji="0" lang="it-IT"/>
          </a:p>
        </p:txBody>
      </p:sp>
      <p:sp>
        <p:nvSpPr>
          <p:cNvPr id="9" name="Segnaposto numero diapositiva 8"/>
          <p:cNvSpPr>
            <a:spLocks noGrp="1"/>
          </p:cNvSpPr>
          <p:nvPr>
            <p:ph type="sldNum" sz="quarter" idx="12"/>
          </p:nvPr>
        </p:nvSpPr>
        <p:spPr/>
        <p:txBody>
          <a:bodyPr/>
          <a:lstStyle>
            <a:extLst/>
          </a:lstStyle>
          <a:p>
            <a:pPr algn="ctr"/>
            <a:fld id="{8F82E0A0-C266-4798-8C8F-B9F91E9DA37E}" type="slidenum">
              <a:rPr kumimoji="0" lang="it-IT" sz="1400" b="1" smtClean="0">
                <a:solidFill>
                  <a:srgbClr val="FFFFFF"/>
                </a:solidFill>
              </a:rPr>
              <a:pPr algn="ctr"/>
              <a:t>‹N›</a:t>
            </a:fld>
            <a:endParaRPr kumimoji="0" lang="it-IT"/>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A6892283-B7F9-47B4-8014-B54F2513607B}" type="datetime1">
              <a:rPr lang="it-IT" smtClean="0"/>
              <a:pPr/>
              <a:t>21/10/2024</a:t>
            </a:fld>
            <a:endParaRPr kumimoji="0" lang="it-IT"/>
          </a:p>
        </p:txBody>
      </p:sp>
      <p:sp>
        <p:nvSpPr>
          <p:cNvPr id="4" name="Segnaposto piè di pagina 3"/>
          <p:cNvSpPr>
            <a:spLocks noGrp="1"/>
          </p:cNvSpPr>
          <p:nvPr>
            <p:ph type="ftr" sz="quarter" idx="11"/>
          </p:nvPr>
        </p:nvSpPr>
        <p:spPr/>
        <p:txBody>
          <a:bodyPr/>
          <a:lstStyle>
            <a:extLst/>
          </a:lstStyle>
          <a:p>
            <a:endParaRPr kumimoji="0" lang="it-IT"/>
          </a:p>
        </p:txBody>
      </p:sp>
      <p:sp>
        <p:nvSpPr>
          <p:cNvPr id="5" name="Segnaposto numero diapositiva 4"/>
          <p:cNvSpPr>
            <a:spLocks noGrp="1"/>
          </p:cNvSpPr>
          <p:nvPr>
            <p:ph type="sldNum" sz="quarter" idx="12"/>
          </p:nvPr>
        </p:nvSpPr>
        <p:spPr/>
        <p:txBody>
          <a:bodyPr/>
          <a:lstStyle>
            <a:extLst/>
          </a:lstStyle>
          <a:p>
            <a:fld id="{A3F7CB7D-F184-43C7-B6FD-03D728E1BBFF}" type="slidenum">
              <a:rPr kumimoji="0" lang="it-IT" smtClean="0">
                <a:solidFill>
                  <a:srgbClr val="FFFFFF"/>
                </a:solidFill>
              </a:rPr>
              <a:pPr/>
              <a:t>‹N›</a:t>
            </a:fld>
            <a:endParaRPr kumimoji="0" lang="it-IT">
              <a:solidFill>
                <a:srgbClr val="FFFFFF"/>
              </a:solidFill>
            </a:endParaRPr>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515171DD-A9F3-4469-93E3-9EC8A22CEF3C}" type="datetime1">
              <a:rPr lang="it-IT" smtClean="0"/>
              <a:pPr/>
              <a:t>21/10/2024</a:t>
            </a:fld>
            <a:endParaRPr kumimoji="0" lang="it-IT"/>
          </a:p>
        </p:txBody>
      </p:sp>
      <p:sp>
        <p:nvSpPr>
          <p:cNvPr id="3" name="Segnaposto piè di pagina 2"/>
          <p:cNvSpPr>
            <a:spLocks noGrp="1"/>
          </p:cNvSpPr>
          <p:nvPr>
            <p:ph type="ftr" sz="quarter" idx="11"/>
          </p:nvPr>
        </p:nvSpPr>
        <p:spPr/>
        <p:txBody>
          <a:bodyPr/>
          <a:lstStyle>
            <a:extLst/>
          </a:lstStyle>
          <a:p>
            <a:endParaRPr kumimoji="0" lang="it-IT"/>
          </a:p>
        </p:txBody>
      </p:sp>
      <p:sp>
        <p:nvSpPr>
          <p:cNvPr id="4" name="Segnaposto numero diapositiva 3"/>
          <p:cNvSpPr>
            <a:spLocks noGrp="1"/>
          </p:cNvSpPr>
          <p:nvPr>
            <p:ph type="sldNum" sz="quarter" idx="12"/>
          </p:nvPr>
        </p:nvSpPr>
        <p:spPr/>
        <p:txBody>
          <a:bodyPr/>
          <a:lstStyle>
            <a:extLst/>
          </a:lstStyle>
          <a:p>
            <a:fld id="{A3F7CB7D-F184-43C7-B6FD-03D728E1BBFF}" type="slidenum">
              <a:rPr kumimoji="0" lang="it-IT" smtClean="0">
                <a:solidFill>
                  <a:schemeClr val="tx2"/>
                </a:solidFill>
              </a:rPr>
              <a:pPr/>
              <a:t>‹N›</a:t>
            </a:fld>
            <a:endParaRPr kumimoji="0" lang="it-IT">
              <a:solidFill>
                <a:schemeClr val="tx2"/>
              </a:solidFill>
            </a:endParaRPr>
          </a:p>
        </p:txBody>
      </p:sp>
      <p:sp>
        <p:nvSpPr>
          <p:cNvPr id="8" name="Rettangolo 7"/>
          <p:cNvSpPr/>
          <p:nvPr userDrawn="1"/>
        </p:nvSpPr>
        <p:spPr>
          <a:xfrm>
            <a:off x="6876256" y="267494"/>
            <a:ext cx="2016224" cy="468052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it-IT"/>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400050"/>
            <a:ext cx="2971800" cy="6858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085852"/>
            <a:ext cx="2971800" cy="3154584"/>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3" y="697608"/>
            <a:ext cx="4626159" cy="35433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72F87A2-9E46-4095-98DB-08DAF98DDB67}" type="datetime1">
              <a:rPr lang="it-IT" smtClean="0"/>
              <a:pPr/>
              <a:t>21/10/2024</a:t>
            </a:fld>
            <a:endParaRPr kumimoji="0" lang="it-IT"/>
          </a:p>
        </p:txBody>
      </p:sp>
      <p:sp>
        <p:nvSpPr>
          <p:cNvPr id="6" name="Segnaposto piè di pagina 5"/>
          <p:cNvSpPr>
            <a:spLocks noGrp="1"/>
          </p:cNvSpPr>
          <p:nvPr>
            <p:ph type="ftr" sz="quarter" idx="11"/>
          </p:nvPr>
        </p:nvSpPr>
        <p:spPr/>
        <p:txBody>
          <a:bodyPr/>
          <a:lstStyle>
            <a:extLst/>
          </a:lstStyle>
          <a:p>
            <a:endParaRPr kumimoji="0" lang="it-IT"/>
          </a:p>
        </p:txBody>
      </p:sp>
      <p:sp>
        <p:nvSpPr>
          <p:cNvPr id="7" name="Segnaposto numero diapositiva 6"/>
          <p:cNvSpPr>
            <a:spLocks noGrp="1"/>
          </p:cNvSpPr>
          <p:nvPr>
            <p:ph type="sldNum" sz="quarter" idx="12"/>
          </p:nvPr>
        </p:nvSpPr>
        <p:spPr/>
        <p:txBody>
          <a:bodyPr/>
          <a:lstStyle>
            <a:extLst/>
          </a:lstStyle>
          <a:p>
            <a:fld id="{A3F7CB7D-F184-43C7-B6FD-03D728E1BBFF}" type="slidenum">
              <a:rPr kumimoji="0" lang="it-IT" smtClean="0">
                <a:solidFill>
                  <a:srgbClr val="FFFFFF"/>
                </a:solidFill>
              </a:rPr>
              <a:pPr/>
              <a:t>‹N›</a:t>
            </a:fld>
            <a:endParaRPr kumimoji="0" lang="it-IT">
              <a:solidFill>
                <a:srgbClr val="FFFFFF"/>
              </a:solidFill>
            </a:endParaRPr>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tonda singolo angolo rettangolo 10"/>
          <p:cNvSpPr/>
          <p:nvPr/>
        </p:nvSpPr>
        <p:spPr>
          <a:xfrm>
            <a:off x="6400801" y="325622"/>
            <a:ext cx="2324605" cy="325755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57200" y="3759042"/>
            <a:ext cx="8229600" cy="78867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400050"/>
            <a:ext cx="2240280" cy="315861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9A607F2-4365-4EAF-8D26-300639AAD0B7}" type="datetime1">
              <a:rPr lang="it-IT" smtClean="0"/>
              <a:pPr/>
              <a:t>21/10/2024</a:t>
            </a:fld>
            <a:endParaRPr kumimoji="0" lang="it-IT"/>
          </a:p>
        </p:txBody>
      </p:sp>
      <p:sp>
        <p:nvSpPr>
          <p:cNvPr id="6" name="Segnaposto piè di pagina 5"/>
          <p:cNvSpPr>
            <a:spLocks noGrp="1"/>
          </p:cNvSpPr>
          <p:nvPr>
            <p:ph type="ftr" sz="quarter" idx="11"/>
          </p:nvPr>
        </p:nvSpPr>
        <p:spPr/>
        <p:txBody>
          <a:bodyPr/>
          <a:lstStyle>
            <a:extLst/>
          </a:lstStyle>
          <a:p>
            <a:endParaRPr kumimoji="0" lang="it-IT"/>
          </a:p>
        </p:txBody>
      </p:sp>
      <p:sp>
        <p:nvSpPr>
          <p:cNvPr id="7" name="Segnaposto numero diapositiva 6"/>
          <p:cNvSpPr>
            <a:spLocks noGrp="1"/>
          </p:cNvSpPr>
          <p:nvPr>
            <p:ph type="sldNum" sz="quarter" idx="12"/>
          </p:nvPr>
        </p:nvSpPr>
        <p:spPr/>
        <p:txBody>
          <a:bodyPr/>
          <a:lstStyle>
            <a:extLst/>
          </a:lstStyle>
          <a:p>
            <a:pPr algn="ctr"/>
            <a:fld id="{8F82E0A0-C266-4798-8C8F-B9F91E9DA37E}" type="slidenum">
              <a:rPr kumimoji="0" lang="it-IT" sz="2800" b="1" smtClean="0">
                <a:solidFill>
                  <a:srgbClr val="FFFFFF"/>
                </a:solidFill>
              </a:rPr>
              <a:pPr algn="ctr"/>
              <a:t>‹N›</a:t>
            </a:fld>
            <a:endParaRPr kumimoji="0" lang="it-IT" sz="2800"/>
          </a:p>
        </p:txBody>
      </p:sp>
      <p:sp>
        <p:nvSpPr>
          <p:cNvPr id="3" name="Segnaposto immagine 2"/>
          <p:cNvSpPr>
            <a:spLocks noGrp="1"/>
          </p:cNvSpPr>
          <p:nvPr>
            <p:ph type="pic" idx="1"/>
          </p:nvPr>
        </p:nvSpPr>
        <p:spPr>
          <a:xfrm>
            <a:off x="421480" y="326826"/>
            <a:ext cx="5925312" cy="325755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arrotondato 8"/>
          <p:cNvSpPr/>
          <p:nvPr/>
        </p:nvSpPr>
        <p:spPr>
          <a:xfrm>
            <a:off x="418597" y="325622"/>
            <a:ext cx="8306809" cy="4114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Segnaposto titolo 12"/>
          <p:cNvSpPr>
            <a:spLocks noGrp="1"/>
          </p:cNvSpPr>
          <p:nvPr>
            <p:ph type="title"/>
          </p:nvPr>
        </p:nvSpPr>
        <p:spPr>
          <a:xfrm>
            <a:off x="502920" y="3739193"/>
            <a:ext cx="8183880" cy="78867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397764"/>
            <a:ext cx="8183880" cy="3140964"/>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4583907"/>
            <a:ext cx="22860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8809025-5040-49F6-AFA6-790521275C1D}" type="datetime1">
              <a:rPr lang="it-IT" smtClean="0"/>
              <a:pPr/>
              <a:t>21/10/2024</a:t>
            </a:fld>
            <a:endParaRPr kumimoji="0" lang="it-IT" sz="1400">
              <a:solidFill>
                <a:schemeClr val="tx2"/>
              </a:solidFill>
            </a:endParaRPr>
          </a:p>
        </p:txBody>
      </p:sp>
      <p:sp>
        <p:nvSpPr>
          <p:cNvPr id="18" name="Segnaposto piè di pagina 17"/>
          <p:cNvSpPr>
            <a:spLocks noGrp="1"/>
          </p:cNvSpPr>
          <p:nvPr>
            <p:ph type="ftr" sz="quarter" idx="3"/>
          </p:nvPr>
        </p:nvSpPr>
        <p:spPr>
          <a:xfrm>
            <a:off x="6062328" y="4583907"/>
            <a:ext cx="2286000" cy="273844"/>
          </a:xfrm>
          <a:prstGeom prst="rect">
            <a:avLst/>
          </a:prstGeom>
        </p:spPr>
        <p:txBody>
          <a:bodyPr vert="horz" anchor="b"/>
          <a:lstStyle>
            <a:lvl1pPr algn="l" eaLnBrk="1" latinLnBrk="0" hangingPunct="1">
              <a:defRPr kumimoji="0" sz="1000">
                <a:solidFill>
                  <a:schemeClr val="bg2">
                    <a:shade val="50000"/>
                  </a:schemeClr>
                </a:solidFill>
              </a:defRPr>
            </a:lvl1pPr>
            <a:extLst/>
          </a:lstStyle>
          <a:p>
            <a:pPr algn="r"/>
            <a:endParaRPr kumimoji="0" lang="it-IT" sz="1400">
              <a:solidFill>
                <a:schemeClr val="tx2"/>
              </a:solidFill>
            </a:endParaRPr>
          </a:p>
        </p:txBody>
      </p:sp>
      <p:sp>
        <p:nvSpPr>
          <p:cNvPr id="5" name="Segnaposto numero diapositiva 4"/>
          <p:cNvSpPr>
            <a:spLocks noGrp="1"/>
          </p:cNvSpPr>
          <p:nvPr>
            <p:ph type="sldNum" sz="quarter" idx="4"/>
          </p:nvPr>
        </p:nvSpPr>
        <p:spPr>
          <a:xfrm>
            <a:off x="8348328" y="4583907"/>
            <a:ext cx="4572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pPr algn="ctr"/>
            <a:fld id="{8F82E0A0-C266-4798-8C8F-B9F91E9DA37E}" type="slidenum">
              <a:rPr kumimoji="0" lang="it-IT" sz="1400" b="1" smtClean="0">
                <a:solidFill>
                  <a:srgbClr val="FFFFFF"/>
                </a:solidFill>
              </a:rPr>
              <a:pPr algn="ctr"/>
              <a:t>‹N›</a:t>
            </a:fld>
            <a:endParaRPr kumimoji="0" lang="it-IT"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ransition>
    <p:fade thruBlk="1"/>
  </p:transition>
  <p:timing>
    <p:tnLst>
      <p:par>
        <p:cTn id="1" dur="indefinite" restart="never" nodeType="tmRoot"/>
      </p:par>
    </p:tnLst>
  </p:timing>
  <p:hf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2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22.xml"/><Relationship Id="rId4" Type="http://schemas.openxmlformats.org/officeDocument/2006/relationships/audio" Target="../media/audio1.wav"/></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7C684499-6F30-4C6A-8094-E2E3E91B30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51435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 xmlns:a16="http://schemas.microsoft.com/office/drawing/2014/main" id="{D5AECED4-26C2-4E8F-A340-2402369DC2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71450" y="185167"/>
            <a:ext cx="8793480" cy="47834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 xmlns:a16="http://schemas.microsoft.com/office/drawing/2014/main" id="{9CEC637F-AA04-4DBB-AA62-98BA0C6F436A}"/>
              </a:ext>
            </a:extLst>
          </p:cNvPr>
          <p:cNvSpPr>
            <a:spLocks noGrp="1"/>
          </p:cNvSpPr>
          <p:nvPr>
            <p:ph type="ctrTitle"/>
          </p:nvPr>
        </p:nvSpPr>
        <p:spPr>
          <a:xfrm>
            <a:off x="428596" y="571501"/>
            <a:ext cx="5500726" cy="1592804"/>
          </a:xfrm>
        </p:spPr>
        <p:txBody>
          <a:bodyPr tIns="34290" anchor="ctr">
            <a:normAutofit/>
          </a:bodyPr>
          <a:lstStyle/>
          <a:p>
            <a:pPr algn="just"/>
            <a:r>
              <a:rPr lang="it-IT" sz="3100" dirty="0" smtClean="0">
                <a:solidFill>
                  <a:schemeClr val="tx1"/>
                </a:solidFill>
              </a:rPr>
              <a:t>LA DIVINA COMMEDIA:</a:t>
            </a:r>
            <a:br>
              <a:rPr lang="it-IT" sz="3100" dirty="0" smtClean="0">
                <a:solidFill>
                  <a:schemeClr val="tx1"/>
                </a:solidFill>
              </a:rPr>
            </a:br>
            <a:endParaRPr lang="it-IT" sz="3100" dirty="0">
              <a:solidFill>
                <a:schemeClr val="tx1"/>
              </a:solidFill>
            </a:endParaRPr>
          </a:p>
        </p:txBody>
      </p:sp>
      <p:sp>
        <p:nvSpPr>
          <p:cNvPr id="3" name="Sottotitolo 2">
            <a:extLst>
              <a:ext uri="{FF2B5EF4-FFF2-40B4-BE49-F238E27FC236}">
                <a16:creationId xmlns="" xmlns:a16="http://schemas.microsoft.com/office/drawing/2014/main" id="{DBECEBFF-1C6E-4386-8FB1-532F2CE5E153}"/>
              </a:ext>
            </a:extLst>
          </p:cNvPr>
          <p:cNvSpPr>
            <a:spLocks noGrp="1"/>
          </p:cNvSpPr>
          <p:nvPr>
            <p:ph type="subTitle" idx="1"/>
          </p:nvPr>
        </p:nvSpPr>
        <p:spPr>
          <a:xfrm>
            <a:off x="6035040" y="647524"/>
            <a:ext cx="2636521" cy="3840326"/>
          </a:xfrm>
        </p:spPr>
        <p:txBody>
          <a:bodyPr rIns="68580" bIns="34290" anchor="ctr">
            <a:normAutofit/>
          </a:bodyPr>
          <a:lstStyle/>
          <a:p>
            <a:pPr algn="l"/>
            <a:r>
              <a:rPr lang="it-IT" sz="1800" b="1" dirty="0" smtClean="0">
                <a:solidFill>
                  <a:schemeClr val="tx1"/>
                </a:solidFill>
              </a:rPr>
              <a:t>21 ottobre 2024</a:t>
            </a:r>
          </a:p>
          <a:p>
            <a:pPr algn="l"/>
            <a:r>
              <a:rPr lang="it-IT" sz="1500" dirty="0" smtClean="0">
                <a:solidFill>
                  <a:schemeClr val="tx1"/>
                </a:solidFill>
              </a:rPr>
              <a:t>                                28 ottobre 2024</a:t>
            </a:r>
          </a:p>
          <a:p>
            <a:pPr algn="l"/>
            <a:r>
              <a:rPr lang="it-IT" sz="1500" dirty="0" smtClean="0">
                <a:solidFill>
                  <a:schemeClr val="tx1"/>
                </a:solidFill>
              </a:rPr>
              <a:t>                                04 novembre 2024</a:t>
            </a:r>
            <a:endParaRPr lang="it-IT" sz="1500" dirty="0">
              <a:solidFill>
                <a:schemeClr val="tx1"/>
              </a:solidFill>
            </a:endParaRPr>
          </a:p>
          <a:p>
            <a:pPr algn="l"/>
            <a:endParaRPr lang="it-IT" sz="1500" dirty="0" smtClean="0">
              <a:solidFill>
                <a:schemeClr val="tx1"/>
              </a:solidFill>
            </a:endParaRPr>
          </a:p>
          <a:p>
            <a:pPr algn="l"/>
            <a:endParaRPr lang="it-IT" sz="1500" dirty="0" smtClean="0">
              <a:solidFill>
                <a:schemeClr val="tx1"/>
              </a:solidFill>
            </a:endParaRPr>
          </a:p>
          <a:p>
            <a:pPr algn="l"/>
            <a:r>
              <a:rPr lang="it-IT" sz="1500" dirty="0" smtClean="0">
                <a:solidFill>
                  <a:schemeClr val="tx1"/>
                </a:solidFill>
              </a:rPr>
              <a:t>Giuseppe Carluccio</a:t>
            </a:r>
            <a:endParaRPr lang="it-IT" sz="1500" dirty="0">
              <a:solidFill>
                <a:schemeClr val="tx1"/>
              </a:solidFill>
            </a:endParaRPr>
          </a:p>
        </p:txBody>
      </p:sp>
      <p:cxnSp>
        <p:nvCxnSpPr>
          <p:cNvPr id="12" name="Straight Connector 11">
            <a:extLst>
              <a:ext uri="{FF2B5EF4-FFF2-40B4-BE49-F238E27FC236}">
                <a16:creationId xmlns="" xmlns:a16="http://schemas.microsoft.com/office/drawing/2014/main" id="{C9213D27-7A25-46D8-B1BD-E470E49C6C2F}"/>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V="1">
            <a:off x="5970932" y="1541120"/>
            <a:ext cx="0" cy="20574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8178" name="AutoShape 2" descr="portogallo: carta geografica mappa portoghese"/>
          <p:cNvSpPr>
            <a:spLocks noChangeAspect="1" noChangeArrowheads="1"/>
          </p:cNvSpPr>
          <p:nvPr/>
        </p:nvSpPr>
        <p:spPr bwMode="auto">
          <a:xfrm>
            <a:off x="116681" y="-108347"/>
            <a:ext cx="228600" cy="228601"/>
          </a:xfrm>
          <a:prstGeom prst="rect">
            <a:avLst/>
          </a:prstGeom>
          <a:noFill/>
        </p:spPr>
        <p:txBody>
          <a:bodyPr vert="horz" wrap="square" lIns="68580" tIns="34290" rIns="68580" bIns="34290" numCol="1" anchor="t" anchorCtr="0" compatLnSpc="1">
            <a:prstTxWarp prst="textNoShape">
              <a:avLst/>
            </a:prstTxWarp>
          </a:bodyPr>
          <a:lstStyle/>
          <a:p>
            <a:endParaRPr lang="it-IT"/>
          </a:p>
        </p:txBody>
      </p:sp>
      <p:pic>
        <p:nvPicPr>
          <p:cNvPr id="203778" name="Picture 2" descr="undefined"/>
          <p:cNvPicPr>
            <a:picLocks noChangeAspect="1" noChangeArrowheads="1"/>
          </p:cNvPicPr>
          <p:nvPr/>
        </p:nvPicPr>
        <p:blipFill>
          <a:blip r:embed="rId2" cstate="print"/>
          <a:srcRect/>
          <a:stretch>
            <a:fillRect/>
          </a:stretch>
        </p:blipFill>
        <p:spPr bwMode="auto">
          <a:xfrm>
            <a:off x="2141222" y="2214559"/>
            <a:ext cx="1859274" cy="2588609"/>
          </a:xfrm>
          <a:prstGeom prst="rect">
            <a:avLst/>
          </a:prstGeom>
          <a:noFill/>
        </p:spPr>
      </p:pic>
      <p:sp>
        <p:nvSpPr>
          <p:cNvPr id="11" name="Rectangle 3"/>
          <p:cNvSpPr txBox="1">
            <a:spLocks/>
          </p:cNvSpPr>
          <p:nvPr/>
        </p:nvSpPr>
        <p:spPr>
          <a:xfrm>
            <a:off x="642910" y="1357304"/>
            <a:ext cx="4966320" cy="720080"/>
          </a:xfrm>
          <a:prstGeom prst="rect">
            <a:avLst/>
          </a:prstGeom>
        </p:spPr>
        <p:style>
          <a:lnRef idx="1">
            <a:schemeClr val="accent3"/>
          </a:lnRef>
          <a:fillRef idx="3">
            <a:schemeClr val="accent3"/>
          </a:fillRef>
          <a:effectRef idx="2">
            <a:schemeClr val="accent3"/>
          </a:effectRef>
          <a:fontRef idx="minor">
            <a:schemeClr val="lt1"/>
          </a:fontRef>
        </p:style>
        <p:txBody>
          <a:bodyPr vert="horz" lIns="45720" rIns="45720" bIns="45720" anchor="b">
            <a:noAutofit/>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32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n-lt"/>
                <a:ea typeface="+mn-ea"/>
                <a:cs typeface="+mn-cs"/>
              </a:rPr>
              <a:t>Inferno. Canto primo</a:t>
            </a:r>
            <a:endParaRPr kumimoji="0" lang="it-IT" sz="32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n-lt"/>
              <a:ea typeface="+mn-ea"/>
              <a:cs typeface="+mn-cs"/>
            </a:endParaRPr>
          </a:p>
        </p:txBody>
      </p:sp>
    </p:spTree>
    <p:extLst>
      <p:ext uri="{BB962C8B-B14F-4D97-AF65-F5344CB8AC3E}">
        <p14:creationId xmlns="" xmlns:p14="http://schemas.microsoft.com/office/powerpoint/2010/main" val="19660969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851670"/>
            <a:ext cx="6534472"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Poi ch’èi posato un poco il corpo lasso, </a:t>
            </a:r>
          </a:p>
          <a:p>
            <a:pPr lvl="0" algn="ctr"/>
            <a:r>
              <a:rPr lang="it-IT" sz="2800" b="1" dirty="0" smtClean="0">
                <a:effectLst>
                  <a:outerShdw blurRad="38100" dist="38100" dir="2700000" algn="tl">
                    <a:srgbClr val="000000">
                      <a:alpha val="43137"/>
                    </a:srgbClr>
                  </a:outerShdw>
                </a:effectLst>
                <a:latin typeface="Bradley Hand ITC" pitchFamily="66" charset="0"/>
              </a:rPr>
              <a:t>ripresi via per la piaggia diserta, </a:t>
            </a:r>
          </a:p>
          <a:p>
            <a:pPr algn="ctr"/>
            <a:r>
              <a:rPr lang="it-IT" sz="2800" b="1" dirty="0" smtClean="0">
                <a:effectLst>
                  <a:outerShdw blurRad="38100" dist="38100" dir="2700000" algn="tl">
                    <a:srgbClr val="000000">
                      <a:alpha val="43137"/>
                    </a:srgbClr>
                  </a:outerShdw>
                </a:effectLst>
                <a:latin typeface="Bradley Hand ITC" pitchFamily="66" charset="0"/>
              </a:rPr>
              <a:t>sì che ’l piè fermo sempre era ’l più basso.</a:t>
            </a:r>
            <a:endParaRPr lang="it-IT" sz="2800" b="1" dirty="0">
              <a:effectLst>
                <a:outerShdw blurRad="38100" dist="38100" dir="2700000" algn="tl">
                  <a:srgbClr val="000000">
                    <a:alpha val="43137"/>
                  </a:srgbClr>
                </a:outerShdw>
              </a:effectLst>
              <a:latin typeface="Bradley Hand ITC" pitchFamily="66" charset="0"/>
            </a:endParaRPr>
          </a:p>
        </p:txBody>
      </p:sp>
      <p:sp>
        <p:nvSpPr>
          <p:cNvPr id="3" name="Rettangolo 2"/>
          <p:cNvSpPr/>
          <p:nvPr/>
        </p:nvSpPr>
        <p:spPr>
          <a:xfrm>
            <a:off x="6876256" y="1491630"/>
            <a:ext cx="1944216" cy="2677656"/>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Dopo aver riposato un poco il corpo stanco, ripresi       ( senza interruzioni) la mia salita lungo il pendio desolato, in modo che il piede fermo era sempre più basso rispetto a quello in movimento.</a:t>
            </a:r>
            <a:endParaRPr lang="it-IT" sz="1400" dirty="0">
              <a:solidFill>
                <a:schemeClr val="bg1"/>
              </a:solidFill>
              <a:effectLst>
                <a:outerShdw blurRad="38100" dist="38100" dir="2700000" algn="tl">
                  <a:srgbClr val="000000">
                    <a:alpha val="43137"/>
                  </a:srgbClr>
                </a:outerShdw>
              </a:effectLst>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10</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059582"/>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Ed ecco, quasi al cominciar de l’erta, </a:t>
            </a:r>
          </a:p>
          <a:p>
            <a:pPr lvl="0" algn="ctr"/>
            <a:r>
              <a:rPr lang="it-IT" sz="2800" b="1" dirty="0" smtClean="0">
                <a:effectLst>
                  <a:outerShdw blurRad="38100" dist="38100" dir="2700000" algn="tl">
                    <a:srgbClr val="000000">
                      <a:alpha val="43137"/>
                    </a:srgbClr>
                  </a:outerShdw>
                </a:effectLst>
                <a:latin typeface="Bradley Hand ITC" pitchFamily="66" charset="0"/>
              </a:rPr>
              <a:t>una lonza leggera e presta molto, </a:t>
            </a:r>
          </a:p>
          <a:p>
            <a:pPr lvl="0" algn="ctr"/>
            <a:r>
              <a:rPr lang="it-IT" sz="2800" b="1" dirty="0" smtClean="0">
                <a:effectLst>
                  <a:outerShdw blurRad="38100" dist="38100" dir="2700000" algn="tl">
                    <a:srgbClr val="000000">
                      <a:alpha val="43137"/>
                    </a:srgbClr>
                  </a:outerShdw>
                </a:effectLst>
                <a:latin typeface="Bradley Hand ITC" pitchFamily="66" charset="0"/>
              </a:rPr>
              <a:t>che di pel </a:t>
            </a:r>
            <a:r>
              <a:rPr lang="it-IT" sz="2800" b="1" dirty="0" err="1" smtClean="0">
                <a:effectLst>
                  <a:outerShdw blurRad="38100" dist="38100" dir="2700000" algn="tl">
                    <a:srgbClr val="000000">
                      <a:alpha val="43137"/>
                    </a:srgbClr>
                  </a:outerShdw>
                </a:effectLst>
                <a:latin typeface="Bradley Hand ITC" pitchFamily="66" charset="0"/>
              </a:rPr>
              <a:t>macolato</a:t>
            </a:r>
            <a:r>
              <a:rPr lang="it-IT" sz="2800" b="1" dirty="0" smtClean="0">
                <a:effectLst>
                  <a:outerShdw blurRad="38100" dist="38100" dir="2700000" algn="tl">
                    <a:srgbClr val="000000">
                      <a:alpha val="43137"/>
                    </a:srgbClr>
                  </a:outerShdw>
                </a:effectLst>
                <a:latin typeface="Bradley Hand ITC" pitchFamily="66" charset="0"/>
              </a:rPr>
              <a:t> era </a:t>
            </a:r>
            <a:r>
              <a:rPr lang="it-IT" sz="2800" b="1" dirty="0" err="1" smtClean="0">
                <a:effectLst>
                  <a:outerShdw blurRad="38100" dist="38100" dir="2700000" algn="tl">
                    <a:srgbClr val="000000">
                      <a:alpha val="43137"/>
                    </a:srgbClr>
                  </a:outerShdw>
                </a:effectLst>
                <a:latin typeface="Bradley Hand ITC" pitchFamily="66" charset="0"/>
              </a:rPr>
              <a:t>coverta</a:t>
            </a:r>
            <a:r>
              <a:rPr lang="it-IT" sz="2800" b="1" dirty="0" smtClean="0">
                <a:effectLst>
                  <a:outerShdw blurRad="38100" dist="38100" dir="2700000" algn="tl">
                    <a:srgbClr val="000000">
                      <a:alpha val="43137"/>
                    </a:srgbClr>
                  </a:outerShdw>
                </a:effectLst>
                <a:latin typeface="Bradley Hand ITC" pitchFamily="66" charset="0"/>
              </a:rPr>
              <a:t>; </a:t>
            </a: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e non mi si </a:t>
            </a:r>
            <a:r>
              <a:rPr lang="it-IT" sz="2800" b="1" dirty="0" err="1" smtClean="0">
                <a:effectLst>
                  <a:outerShdw blurRad="38100" dist="38100" dir="2700000" algn="tl">
                    <a:srgbClr val="000000">
                      <a:alpha val="43137"/>
                    </a:srgbClr>
                  </a:outerShdw>
                </a:effectLst>
                <a:latin typeface="Bradley Hand ITC" pitchFamily="66" charset="0"/>
              </a:rPr>
              <a:t>partia</a:t>
            </a:r>
            <a:r>
              <a:rPr lang="it-IT" sz="2800" b="1" dirty="0" smtClean="0">
                <a:effectLst>
                  <a:outerShdw blurRad="38100" dist="38100" dir="2700000" algn="tl">
                    <a:srgbClr val="000000">
                      <a:alpha val="43137"/>
                    </a:srgbClr>
                  </a:outerShdw>
                </a:effectLst>
                <a:latin typeface="Bradley Hand ITC" pitchFamily="66" charset="0"/>
              </a:rPr>
              <a:t> dinanzi al volto, </a:t>
            </a:r>
          </a:p>
          <a:p>
            <a:pPr lvl="0" algn="ctr"/>
            <a:r>
              <a:rPr lang="it-IT" sz="2800" b="1" dirty="0" smtClean="0">
                <a:effectLst>
                  <a:outerShdw blurRad="38100" dist="38100" dir="2700000" algn="tl">
                    <a:srgbClr val="000000">
                      <a:alpha val="43137"/>
                    </a:srgbClr>
                  </a:outerShdw>
                </a:effectLst>
                <a:latin typeface="Bradley Hand ITC" pitchFamily="66" charset="0"/>
              </a:rPr>
              <a:t>anzi ’</a:t>
            </a:r>
            <a:r>
              <a:rPr lang="it-IT" sz="2800" b="1" dirty="0" err="1" smtClean="0">
                <a:effectLst>
                  <a:outerShdw blurRad="38100" dist="38100" dir="2700000" algn="tl">
                    <a:srgbClr val="000000">
                      <a:alpha val="43137"/>
                    </a:srgbClr>
                  </a:outerShdw>
                </a:effectLst>
                <a:latin typeface="Bradley Hand ITC" pitchFamily="66" charset="0"/>
              </a:rPr>
              <a:t>mpediva</a:t>
            </a:r>
            <a:r>
              <a:rPr lang="it-IT" sz="2800" b="1" dirty="0" smtClean="0">
                <a:effectLst>
                  <a:outerShdw blurRad="38100" dist="38100" dir="2700000" algn="tl">
                    <a:srgbClr val="000000">
                      <a:alpha val="43137"/>
                    </a:srgbClr>
                  </a:outerShdw>
                </a:effectLst>
                <a:latin typeface="Bradley Hand ITC" pitchFamily="66" charset="0"/>
              </a:rPr>
              <a:t> tanto il mio cammino, </a:t>
            </a:r>
          </a:p>
          <a:p>
            <a:pPr lvl="0" algn="ctr"/>
            <a:r>
              <a:rPr lang="it-IT" sz="2800" b="1" dirty="0" smtClean="0">
                <a:effectLst>
                  <a:outerShdw blurRad="38100" dist="38100" dir="2700000" algn="tl">
                    <a:srgbClr val="000000">
                      <a:alpha val="43137"/>
                    </a:srgbClr>
                  </a:outerShdw>
                </a:effectLst>
                <a:latin typeface="Bradley Hand ITC" pitchFamily="66" charset="0"/>
              </a:rPr>
              <a:t>ch’i’ fui per ritornar più volte </a:t>
            </a:r>
            <a:r>
              <a:rPr lang="it-IT" sz="2800" b="1" dirty="0" err="1" smtClean="0">
                <a:effectLst>
                  <a:outerShdw blurRad="38100" dist="38100" dir="2700000" algn="tl">
                    <a:srgbClr val="000000">
                      <a:alpha val="43137"/>
                    </a:srgbClr>
                  </a:outerShdw>
                </a:effectLst>
                <a:latin typeface="Bradley Hand ITC" pitchFamily="66" charset="0"/>
              </a:rPr>
              <a:t>vòlto</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3" name="Rettangolo 2"/>
          <p:cNvSpPr/>
          <p:nvPr/>
        </p:nvSpPr>
        <p:spPr>
          <a:xfrm>
            <a:off x="6876256" y="699542"/>
            <a:ext cx="1944216" cy="3970318"/>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Giunto quasi all’inizio della salita vera e propria, ecco apparirmi una lince snella e veloce, dal manto chiazzato:</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essa non si allontanava da me, ma, al contrario, ostacolava a tal punto il mio andare, che più di una volta fui sul punto di tornarmene indietro.</a:t>
            </a:r>
            <a:endParaRPr lang="it-IT" sz="1400" dirty="0">
              <a:solidFill>
                <a:schemeClr val="bg1"/>
              </a:solidFill>
              <a:effectLst>
                <a:outerShdw blurRad="38100" dist="38100" dir="2700000" algn="tl">
                  <a:srgbClr val="000000">
                    <a:alpha val="43137"/>
                  </a:srgbClr>
                </a:outerShdw>
              </a:effectLst>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11</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additive="base">
                                        <p:cTn id="4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http://www.lannaronca.it/Ghepardo.jpg"/>
          <p:cNvPicPr>
            <a:picLocks noChangeAspect="1" noChangeArrowheads="1"/>
          </p:cNvPicPr>
          <p:nvPr/>
        </p:nvPicPr>
        <p:blipFill>
          <a:blip r:embed="rId4" cstate="print"/>
          <a:srcRect/>
          <a:stretch>
            <a:fillRect/>
          </a:stretch>
        </p:blipFill>
        <p:spPr bwMode="auto">
          <a:xfrm>
            <a:off x="539552" y="267494"/>
            <a:ext cx="6144683" cy="4608512"/>
          </a:xfrm>
          <a:prstGeom prst="rect">
            <a:avLst/>
          </a:prstGeom>
          <a:noFill/>
        </p:spPr>
      </p:pic>
      <p:sp>
        <p:nvSpPr>
          <p:cNvPr id="9" name="CasellaDiTesto 8"/>
          <p:cNvSpPr txBox="1"/>
          <p:nvPr/>
        </p:nvSpPr>
        <p:spPr>
          <a:xfrm>
            <a:off x="6876256" y="2427734"/>
            <a:ext cx="2016224" cy="646331"/>
          </a:xfrm>
          <a:prstGeom prst="rect">
            <a:avLst/>
          </a:prstGeom>
          <a:noFill/>
        </p:spPr>
        <p:txBody>
          <a:bodyPr wrap="square" rtlCol="0">
            <a:spAutoFit/>
          </a:bodyPr>
          <a:lstStyle/>
          <a:p>
            <a:pPr algn="ctr"/>
            <a:r>
              <a:rPr lang="it-IT" dirty="0" smtClean="0">
                <a:solidFill>
                  <a:schemeClr val="bg1"/>
                </a:solidFill>
              </a:rPr>
              <a:t>La lonza</a:t>
            </a:r>
          </a:p>
          <a:p>
            <a:pPr algn="ctr"/>
            <a:r>
              <a:rPr lang="it-IT" dirty="0" smtClean="0">
                <a:solidFill>
                  <a:schemeClr val="bg1"/>
                </a:solidFill>
              </a:rPr>
              <a:t>(lince)</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12</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ustDataLst>
      <p:tags r:id="rId1"/>
    </p:custDataLst>
  </p:cSld>
  <p:clrMapOvr>
    <a:masterClrMapping/>
  </p:clrMapOvr>
  <p:transition advTm="33385">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267494"/>
            <a:ext cx="6534472" cy="4585871"/>
          </a:xfrm>
          <a:prstGeom prst="rect">
            <a:avLst/>
          </a:prstGeom>
        </p:spPr>
        <p:txBody>
          <a:bodyPr wrap="square">
            <a:spAutoFit/>
          </a:bodyPr>
          <a:lstStyle/>
          <a:p>
            <a:pPr lvl="0" algn="ctr"/>
            <a:r>
              <a:rPr lang="it-IT" sz="2800" b="1" dirty="0" err="1" smtClean="0">
                <a:effectLst>
                  <a:outerShdw blurRad="38100" dist="38100" dir="2700000" algn="tl">
                    <a:srgbClr val="000000">
                      <a:alpha val="43137"/>
                    </a:srgbClr>
                  </a:outerShdw>
                </a:effectLst>
                <a:latin typeface="Bradley Hand ITC" pitchFamily="66" charset="0"/>
              </a:rPr>
              <a:t>Temp</a:t>
            </a:r>
            <a:r>
              <a:rPr lang="it-IT" sz="2800" b="1" dirty="0" smtClean="0">
                <a:effectLst>
                  <a:outerShdw blurRad="38100" dist="38100" dir="2700000" algn="tl">
                    <a:srgbClr val="000000">
                      <a:alpha val="43137"/>
                    </a:srgbClr>
                  </a:outerShdw>
                </a:effectLst>
                <a:latin typeface="Bradley Hand ITC" pitchFamily="66" charset="0"/>
              </a:rPr>
              <a:t>’era dal principio del mattino, </a:t>
            </a:r>
          </a:p>
          <a:p>
            <a:pPr lvl="0" algn="ctr"/>
            <a:r>
              <a:rPr lang="it-IT" sz="2800" b="1" dirty="0" smtClean="0">
                <a:effectLst>
                  <a:outerShdw blurRad="38100" dist="38100" dir="2700000" algn="tl">
                    <a:srgbClr val="000000">
                      <a:alpha val="43137"/>
                    </a:srgbClr>
                  </a:outerShdw>
                </a:effectLst>
                <a:latin typeface="Bradley Hand ITC" pitchFamily="66" charset="0"/>
              </a:rPr>
              <a:t>e ’l sol montava ’n </a:t>
            </a:r>
            <a:r>
              <a:rPr lang="it-IT" sz="2800" b="1" dirty="0" err="1" smtClean="0">
                <a:effectLst>
                  <a:outerShdw blurRad="38100" dist="38100" dir="2700000" algn="tl">
                    <a:srgbClr val="000000">
                      <a:alpha val="43137"/>
                    </a:srgbClr>
                  </a:outerShdw>
                </a:effectLst>
                <a:latin typeface="Bradley Hand ITC" pitchFamily="66" charset="0"/>
              </a:rPr>
              <a:t>sù</a:t>
            </a:r>
            <a:r>
              <a:rPr lang="it-IT" sz="2800" b="1" dirty="0" smtClean="0">
                <a:effectLst>
                  <a:outerShdw blurRad="38100" dist="38100" dir="2700000" algn="tl">
                    <a:srgbClr val="000000">
                      <a:alpha val="43137"/>
                    </a:srgbClr>
                  </a:outerShdw>
                </a:effectLst>
                <a:latin typeface="Bradley Hand ITC" pitchFamily="66" charset="0"/>
              </a:rPr>
              <a:t> con quelle stelle </a:t>
            </a:r>
          </a:p>
          <a:p>
            <a:pPr lvl="0" algn="ctr"/>
            <a:r>
              <a:rPr lang="it-IT" sz="2800" b="1" dirty="0" smtClean="0">
                <a:effectLst>
                  <a:outerShdw blurRad="38100" dist="38100" dir="2700000" algn="tl">
                    <a:srgbClr val="000000">
                      <a:alpha val="43137"/>
                    </a:srgbClr>
                  </a:outerShdw>
                </a:effectLst>
                <a:latin typeface="Bradley Hand ITC" pitchFamily="66" charset="0"/>
              </a:rPr>
              <a:t>ch’</a:t>
            </a:r>
            <a:r>
              <a:rPr lang="it-IT" sz="2800" b="1" dirty="0" err="1" smtClean="0">
                <a:effectLst>
                  <a:outerShdw blurRad="38100" dist="38100" dir="2700000" algn="tl">
                    <a:srgbClr val="000000">
                      <a:alpha val="43137"/>
                    </a:srgbClr>
                  </a:outerShdw>
                </a:effectLst>
                <a:latin typeface="Bradley Hand ITC" pitchFamily="66" charset="0"/>
              </a:rPr>
              <a:t>eran</a:t>
            </a:r>
            <a:r>
              <a:rPr lang="it-IT" sz="2800" b="1" dirty="0" smtClean="0">
                <a:effectLst>
                  <a:outerShdw blurRad="38100" dist="38100" dir="2700000" algn="tl">
                    <a:srgbClr val="000000">
                      <a:alpha val="43137"/>
                    </a:srgbClr>
                  </a:outerShdw>
                </a:effectLst>
                <a:latin typeface="Bradley Hand ITC" pitchFamily="66" charset="0"/>
              </a:rPr>
              <a:t> con lui quando l’amor divino </a:t>
            </a:r>
          </a:p>
          <a:p>
            <a:pPr lvl="0" algn="ctr"/>
            <a:endParaRPr lang="it-IT" sz="24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mosse di prima quelle cose belle; </a:t>
            </a:r>
          </a:p>
          <a:p>
            <a:pPr lvl="0" algn="ctr"/>
            <a:r>
              <a:rPr lang="it-IT" sz="2800" b="1" dirty="0" smtClean="0">
                <a:effectLst>
                  <a:outerShdw blurRad="38100" dist="38100" dir="2700000" algn="tl">
                    <a:srgbClr val="000000">
                      <a:alpha val="43137"/>
                    </a:srgbClr>
                  </a:outerShdw>
                </a:effectLst>
                <a:latin typeface="Bradley Hand ITC" pitchFamily="66" charset="0"/>
              </a:rPr>
              <a:t>sì ch’a bene sperar m’era cagione </a:t>
            </a:r>
          </a:p>
          <a:p>
            <a:pPr lvl="0" algn="ctr"/>
            <a:r>
              <a:rPr lang="it-IT" sz="2800" b="1" dirty="0" smtClean="0">
                <a:effectLst>
                  <a:outerShdw blurRad="38100" dist="38100" dir="2700000" algn="tl">
                    <a:srgbClr val="000000">
                      <a:alpha val="43137"/>
                    </a:srgbClr>
                  </a:outerShdw>
                </a:effectLst>
                <a:latin typeface="Bradley Hand ITC" pitchFamily="66" charset="0"/>
              </a:rPr>
              <a:t>di quella fiera a la </a:t>
            </a:r>
            <a:r>
              <a:rPr lang="it-IT" sz="2800" b="1" dirty="0" err="1" smtClean="0">
                <a:effectLst>
                  <a:outerShdw blurRad="38100" dist="38100" dir="2700000" algn="tl">
                    <a:srgbClr val="000000">
                      <a:alpha val="43137"/>
                    </a:srgbClr>
                  </a:outerShdw>
                </a:effectLst>
                <a:latin typeface="Bradley Hand ITC" pitchFamily="66" charset="0"/>
              </a:rPr>
              <a:t>gaetta</a:t>
            </a:r>
            <a:r>
              <a:rPr lang="it-IT" sz="2800" b="1" dirty="0" smtClean="0">
                <a:effectLst>
                  <a:outerShdw blurRad="38100" dist="38100" dir="2700000" algn="tl">
                    <a:srgbClr val="000000">
                      <a:alpha val="43137"/>
                    </a:srgbClr>
                  </a:outerShdw>
                </a:effectLst>
                <a:latin typeface="Bradley Hand ITC" pitchFamily="66" charset="0"/>
              </a:rPr>
              <a:t> pelle </a:t>
            </a:r>
          </a:p>
          <a:p>
            <a:pPr lvl="0" algn="ctr"/>
            <a:endParaRPr lang="it-IT"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l’ora del tempo e la dolce stagione; </a:t>
            </a:r>
          </a:p>
          <a:p>
            <a:pPr lvl="0" algn="ctr"/>
            <a:r>
              <a:rPr lang="it-IT" sz="2800" b="1" dirty="0" smtClean="0">
                <a:effectLst>
                  <a:outerShdw blurRad="38100" dist="38100" dir="2700000" algn="tl">
                    <a:srgbClr val="000000">
                      <a:alpha val="43137"/>
                    </a:srgbClr>
                  </a:outerShdw>
                </a:effectLst>
                <a:latin typeface="Bradley Hand ITC" pitchFamily="66" charset="0"/>
              </a:rPr>
              <a:t>ma non sì che paura non mi desse </a:t>
            </a:r>
          </a:p>
          <a:p>
            <a:pPr lvl="0" algn="ctr"/>
            <a:r>
              <a:rPr lang="it-IT" sz="2800" b="1" dirty="0" smtClean="0">
                <a:effectLst>
                  <a:outerShdw blurRad="38100" dist="38100" dir="2700000" algn="tl">
                    <a:srgbClr val="000000">
                      <a:alpha val="43137"/>
                    </a:srgbClr>
                  </a:outerShdw>
                </a:effectLst>
                <a:latin typeface="Bradley Hand ITC" pitchFamily="66" charset="0"/>
              </a:rPr>
              <a:t>la vista che m’apparve d’un leone. </a:t>
            </a:r>
            <a:endParaRPr lang="it-IT" sz="2800" dirty="0">
              <a:effectLst>
                <a:outerShdw blurRad="38100" dist="38100" dir="2700000" algn="tl">
                  <a:srgbClr val="000000">
                    <a:alpha val="43137"/>
                  </a:srgbClr>
                </a:outerShdw>
              </a:effectLst>
            </a:endParaRPr>
          </a:p>
        </p:txBody>
      </p:sp>
      <p:sp>
        <p:nvSpPr>
          <p:cNvPr id="3" name="Rettangolo 2"/>
          <p:cNvSpPr/>
          <p:nvPr/>
        </p:nvSpPr>
        <p:spPr>
          <a:xfrm>
            <a:off x="6876256" y="267494"/>
            <a:ext cx="2053462" cy="4524315"/>
          </a:xfrm>
          <a:prstGeom prst="rect">
            <a:avLst/>
          </a:prstGeom>
        </p:spPr>
        <p:txBody>
          <a:bodyPr wrap="square">
            <a:spAutoFit/>
          </a:bodyPr>
          <a:lstStyle/>
          <a:p>
            <a:r>
              <a:rPr lang="it-IT" sz="1200" dirty="0" smtClean="0">
                <a:solidFill>
                  <a:schemeClr val="bg1"/>
                </a:solidFill>
                <a:effectLst>
                  <a:outerShdw blurRad="38100" dist="38100" dir="2700000" algn="tl">
                    <a:srgbClr val="000000">
                      <a:alpha val="43137"/>
                    </a:srgbClr>
                  </a:outerShdw>
                </a:effectLst>
              </a:rPr>
              <a:t>Era l’alba e il sole saliva in cielo nella costellazione dell’Ariete, con la quale si era trovato in congiunzione allorché Iddio creò, imprimendo loro il movimento, gli astri;</a:t>
            </a:r>
          </a:p>
          <a:p>
            <a:r>
              <a:rPr lang="it-IT" sz="1200" dirty="0" smtClean="0">
                <a:solidFill>
                  <a:schemeClr val="bg1"/>
                </a:solidFill>
                <a:effectLst>
                  <a:outerShdw blurRad="38100" dist="38100" dir="2700000" algn="tl">
                    <a:srgbClr val="000000">
                      <a:alpha val="43137"/>
                    </a:srgbClr>
                  </a:outerShdw>
                </a:effectLst>
              </a:rPr>
              <a:t> per questa ragione erano per me auspicio di vittoria su quella belva dalla pelle screziata  l’ora mattutina e la primavera (la dolce stagione: il sole è nel segno dell’Ariete appunto in questa stagione), </a:t>
            </a:r>
          </a:p>
          <a:p>
            <a:r>
              <a:rPr lang="it-IT" sz="1200" dirty="0" smtClean="0">
                <a:solidFill>
                  <a:schemeClr val="bg1"/>
                </a:solidFill>
                <a:effectLst>
                  <a:outerShdw blurRad="38100" dist="38100" dir="2700000" algn="tl">
                    <a:srgbClr val="000000">
                      <a:alpha val="43137"/>
                    </a:srgbClr>
                  </a:outerShdw>
                </a:effectLst>
              </a:rPr>
              <a:t>non tanto tuttavia da far sì ch’io non restassi nuovamente atterrito all’apparizione di un leone.</a:t>
            </a:r>
            <a:endParaRPr lang="it-IT" sz="1200"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13</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 calcmode="lin" valueType="num">
                                      <p:cBhvr additive="base">
                                        <p:cTn id="4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anim calcmode="lin" valueType="num">
                                      <p:cBhvr additive="base">
                                        <p:cTn id="5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0" end="10"/>
                                            </p:txEl>
                                          </p:spTgt>
                                        </p:tgtEl>
                                        <p:attrNameLst>
                                          <p:attrName>style.visibility</p:attrName>
                                        </p:attrNameLst>
                                      </p:cBhvr>
                                      <p:to>
                                        <p:strVal val="visible"/>
                                      </p:to>
                                    </p:set>
                                    <p:anim calcmode="lin" valueType="num">
                                      <p:cBhvr additive="base">
                                        <p:cTn id="5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 calcmode="lin" valueType="num">
                                      <p:cBhvr additive="base">
                                        <p:cTn id="6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923678"/>
            <a:ext cx="6534472" cy="1569660"/>
          </a:xfrm>
          <a:prstGeom prst="rect">
            <a:avLst/>
          </a:prstGeom>
        </p:spPr>
        <p:txBody>
          <a:bodyPr wrap="square">
            <a:spAutoFit/>
          </a:bodyPr>
          <a:lstStyle/>
          <a:p>
            <a:pPr lvl="0" algn="ctr"/>
            <a:r>
              <a:rPr lang="it-IT" sz="3200" b="1" dirty="0" smtClean="0">
                <a:effectLst>
                  <a:outerShdw blurRad="38100" dist="38100" dir="2700000" algn="tl">
                    <a:srgbClr val="000000">
                      <a:alpha val="43137"/>
                    </a:srgbClr>
                  </a:outerShdw>
                </a:effectLst>
                <a:latin typeface="Bradley Hand ITC" pitchFamily="66" charset="0"/>
              </a:rPr>
              <a:t>Questi </a:t>
            </a:r>
            <a:r>
              <a:rPr lang="it-IT" sz="3200" b="1" dirty="0" err="1" smtClean="0">
                <a:effectLst>
                  <a:outerShdw blurRad="38100" dist="38100" dir="2700000" algn="tl">
                    <a:srgbClr val="000000">
                      <a:alpha val="43137"/>
                    </a:srgbClr>
                  </a:outerShdw>
                </a:effectLst>
                <a:latin typeface="Bradley Hand ITC" pitchFamily="66" charset="0"/>
              </a:rPr>
              <a:t>parea</a:t>
            </a:r>
            <a:r>
              <a:rPr lang="it-IT" sz="3200" b="1" dirty="0" smtClean="0">
                <a:effectLst>
                  <a:outerShdw blurRad="38100" dist="38100" dir="2700000" algn="tl">
                    <a:srgbClr val="000000">
                      <a:alpha val="43137"/>
                    </a:srgbClr>
                  </a:outerShdw>
                </a:effectLst>
                <a:latin typeface="Bradley Hand ITC" pitchFamily="66" charset="0"/>
              </a:rPr>
              <a:t> che contra me venisse </a:t>
            </a:r>
          </a:p>
          <a:p>
            <a:pPr lvl="0" algn="ctr"/>
            <a:r>
              <a:rPr lang="it-IT" sz="3200" b="1" dirty="0" smtClean="0">
                <a:effectLst>
                  <a:outerShdw blurRad="38100" dist="38100" dir="2700000" algn="tl">
                    <a:srgbClr val="000000">
                      <a:alpha val="43137"/>
                    </a:srgbClr>
                  </a:outerShdw>
                </a:effectLst>
                <a:latin typeface="Bradley Hand ITC" pitchFamily="66" charset="0"/>
              </a:rPr>
              <a:t>con la test’alta e con rabbiosa fame, </a:t>
            </a:r>
          </a:p>
          <a:p>
            <a:pPr lvl="0" algn="ctr"/>
            <a:r>
              <a:rPr lang="it-IT" sz="3200" b="1" dirty="0" smtClean="0">
                <a:effectLst>
                  <a:outerShdw blurRad="38100" dist="38100" dir="2700000" algn="tl">
                    <a:srgbClr val="000000">
                      <a:alpha val="43137"/>
                    </a:srgbClr>
                  </a:outerShdw>
                </a:effectLst>
                <a:latin typeface="Bradley Hand ITC" pitchFamily="66" charset="0"/>
              </a:rPr>
              <a:t>sì che </a:t>
            </a:r>
            <a:r>
              <a:rPr lang="it-IT" sz="3200" b="1" dirty="0" err="1" smtClean="0">
                <a:effectLst>
                  <a:outerShdw blurRad="38100" dist="38100" dir="2700000" algn="tl">
                    <a:srgbClr val="000000">
                      <a:alpha val="43137"/>
                    </a:srgbClr>
                  </a:outerShdw>
                </a:effectLst>
                <a:latin typeface="Bradley Hand ITC" pitchFamily="66" charset="0"/>
              </a:rPr>
              <a:t>parea</a:t>
            </a:r>
            <a:r>
              <a:rPr lang="it-IT" sz="3200" b="1" dirty="0" smtClean="0">
                <a:effectLst>
                  <a:outerShdw blurRad="38100" dist="38100" dir="2700000" algn="tl">
                    <a:srgbClr val="000000">
                      <a:alpha val="43137"/>
                    </a:srgbClr>
                  </a:outerShdw>
                </a:effectLst>
                <a:latin typeface="Bradley Hand ITC" pitchFamily="66" charset="0"/>
              </a:rPr>
              <a:t> che l’</a:t>
            </a:r>
            <a:r>
              <a:rPr lang="it-IT" sz="3200" b="1" dirty="0" err="1" smtClean="0">
                <a:effectLst>
                  <a:outerShdw blurRad="38100" dist="38100" dir="2700000" algn="tl">
                    <a:srgbClr val="000000">
                      <a:alpha val="43137"/>
                    </a:srgbClr>
                  </a:outerShdw>
                </a:effectLst>
                <a:latin typeface="Bradley Hand ITC" pitchFamily="66" charset="0"/>
              </a:rPr>
              <a:t>aere</a:t>
            </a:r>
            <a:r>
              <a:rPr lang="it-IT" sz="3200" b="1" dirty="0" smtClean="0">
                <a:effectLst>
                  <a:outerShdw blurRad="38100" dist="38100" dir="2700000" algn="tl">
                    <a:srgbClr val="000000">
                      <a:alpha val="43137"/>
                    </a:srgbClr>
                  </a:outerShdw>
                </a:effectLst>
                <a:latin typeface="Bradley Hand ITC" pitchFamily="66" charset="0"/>
              </a:rPr>
              <a:t> ne </a:t>
            </a:r>
            <a:r>
              <a:rPr lang="it-IT" sz="3200" b="1" dirty="0" err="1" smtClean="0">
                <a:effectLst>
                  <a:outerShdw blurRad="38100" dist="38100" dir="2700000" algn="tl">
                    <a:srgbClr val="000000">
                      <a:alpha val="43137"/>
                    </a:srgbClr>
                  </a:outerShdw>
                </a:effectLst>
                <a:latin typeface="Bradley Hand ITC" pitchFamily="66" charset="0"/>
              </a:rPr>
              <a:t>tremesse</a:t>
            </a:r>
            <a:r>
              <a:rPr lang="it-IT" sz="3200" b="1" dirty="0" smtClean="0">
                <a:effectLst>
                  <a:outerShdw blurRad="38100" dist="38100" dir="2700000" algn="tl">
                    <a:srgbClr val="000000">
                      <a:alpha val="43137"/>
                    </a:srgbClr>
                  </a:outerShdw>
                </a:effectLst>
                <a:latin typeface="Bradley Hand ITC" pitchFamily="66" charset="0"/>
              </a:rPr>
              <a:t>. </a:t>
            </a:r>
            <a:endParaRPr lang="it-IT" sz="3200" b="1" dirty="0">
              <a:effectLst>
                <a:outerShdw blurRad="38100" dist="38100" dir="2700000" algn="tl">
                  <a:srgbClr val="000000">
                    <a:alpha val="43137"/>
                  </a:srgbClr>
                </a:outerShdw>
              </a:effectLst>
              <a:latin typeface="Bradley Hand ITC" pitchFamily="66" charset="0"/>
            </a:endParaRPr>
          </a:p>
        </p:txBody>
      </p:sp>
      <p:sp>
        <p:nvSpPr>
          <p:cNvPr id="3" name="Rettangolo 2"/>
          <p:cNvSpPr/>
          <p:nvPr/>
        </p:nvSpPr>
        <p:spPr>
          <a:xfrm>
            <a:off x="6876256" y="1635646"/>
            <a:ext cx="2016224" cy="2031325"/>
          </a:xfrm>
          <a:prstGeom prst="rect">
            <a:avLst/>
          </a:prstGeom>
        </p:spPr>
        <p:txBody>
          <a:bodyPr wrap="square">
            <a:spAutoFit/>
          </a:bodyPr>
          <a:lstStyle/>
          <a:p>
            <a:r>
              <a:rPr lang="it-IT" sz="1400" dirty="0" smtClean="0">
                <a:solidFill>
                  <a:schemeClr val="bg1"/>
                </a:solidFill>
              </a:rPr>
              <a:t>Questo sembrava venirmi incontro rabbioso e famelico, col capo eretto, e diffondeva intorno a sé tanto spavento che l’aria stessa sembrava rabbrividirne.</a:t>
            </a:r>
            <a:endParaRPr lang="it-IT" sz="1400"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14</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843558"/>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Ed una lupa, che di tutte brame </a:t>
            </a:r>
          </a:p>
          <a:p>
            <a:pPr lvl="0" algn="ctr"/>
            <a:r>
              <a:rPr lang="it-IT" sz="2800" b="1" dirty="0" err="1" smtClean="0">
                <a:effectLst>
                  <a:outerShdw blurRad="38100" dist="38100" dir="2700000" algn="tl">
                    <a:srgbClr val="000000">
                      <a:alpha val="43137"/>
                    </a:srgbClr>
                  </a:outerShdw>
                </a:effectLst>
                <a:latin typeface="Bradley Hand ITC" pitchFamily="66" charset="0"/>
              </a:rPr>
              <a:t>sembiava</a:t>
            </a:r>
            <a:r>
              <a:rPr lang="it-IT" sz="2800" b="1" dirty="0" smtClean="0">
                <a:effectLst>
                  <a:outerShdw blurRad="38100" dist="38100" dir="2700000" algn="tl">
                    <a:srgbClr val="000000">
                      <a:alpha val="43137"/>
                    </a:srgbClr>
                  </a:outerShdw>
                </a:effectLst>
                <a:latin typeface="Bradley Hand ITC" pitchFamily="66" charset="0"/>
              </a:rPr>
              <a:t> carca ne la sua magrezza, </a:t>
            </a:r>
          </a:p>
          <a:p>
            <a:pPr lvl="0" algn="ctr"/>
            <a:r>
              <a:rPr lang="it-IT" sz="2800" b="1" dirty="0" smtClean="0">
                <a:effectLst>
                  <a:outerShdw blurRad="38100" dist="38100" dir="2700000" algn="tl">
                    <a:srgbClr val="000000">
                      <a:alpha val="43137"/>
                    </a:srgbClr>
                  </a:outerShdw>
                </a:effectLst>
                <a:latin typeface="Bradley Hand ITC" pitchFamily="66" charset="0"/>
              </a:rPr>
              <a:t>e molte genti </a:t>
            </a:r>
            <a:r>
              <a:rPr lang="it-IT" sz="2800" b="1" dirty="0" err="1" smtClean="0">
                <a:effectLst>
                  <a:outerShdw blurRad="38100" dist="38100" dir="2700000" algn="tl">
                    <a:srgbClr val="000000">
                      <a:alpha val="43137"/>
                    </a:srgbClr>
                  </a:outerShdw>
                </a:effectLst>
                <a:latin typeface="Bradley Hand ITC" pitchFamily="66" charset="0"/>
              </a:rPr>
              <a:t>fé</a:t>
            </a:r>
            <a:r>
              <a:rPr lang="it-IT" sz="2800" b="1" dirty="0" smtClean="0">
                <a:effectLst>
                  <a:outerShdw blurRad="38100" dist="38100" dir="2700000" algn="tl">
                    <a:srgbClr val="000000">
                      <a:alpha val="43137"/>
                    </a:srgbClr>
                  </a:outerShdw>
                </a:effectLst>
                <a:latin typeface="Bradley Hand ITC" pitchFamily="66" charset="0"/>
              </a:rPr>
              <a:t> già viver grame, </a:t>
            </a: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questa mi porse tanto di gravezza </a:t>
            </a:r>
          </a:p>
          <a:p>
            <a:pPr lvl="0" algn="ctr"/>
            <a:r>
              <a:rPr lang="it-IT" sz="2800" b="1" dirty="0" smtClean="0">
                <a:effectLst>
                  <a:outerShdw blurRad="38100" dist="38100" dir="2700000" algn="tl">
                    <a:srgbClr val="000000">
                      <a:alpha val="43137"/>
                    </a:srgbClr>
                  </a:outerShdw>
                </a:effectLst>
                <a:latin typeface="Bradley Hand ITC" pitchFamily="66" charset="0"/>
              </a:rPr>
              <a:t>con la paura ch’</a:t>
            </a:r>
            <a:r>
              <a:rPr lang="it-IT" sz="2800" b="1" dirty="0" err="1" smtClean="0">
                <a:effectLst>
                  <a:outerShdw blurRad="38100" dist="38100" dir="2700000" algn="tl">
                    <a:srgbClr val="000000">
                      <a:alpha val="43137"/>
                    </a:srgbClr>
                  </a:outerShdw>
                </a:effectLst>
                <a:latin typeface="Bradley Hand ITC" pitchFamily="66" charset="0"/>
              </a:rPr>
              <a:t>uscia</a:t>
            </a:r>
            <a:r>
              <a:rPr lang="it-IT" sz="2800" b="1" dirty="0" smtClean="0">
                <a:effectLst>
                  <a:outerShdw blurRad="38100" dist="38100" dir="2700000" algn="tl">
                    <a:srgbClr val="000000">
                      <a:alpha val="43137"/>
                    </a:srgbClr>
                  </a:outerShdw>
                </a:effectLst>
                <a:latin typeface="Bradley Hand ITC" pitchFamily="66" charset="0"/>
              </a:rPr>
              <a:t> di sua vista, </a:t>
            </a:r>
          </a:p>
          <a:p>
            <a:pPr lvl="0" algn="ctr"/>
            <a:r>
              <a:rPr lang="it-IT" sz="2800" b="1" dirty="0" smtClean="0">
                <a:effectLst>
                  <a:outerShdw blurRad="38100" dist="38100" dir="2700000" algn="tl">
                    <a:srgbClr val="000000">
                      <a:alpha val="43137"/>
                    </a:srgbClr>
                  </a:outerShdw>
                </a:effectLst>
                <a:latin typeface="Bradley Hand ITC" pitchFamily="66" charset="0"/>
              </a:rPr>
              <a:t>ch’io </a:t>
            </a:r>
            <a:r>
              <a:rPr lang="it-IT" sz="2800" b="1" dirty="0" err="1" smtClean="0">
                <a:effectLst>
                  <a:outerShdw blurRad="38100" dist="38100" dir="2700000" algn="tl">
                    <a:srgbClr val="000000">
                      <a:alpha val="43137"/>
                    </a:srgbClr>
                  </a:outerShdw>
                </a:effectLst>
                <a:latin typeface="Bradley Hand ITC" pitchFamily="66" charset="0"/>
              </a:rPr>
              <a:t>perdei</a:t>
            </a:r>
            <a:r>
              <a:rPr lang="it-IT" sz="2800" b="1" dirty="0" smtClean="0">
                <a:effectLst>
                  <a:outerShdw blurRad="38100" dist="38100" dir="2700000" algn="tl">
                    <a:srgbClr val="000000">
                      <a:alpha val="43137"/>
                    </a:srgbClr>
                  </a:outerShdw>
                </a:effectLst>
                <a:latin typeface="Bradley Hand ITC" pitchFamily="66" charset="0"/>
              </a:rPr>
              <a:t> la speranza de l’altezza</a:t>
            </a:r>
            <a:endParaRPr lang="it-IT" sz="2800" dirty="0"/>
          </a:p>
        </p:txBody>
      </p:sp>
      <p:sp>
        <p:nvSpPr>
          <p:cNvPr id="3" name="Rettangolo 2"/>
          <p:cNvSpPr/>
          <p:nvPr/>
        </p:nvSpPr>
        <p:spPr>
          <a:xfrm>
            <a:off x="6858016" y="928676"/>
            <a:ext cx="2016224" cy="3108543"/>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E (oltre al leone) una lupa, nella cui macilenta figura covavano brame insaziabili, e che già molte genti</a:t>
            </a:r>
          </a:p>
          <a:p>
            <a:r>
              <a:rPr lang="it-IT" sz="1400" dirty="0" smtClean="0">
                <a:solidFill>
                  <a:schemeClr val="bg1"/>
                </a:solidFill>
                <a:effectLst>
                  <a:outerShdw blurRad="38100" dist="38100" dir="2700000" algn="tl">
                    <a:srgbClr val="000000">
                      <a:alpha val="43137"/>
                    </a:srgbClr>
                  </a:outerShdw>
                </a:effectLst>
              </a:rPr>
              <a:t>aveva reso infelici,</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 mi oppresse di tale sbigottimento con il suo aspetto, che disperai di raggiungere la cima del colle.</a:t>
            </a:r>
            <a:endParaRPr lang="it-IT" sz="1400" dirty="0">
              <a:solidFill>
                <a:schemeClr val="bg1"/>
              </a:solidFill>
              <a:effectLst>
                <a:outerShdw blurRad="38100" dist="38100" dir="2700000" algn="tl">
                  <a:srgbClr val="000000">
                    <a:alpha val="43137"/>
                  </a:srgbClr>
                </a:outerShdw>
              </a:effectLst>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15</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 calcmode="lin" valueType="num">
                                      <p:cBhvr additive="base">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 calcmode="lin" valueType="num">
                                      <p:cBhvr additive="base">
                                        <p:cTn id="4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rgamena 2 2"/>
          <p:cNvSpPr/>
          <p:nvPr/>
        </p:nvSpPr>
        <p:spPr>
          <a:xfrm>
            <a:off x="3286116" y="1571618"/>
            <a:ext cx="5400600" cy="3312368"/>
          </a:xfrm>
          <a:prstGeom prst="horizontalScroll">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sz="2000" dirty="0" smtClean="0">
                <a:solidFill>
                  <a:schemeClr val="tx1"/>
                </a:solidFill>
                <a:latin typeface="Old English Text MT" pitchFamily="66" charset="0"/>
                <a:cs typeface="Arabic Typesetting" pitchFamily="66" charset="-78"/>
              </a:rPr>
              <a:t>Per </a:t>
            </a:r>
            <a:r>
              <a:rPr sz="2000" dirty="0" err="1" smtClean="0">
                <a:solidFill>
                  <a:schemeClr val="tx1"/>
                </a:solidFill>
                <a:latin typeface="Old English Text MT" pitchFamily="66" charset="0"/>
                <a:cs typeface="Arabic Typesetting" pitchFamily="66" charset="-78"/>
              </a:rPr>
              <a:t>questo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li</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azzanna</a:t>
            </a:r>
            <a:r>
              <a:rPr sz="2000" dirty="0" smtClean="0">
                <a:solidFill>
                  <a:schemeClr val="tx1"/>
                </a:solidFill>
                <a:latin typeface="Old English Text MT" pitchFamily="66" charset="0"/>
                <a:cs typeface="Arabic Typesetting" pitchFamily="66" charset="-78"/>
              </a:rPr>
              <a:t> </a:t>
            </a:r>
            <a:r>
              <a:rPr sz="2000" b="1" dirty="0" err="1" smtClean="0">
                <a:solidFill>
                  <a:schemeClr val="tx1"/>
                </a:solidFill>
                <a:latin typeface="Old English Text MT" pitchFamily="66" charset="0"/>
                <a:cs typeface="Arabic Typesetting" pitchFamily="66" charset="-78"/>
              </a:rPr>
              <a:t>il</a:t>
            </a:r>
            <a:r>
              <a:rPr sz="2000" b="1" dirty="0" smtClean="0">
                <a:solidFill>
                  <a:schemeClr val="tx1"/>
                </a:solidFill>
                <a:latin typeface="Old English Text MT" pitchFamily="66" charset="0"/>
                <a:cs typeface="Arabic Typesetting" pitchFamily="66" charset="-78"/>
              </a:rPr>
              <a:t> </a:t>
            </a:r>
            <a:r>
              <a:rPr sz="2000" b="1" dirty="0" err="1" smtClean="0">
                <a:solidFill>
                  <a:schemeClr val="tx1"/>
                </a:solidFill>
                <a:latin typeface="Old English Text MT" pitchFamily="66" charset="0"/>
                <a:cs typeface="Arabic Typesetting" pitchFamily="66" charset="-78"/>
              </a:rPr>
              <a:t>leone</a:t>
            </a:r>
            <a:r>
              <a:rPr sz="2000" b="1"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della</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foresta</a:t>
            </a:r>
            <a:r>
              <a:rPr sz="2000" dirty="0" smtClean="0">
                <a:solidFill>
                  <a:schemeClr val="tx1"/>
                </a:solidFill>
                <a:latin typeface="Old English Text MT" pitchFamily="66" charset="0"/>
                <a:cs typeface="Arabic Typesetting" pitchFamily="66" charset="-78"/>
              </a:rPr>
              <a:t>,</a:t>
            </a:r>
            <a:br>
              <a:rPr sz="2000" dirty="0" smtClean="0">
                <a:solidFill>
                  <a:schemeClr val="tx1"/>
                </a:solidFill>
                <a:latin typeface="Old English Text MT" pitchFamily="66" charset="0"/>
                <a:cs typeface="Arabic Typesetting" pitchFamily="66" charset="-78"/>
              </a:rPr>
            </a:br>
            <a:r>
              <a:rPr sz="2000" b="1" dirty="0" err="1" smtClean="0">
                <a:solidFill>
                  <a:schemeClr val="tx1"/>
                </a:solidFill>
                <a:latin typeface="Old English Text MT" pitchFamily="66" charset="0"/>
                <a:cs typeface="Arabic Typesetting" pitchFamily="66" charset="-78"/>
              </a:rPr>
              <a:t>il</a:t>
            </a:r>
            <a:r>
              <a:rPr sz="2000" b="1" dirty="0" smtClean="0">
                <a:solidFill>
                  <a:schemeClr val="tx1"/>
                </a:solidFill>
                <a:latin typeface="Old English Text MT" pitchFamily="66" charset="0"/>
                <a:cs typeface="Arabic Typesetting" pitchFamily="66" charset="-78"/>
              </a:rPr>
              <a:t> </a:t>
            </a:r>
            <a:r>
              <a:rPr sz="2000" b="1" dirty="0" err="1" smtClean="0">
                <a:solidFill>
                  <a:schemeClr val="tx1"/>
                </a:solidFill>
                <a:latin typeface="Old English Text MT" pitchFamily="66" charset="0"/>
                <a:cs typeface="Arabic Typesetting" pitchFamily="66" charset="-78"/>
              </a:rPr>
              <a:t>lupo</a:t>
            </a:r>
            <a:r>
              <a:rPr sz="2000" b="1" dirty="0" smtClean="0">
                <a:solidFill>
                  <a:schemeClr val="tx1"/>
                </a:solidFill>
                <a:latin typeface="Old English Text MT" pitchFamily="66" charset="0"/>
                <a:cs typeface="Arabic Typesetting" pitchFamily="66" charset="-78"/>
              </a:rPr>
              <a:t> </a:t>
            </a:r>
            <a:r>
              <a:rPr sz="2000" b="1" dirty="0" err="1" smtClean="0">
                <a:solidFill>
                  <a:schemeClr val="tx1"/>
                </a:solidFill>
                <a:latin typeface="Old English Text MT" pitchFamily="66" charset="0"/>
                <a:cs typeface="Arabic Typesetting" pitchFamily="66" charset="-78"/>
              </a:rPr>
              <a:t>delle</a:t>
            </a:r>
            <a:r>
              <a:rPr sz="2000" b="1" dirty="0" smtClean="0">
                <a:solidFill>
                  <a:schemeClr val="tx1"/>
                </a:solidFill>
                <a:latin typeface="Old English Text MT" pitchFamily="66" charset="0"/>
                <a:cs typeface="Arabic Typesetting" pitchFamily="66" charset="-78"/>
              </a:rPr>
              <a:t> steppe </a:t>
            </a:r>
            <a:r>
              <a:rPr sz="2000" dirty="0" smtClean="0">
                <a:solidFill>
                  <a:schemeClr val="tx1"/>
                </a:solidFill>
                <a:latin typeface="Old English Text MT" pitchFamily="66" charset="0"/>
                <a:cs typeface="Arabic Typesetting" pitchFamily="66" charset="-78"/>
              </a:rPr>
              <a:t>ne </a:t>
            </a:r>
            <a:r>
              <a:rPr sz="2000" dirty="0" err="1" smtClean="0">
                <a:solidFill>
                  <a:schemeClr val="tx1"/>
                </a:solidFill>
                <a:latin typeface="Old English Text MT" pitchFamily="66" charset="0"/>
                <a:cs typeface="Arabic Typesetting" pitchFamily="66" charset="-78"/>
              </a:rPr>
              <a:t>fa</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scempio</a:t>
            </a:r>
            <a:r>
              <a:rPr sz="2000" dirty="0" smtClean="0">
                <a:solidFill>
                  <a:schemeClr val="tx1"/>
                </a:solidFill>
                <a:latin typeface="Old English Text MT" pitchFamily="66" charset="0"/>
                <a:cs typeface="Arabic Typesetting" pitchFamily="66" charset="-78"/>
              </a:rPr>
              <a:t>,</a:t>
            </a:r>
            <a:br>
              <a:rPr sz="2000" dirty="0" smtClean="0">
                <a:solidFill>
                  <a:schemeClr val="tx1"/>
                </a:solidFill>
                <a:latin typeface="Old English Text MT" pitchFamily="66" charset="0"/>
                <a:cs typeface="Arabic Typesetting" pitchFamily="66" charset="-78"/>
              </a:rPr>
            </a:br>
            <a:r>
              <a:rPr sz="2000" b="1" dirty="0" err="1" smtClean="0">
                <a:solidFill>
                  <a:schemeClr val="tx1"/>
                </a:solidFill>
                <a:latin typeface="Old English Text MT" pitchFamily="66" charset="0"/>
                <a:cs typeface="Arabic Typesetting" pitchFamily="66" charset="-78"/>
              </a:rPr>
              <a:t>il</a:t>
            </a:r>
            <a:r>
              <a:rPr sz="2000" b="1" dirty="0" smtClean="0">
                <a:solidFill>
                  <a:schemeClr val="tx1"/>
                </a:solidFill>
                <a:latin typeface="Old English Text MT" pitchFamily="66" charset="0"/>
                <a:cs typeface="Arabic Typesetting" pitchFamily="66" charset="-78"/>
              </a:rPr>
              <a:t> </a:t>
            </a:r>
            <a:r>
              <a:rPr sz="2000" b="1" dirty="0" err="1" smtClean="0">
                <a:solidFill>
                  <a:schemeClr val="tx1"/>
                </a:solidFill>
                <a:latin typeface="Old English Text MT" pitchFamily="66" charset="0"/>
                <a:cs typeface="Arabic Typesetting" pitchFamily="66" charset="-78"/>
              </a:rPr>
              <a:t>leopardo</a:t>
            </a:r>
            <a:r>
              <a:rPr sz="2000" b="1"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sta</a:t>
            </a:r>
            <a:r>
              <a:rPr sz="2000" dirty="0" smtClean="0">
                <a:solidFill>
                  <a:schemeClr val="tx1"/>
                </a:solidFill>
                <a:latin typeface="Old English Text MT" pitchFamily="66" charset="0"/>
                <a:cs typeface="Arabic Typesetting" pitchFamily="66" charset="-78"/>
              </a:rPr>
              <a:t> in </a:t>
            </a:r>
            <a:r>
              <a:rPr sz="2000" dirty="0" err="1" smtClean="0">
                <a:solidFill>
                  <a:schemeClr val="tx1"/>
                </a:solidFill>
                <a:latin typeface="Old English Text MT" pitchFamily="66" charset="0"/>
                <a:cs typeface="Arabic Typesetting" pitchFamily="66" charset="-78"/>
              </a:rPr>
              <a:t>agguato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vicino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alle</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loro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città</a:t>
            </a:r>
            <a:r>
              <a:rPr sz="2000" dirty="0" smtClean="0">
                <a:solidFill>
                  <a:schemeClr val="tx1"/>
                </a:solidFill>
                <a:latin typeface="Old English Text MT" pitchFamily="66" charset="0"/>
                <a:cs typeface="Arabic Typesetting" pitchFamily="66" charset="-78"/>
              </a:rPr>
              <a:t>,</a:t>
            </a:r>
            <a:br>
              <a:rPr sz="2000" dirty="0" smtClean="0">
                <a:solidFill>
                  <a:schemeClr val="tx1"/>
                </a:solidFill>
                <a:latin typeface="Old English Text MT" pitchFamily="66" charset="0"/>
                <a:cs typeface="Arabic Typesetting" pitchFamily="66" charset="-78"/>
              </a:rPr>
            </a:br>
            <a:r>
              <a:rPr sz="2000" dirty="0" err="1" smtClean="0">
                <a:solidFill>
                  <a:schemeClr val="tx1"/>
                </a:solidFill>
                <a:latin typeface="Old English Text MT" pitchFamily="66" charset="0"/>
                <a:cs typeface="Arabic Typesetting" pitchFamily="66" charset="-78"/>
              </a:rPr>
              <a:t>quanti</a:t>
            </a:r>
            <a:r>
              <a:rPr sz="2000" dirty="0" smtClean="0">
                <a:solidFill>
                  <a:schemeClr val="tx1"/>
                </a:solidFill>
                <a:latin typeface="Old English Text MT" pitchFamily="66" charset="0"/>
                <a:cs typeface="Arabic Typesetting" pitchFamily="66" charset="-78"/>
              </a:rPr>
              <a:t> ne </a:t>
            </a:r>
            <a:r>
              <a:rPr sz="2000" dirty="0" err="1" smtClean="0">
                <a:solidFill>
                  <a:schemeClr val="tx1"/>
                </a:solidFill>
                <a:latin typeface="Old English Text MT" pitchFamily="66" charset="0"/>
                <a:cs typeface="Arabic Typesetting" pitchFamily="66" charset="-78"/>
              </a:rPr>
              <a:t>escono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saranno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sbranati</a:t>
            </a:r>
            <a:r>
              <a:rPr sz="2000" dirty="0" smtClean="0">
                <a:solidFill>
                  <a:schemeClr val="tx1"/>
                </a:solidFill>
                <a:latin typeface="Old English Text MT" pitchFamily="66" charset="0"/>
                <a:cs typeface="Arabic Typesetting" pitchFamily="66" charset="-78"/>
              </a:rPr>
              <a:t>;</a:t>
            </a:r>
            <a:br>
              <a:rPr sz="2000" dirty="0" smtClean="0">
                <a:solidFill>
                  <a:schemeClr val="tx1"/>
                </a:solidFill>
                <a:latin typeface="Old English Text MT" pitchFamily="66" charset="0"/>
                <a:cs typeface="Arabic Typesetting" pitchFamily="66" charset="-78"/>
              </a:rPr>
            </a:br>
            <a:r>
              <a:rPr sz="2000" dirty="0" err="1" smtClean="0">
                <a:solidFill>
                  <a:schemeClr val="tx1"/>
                </a:solidFill>
                <a:latin typeface="Old English Text MT" pitchFamily="66" charset="0"/>
                <a:cs typeface="Arabic Typesetting" pitchFamily="66" charset="-78"/>
              </a:rPr>
              <a:t>perché</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si</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sono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moltiplicati</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i</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loro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peccati</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sono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aumentate</a:t>
            </a:r>
            <a:r>
              <a:rPr sz="2000" dirty="0" smtClean="0">
                <a:solidFill>
                  <a:schemeClr val="tx1"/>
                </a:solidFill>
                <a:latin typeface="Old English Text MT" pitchFamily="66" charset="0"/>
                <a:cs typeface="Arabic Typesetting" pitchFamily="66" charset="-78"/>
              </a:rPr>
              <a:t> le </a:t>
            </a:r>
            <a:r>
              <a:rPr sz="2000" dirty="0" err="1" smtClean="0">
                <a:solidFill>
                  <a:schemeClr val="tx1"/>
                </a:solidFill>
                <a:latin typeface="Old English Text MT" pitchFamily="66" charset="0"/>
                <a:cs typeface="Arabic Typesetting" pitchFamily="66" charset="-78"/>
              </a:rPr>
              <a:t>loro</a:t>
            </a:r>
            <a:r>
              <a:rPr sz="2000" dirty="0" smtClean="0">
                <a:solidFill>
                  <a:schemeClr val="tx1"/>
                </a:solidFill>
                <a:latin typeface="Old English Text MT" pitchFamily="66" charset="0"/>
                <a:cs typeface="Arabic Typesetting" pitchFamily="66" charset="-78"/>
              </a:rPr>
              <a:t> </a:t>
            </a:r>
            <a:r>
              <a:rPr sz="2000" dirty="0" err="1" smtClean="0">
                <a:solidFill>
                  <a:schemeClr val="tx1"/>
                </a:solidFill>
                <a:latin typeface="Old English Text MT" pitchFamily="66" charset="0"/>
                <a:cs typeface="Arabic Typesetting" pitchFamily="66" charset="-78"/>
              </a:rPr>
              <a:t>ribellioni</a:t>
            </a:r>
            <a:r>
              <a:rPr sz="2000" dirty="0" smtClean="0">
                <a:solidFill>
                  <a:schemeClr val="tx1"/>
                </a:solidFill>
                <a:latin typeface="Old English Text MT" pitchFamily="66" charset="0"/>
                <a:cs typeface="Arabic Typesetting" pitchFamily="66" charset="-78"/>
              </a:rPr>
              <a:t>.</a:t>
            </a:r>
          </a:p>
          <a:p>
            <a:pPr algn="ctr"/>
            <a:r>
              <a:rPr sz="2000" dirty="0" smtClean="0">
                <a:solidFill>
                  <a:schemeClr val="tx1"/>
                </a:solidFill>
                <a:effectLst>
                  <a:outerShdw blurRad="38100" dist="38100" dir="2700000" algn="tl">
                    <a:srgbClr val="000000">
                      <a:alpha val="43137"/>
                    </a:srgbClr>
                  </a:outerShdw>
                </a:effectLst>
                <a:latin typeface="Old English Text MT" pitchFamily="66" charset="0"/>
              </a:rPr>
              <a:t>(Ger 5,5).</a:t>
            </a:r>
            <a:endParaRPr sz="2000" dirty="0">
              <a:solidFill>
                <a:schemeClr val="tx1"/>
              </a:solidFill>
              <a:effectLst>
                <a:outerShdw blurRad="38100" dist="38100" dir="2700000" algn="tl">
                  <a:srgbClr val="000000">
                    <a:alpha val="43137"/>
                  </a:srgbClr>
                </a:outerShdw>
              </a:effectLst>
              <a:latin typeface="Old English Text MT" pitchFamily="66" charset="0"/>
            </a:endParaRPr>
          </a:p>
        </p:txBody>
      </p:sp>
      <p:sp>
        <p:nvSpPr>
          <p:cNvPr id="5" name="CasellaDiTesto 4"/>
          <p:cNvSpPr txBox="1"/>
          <p:nvPr/>
        </p:nvSpPr>
        <p:spPr>
          <a:xfrm>
            <a:off x="4000496" y="500049"/>
            <a:ext cx="2875760" cy="1200329"/>
          </a:xfrm>
          <a:prstGeom prst="rect">
            <a:avLst/>
          </a:prstGeom>
          <a:noFill/>
        </p:spPr>
        <p:txBody>
          <a:bodyPr wrap="square" rtlCol="0">
            <a:spAutoFit/>
          </a:bodyPr>
          <a:lstStyle/>
          <a:p>
            <a:r>
              <a:rPr lang="it-IT" i="1" dirty="0" smtClean="0"/>
              <a:t>A</a:t>
            </a:r>
            <a:r>
              <a:rPr i="1" dirty="0" err="1" smtClean="0"/>
              <a:t>nche</a:t>
            </a:r>
            <a:r>
              <a:rPr i="1" dirty="0" smtClean="0"/>
              <a:t> </a:t>
            </a:r>
            <a:r>
              <a:rPr i="1" dirty="0" err="1" smtClean="0"/>
              <a:t>nella</a:t>
            </a:r>
            <a:r>
              <a:rPr i="1" dirty="0" smtClean="0"/>
              <a:t> </a:t>
            </a:r>
            <a:r>
              <a:rPr i="1" dirty="0" err="1" smtClean="0"/>
              <a:t>Bibbia</a:t>
            </a:r>
            <a:r>
              <a:rPr i="1" dirty="0" smtClean="0"/>
              <a:t>, </a:t>
            </a:r>
            <a:r>
              <a:rPr i="1" dirty="0" err="1" smtClean="0"/>
              <a:t>nel</a:t>
            </a:r>
            <a:r>
              <a:rPr i="1" dirty="0" smtClean="0"/>
              <a:t> </a:t>
            </a:r>
            <a:r>
              <a:rPr i="1" dirty="0" err="1" smtClean="0"/>
              <a:t>libro</a:t>
            </a:r>
            <a:r>
              <a:rPr i="1" dirty="0" smtClean="0"/>
              <a:t> </a:t>
            </a:r>
            <a:r>
              <a:rPr i="1" dirty="0" err="1" smtClean="0"/>
              <a:t>di</a:t>
            </a:r>
            <a:r>
              <a:rPr i="1" dirty="0" smtClean="0"/>
              <a:t> </a:t>
            </a:r>
            <a:r>
              <a:rPr i="1" dirty="0" err="1" smtClean="0"/>
              <a:t>Geremia</a:t>
            </a:r>
            <a:r>
              <a:rPr i="1" dirty="0" smtClean="0"/>
              <a:t>, </a:t>
            </a:r>
            <a:r>
              <a:rPr i="1" dirty="0" err="1" smtClean="0"/>
              <a:t>ritroviamo</a:t>
            </a:r>
            <a:r>
              <a:rPr i="1" dirty="0" smtClean="0"/>
              <a:t> le </a:t>
            </a:r>
            <a:r>
              <a:rPr i="1" dirty="0" err="1" smtClean="0"/>
              <a:t>stesse</a:t>
            </a:r>
            <a:r>
              <a:rPr i="1" dirty="0" smtClean="0"/>
              <a:t> </a:t>
            </a:r>
            <a:r>
              <a:rPr i="1" dirty="0" err="1" smtClean="0"/>
              <a:t>fiere</a:t>
            </a:r>
            <a:endParaRPr lang="it-IT" i="1" dirty="0"/>
          </a:p>
        </p:txBody>
      </p:sp>
      <p:pic>
        <p:nvPicPr>
          <p:cNvPr id="6" name="slide-image-3" descr="Gli comparve prima una lonza (leopardo), poi un leone ed infine una lupa; spaventato, indietreggiò verso la selva. Dopo vide una strana figura: era il poeta Virgilio, vissuto mille anni prima e venuto  a fargli da guida in questo strano viaggio. "/>
          <p:cNvPicPr/>
          <p:nvPr/>
        </p:nvPicPr>
        <p:blipFill>
          <a:blip r:embed="rId4" cstate="print"/>
          <a:srcRect r="19975" b="24000"/>
          <a:stretch>
            <a:fillRect/>
          </a:stretch>
        </p:blipFill>
        <p:spPr bwMode="auto">
          <a:xfrm>
            <a:off x="357158" y="285734"/>
            <a:ext cx="2857520" cy="2214578"/>
          </a:xfrm>
          <a:prstGeom prst="rect">
            <a:avLst/>
          </a:prstGeom>
          <a:noFill/>
          <a:ln w="9525">
            <a:noFill/>
            <a:miter lim="800000"/>
            <a:headEnd/>
            <a:tailEnd/>
          </a:ln>
        </p:spPr>
      </p:pic>
      <p:sp>
        <p:nvSpPr>
          <p:cNvPr id="7" name="Segnaposto numero diapositiva 6"/>
          <p:cNvSpPr>
            <a:spLocks noGrp="1"/>
          </p:cNvSpPr>
          <p:nvPr>
            <p:ph type="sldNum" sz="quarter" idx="12"/>
          </p:nvPr>
        </p:nvSpPr>
        <p:spPr/>
        <p:txBody>
          <a:bodyPr/>
          <a:lstStyle/>
          <a:p>
            <a:fld id="{A3F7CB7D-F184-43C7-B6FD-03D728E1BBFF}" type="slidenum">
              <a:rPr kumimoji="0" lang="it-IT" smtClean="0">
                <a:solidFill>
                  <a:schemeClr val="tx2"/>
                </a:solidFill>
              </a:rPr>
              <a:pPr/>
              <a:t>16</a:t>
            </a:fld>
            <a:endParaRPr kumimoji="0" lang="it-IT">
              <a:solidFill>
                <a:schemeClr val="tx2"/>
              </a:solidFill>
            </a:endParaRPr>
          </a:p>
        </p:txBody>
      </p:sp>
      <p:sp>
        <p:nvSpPr>
          <p:cNvPr id="8" name="Segnaposto piè di pagina 7"/>
          <p:cNvSpPr>
            <a:spLocks noGrp="1"/>
          </p:cNvSpPr>
          <p:nvPr>
            <p:ph type="ftr" sz="quarter" idx="11"/>
          </p:nvPr>
        </p:nvSpPr>
        <p:spPr/>
        <p:txBody>
          <a:bodyPr/>
          <a:lstStyle/>
          <a:p>
            <a:endParaRPr kumimoji="0" lang="it-IT"/>
          </a:p>
        </p:txBody>
      </p:sp>
    </p:spTree>
    <p:custDataLst>
      <p:tags r:id="rId1"/>
    </p:custDataLst>
  </p:cSld>
  <p:clrMapOvr>
    <a:masterClrMapping/>
  </p:clrMapOvr>
  <p:transition advTm="19157">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www.30giorni.it/foto/1137000642468.jpg"/>
          <p:cNvPicPr>
            <a:picLocks noChangeAspect="1" noChangeArrowheads="1"/>
          </p:cNvPicPr>
          <p:nvPr/>
        </p:nvPicPr>
        <p:blipFill>
          <a:blip r:embed="rId4" cstate="print"/>
          <a:srcRect/>
          <a:stretch>
            <a:fillRect/>
          </a:stretch>
        </p:blipFill>
        <p:spPr bwMode="auto">
          <a:xfrm>
            <a:off x="683568" y="411510"/>
            <a:ext cx="6000792" cy="41805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CasellaDiTesto 2"/>
          <p:cNvSpPr txBox="1"/>
          <p:nvPr/>
        </p:nvSpPr>
        <p:spPr>
          <a:xfrm>
            <a:off x="6876256" y="2283718"/>
            <a:ext cx="1944216" cy="400110"/>
          </a:xfrm>
          <a:prstGeom prst="rect">
            <a:avLst/>
          </a:prstGeom>
          <a:noFill/>
        </p:spPr>
        <p:txBody>
          <a:bodyPr wrap="square" rtlCol="0">
            <a:spAutoFit/>
          </a:bodyPr>
          <a:lstStyle/>
          <a:p>
            <a:pPr algn="ctr"/>
            <a:r>
              <a:rPr lang="it-IT" sz="2000" b="1" dirty="0" smtClean="0">
                <a:solidFill>
                  <a:schemeClr val="bg1"/>
                </a:solidFill>
              </a:rPr>
              <a:t>Le tre fiere</a:t>
            </a:r>
            <a:endParaRPr lang="it-IT" sz="2000" b="1"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17</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ustDataLst>
      <p:tags r:id="rId1"/>
    </p:custDataLst>
  </p:cSld>
  <p:clrMapOvr>
    <a:masterClrMapping/>
  </p:clrMapOvr>
  <p:transition advTm="4524">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 fill="hold"/>
                                        <p:tgtEl>
                                          <p:spTgt spid="39938"/>
                                        </p:tgtEl>
                                        <p:attrNameLst>
                                          <p:attrName>ppt_w</p:attrName>
                                        </p:attrNameLst>
                                      </p:cBhvr>
                                      <p:tavLst>
                                        <p:tav tm="0">
                                          <p:val>
                                            <p:fltVal val="0"/>
                                          </p:val>
                                        </p:tav>
                                        <p:tav tm="100000">
                                          <p:val>
                                            <p:strVal val="#ppt_w"/>
                                          </p:val>
                                        </p:tav>
                                      </p:tavLst>
                                    </p:anim>
                                    <p:anim calcmode="lin" valueType="num">
                                      <p:cBhvr>
                                        <p:cTn id="8" dur="500" fill="hold"/>
                                        <p:tgtEl>
                                          <p:spTgt spid="39938"/>
                                        </p:tgtEl>
                                        <p:attrNameLst>
                                          <p:attrName>ppt_h</p:attrName>
                                        </p:attrNameLst>
                                      </p:cBhvr>
                                      <p:tavLst>
                                        <p:tav tm="0">
                                          <p:val>
                                            <p:fltVal val="0"/>
                                          </p:val>
                                        </p:tav>
                                        <p:tav tm="100000">
                                          <p:val>
                                            <p:strVal val="#ppt_h"/>
                                          </p:val>
                                        </p:tav>
                                      </p:tavLst>
                                    </p:anim>
                                    <p:animEffect transition="in" filter="fade">
                                      <p:cBhvr>
                                        <p:cTn id="9" dur="5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059582"/>
            <a:ext cx="6534472" cy="3046988"/>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 qual è quei che </a:t>
            </a:r>
            <a:r>
              <a:rPr lang="it-IT" sz="2800" b="1" dirty="0" err="1" smtClean="0">
                <a:effectLst>
                  <a:outerShdw blurRad="38100" dist="38100" dir="2700000" algn="tl">
                    <a:srgbClr val="000000">
                      <a:alpha val="43137"/>
                    </a:srgbClr>
                  </a:outerShdw>
                </a:effectLst>
                <a:latin typeface="Bradley Hand ITC" pitchFamily="66" charset="0"/>
              </a:rPr>
              <a:t>volontieri</a:t>
            </a:r>
            <a:r>
              <a:rPr lang="it-IT" sz="2800" b="1" dirty="0" smtClean="0">
                <a:effectLst>
                  <a:outerShdw blurRad="38100" dist="38100" dir="2700000" algn="tl">
                    <a:srgbClr val="000000">
                      <a:alpha val="43137"/>
                    </a:srgbClr>
                  </a:outerShdw>
                </a:effectLst>
                <a:latin typeface="Bradley Hand ITC" pitchFamily="66" charset="0"/>
              </a:rPr>
              <a:t> acquista, </a:t>
            </a:r>
          </a:p>
          <a:p>
            <a:pPr lvl="0" algn="ctr"/>
            <a:r>
              <a:rPr lang="it-IT" sz="2800" b="1" dirty="0" smtClean="0">
                <a:effectLst>
                  <a:outerShdw blurRad="38100" dist="38100" dir="2700000" algn="tl">
                    <a:srgbClr val="000000">
                      <a:alpha val="43137"/>
                    </a:srgbClr>
                  </a:outerShdw>
                </a:effectLst>
                <a:latin typeface="Bradley Hand ITC" pitchFamily="66" charset="0"/>
              </a:rPr>
              <a:t>e </a:t>
            </a:r>
            <a:r>
              <a:rPr lang="it-IT" sz="2800" b="1" dirty="0" err="1" smtClean="0">
                <a:effectLst>
                  <a:outerShdw blurRad="38100" dist="38100" dir="2700000" algn="tl">
                    <a:srgbClr val="000000">
                      <a:alpha val="43137"/>
                    </a:srgbClr>
                  </a:outerShdw>
                </a:effectLst>
                <a:latin typeface="Bradley Hand ITC" pitchFamily="66" charset="0"/>
              </a:rPr>
              <a:t>giugne</a:t>
            </a:r>
            <a:r>
              <a:rPr lang="it-IT" sz="2800" b="1" dirty="0" smtClean="0">
                <a:effectLst>
                  <a:outerShdw blurRad="38100" dist="38100" dir="2700000" algn="tl">
                    <a:srgbClr val="000000">
                      <a:alpha val="43137"/>
                    </a:srgbClr>
                  </a:outerShdw>
                </a:effectLst>
                <a:latin typeface="Bradley Hand ITC" pitchFamily="66" charset="0"/>
              </a:rPr>
              <a:t> ’l tempo che perder lo face, </a:t>
            </a:r>
          </a:p>
          <a:p>
            <a:pPr lvl="0" algn="ctr"/>
            <a:r>
              <a:rPr lang="it-IT" sz="2400" b="1" dirty="0" smtClean="0">
                <a:effectLst>
                  <a:outerShdw blurRad="38100" dist="38100" dir="2700000" algn="tl">
                    <a:srgbClr val="000000">
                      <a:alpha val="43137"/>
                    </a:srgbClr>
                  </a:outerShdw>
                </a:effectLst>
                <a:latin typeface="Bradley Hand ITC" pitchFamily="66" charset="0"/>
              </a:rPr>
              <a:t>che ’n tutt’i suoi </a:t>
            </a:r>
            <a:r>
              <a:rPr lang="it-IT" sz="2400" b="1" dirty="0" err="1" smtClean="0">
                <a:effectLst>
                  <a:outerShdw blurRad="38100" dist="38100" dir="2700000" algn="tl">
                    <a:srgbClr val="000000">
                      <a:alpha val="43137"/>
                    </a:srgbClr>
                  </a:outerShdw>
                </a:effectLst>
                <a:latin typeface="Bradley Hand ITC" pitchFamily="66" charset="0"/>
              </a:rPr>
              <a:t>pensier</a:t>
            </a:r>
            <a:r>
              <a:rPr lang="it-IT" sz="2400" b="1" dirty="0" smtClean="0">
                <a:effectLst>
                  <a:outerShdw blurRad="38100" dist="38100" dir="2700000" algn="tl">
                    <a:srgbClr val="000000">
                      <a:alpha val="43137"/>
                    </a:srgbClr>
                  </a:outerShdw>
                </a:effectLst>
                <a:latin typeface="Bradley Hand ITC" pitchFamily="66" charset="0"/>
              </a:rPr>
              <a:t> piange e s’attrista;</a:t>
            </a:r>
          </a:p>
          <a:p>
            <a:pPr lvl="0" algn="ct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tal mi fece la bestia </a:t>
            </a:r>
            <a:r>
              <a:rPr lang="it-IT" sz="2800" b="1" dirty="0" err="1" smtClean="0">
                <a:effectLst>
                  <a:outerShdw blurRad="38100" dist="38100" dir="2700000" algn="tl">
                    <a:srgbClr val="000000">
                      <a:alpha val="43137"/>
                    </a:srgbClr>
                  </a:outerShdw>
                </a:effectLst>
                <a:latin typeface="Bradley Hand ITC" pitchFamily="66" charset="0"/>
              </a:rPr>
              <a:t>sanza</a:t>
            </a:r>
            <a:r>
              <a:rPr lang="it-IT" sz="2800" b="1" dirty="0" smtClean="0">
                <a:effectLst>
                  <a:outerShdw blurRad="38100" dist="38100" dir="2700000" algn="tl">
                    <a:srgbClr val="000000">
                      <a:alpha val="43137"/>
                    </a:srgbClr>
                  </a:outerShdw>
                </a:effectLst>
                <a:latin typeface="Bradley Hand ITC" pitchFamily="66" charset="0"/>
              </a:rPr>
              <a:t> pace, </a:t>
            </a:r>
          </a:p>
          <a:p>
            <a:pPr lvl="0" algn="ctr"/>
            <a:r>
              <a:rPr lang="it-IT" sz="2800" b="1" dirty="0" smtClean="0">
                <a:effectLst>
                  <a:outerShdw blurRad="38100" dist="38100" dir="2700000" algn="tl">
                    <a:srgbClr val="000000">
                      <a:alpha val="43137"/>
                    </a:srgbClr>
                  </a:outerShdw>
                </a:effectLst>
                <a:latin typeface="Bradley Hand ITC" pitchFamily="66" charset="0"/>
              </a:rPr>
              <a:t>che, venendomi ’</a:t>
            </a:r>
            <a:r>
              <a:rPr lang="it-IT" sz="2800" b="1" dirty="0" err="1" smtClean="0">
                <a:effectLst>
                  <a:outerShdw blurRad="38100" dist="38100" dir="2700000" algn="tl">
                    <a:srgbClr val="000000">
                      <a:alpha val="43137"/>
                    </a:srgbClr>
                  </a:outerShdw>
                </a:effectLst>
                <a:latin typeface="Bradley Hand ITC" pitchFamily="66" charset="0"/>
              </a:rPr>
              <a:t>ncontro</a:t>
            </a:r>
            <a:r>
              <a:rPr lang="it-IT" sz="2800" b="1" dirty="0" smtClean="0">
                <a:effectLst>
                  <a:outerShdw blurRad="38100" dist="38100" dir="2700000" algn="tl">
                    <a:srgbClr val="000000">
                      <a:alpha val="43137"/>
                    </a:srgbClr>
                  </a:outerShdw>
                </a:effectLst>
                <a:latin typeface="Bradley Hand ITC" pitchFamily="66" charset="0"/>
              </a:rPr>
              <a:t>, a poco a poco </a:t>
            </a:r>
          </a:p>
          <a:p>
            <a:pPr lvl="0" algn="ctr"/>
            <a:r>
              <a:rPr lang="it-IT" sz="2800" b="1" dirty="0" smtClean="0">
                <a:effectLst>
                  <a:outerShdw blurRad="38100" dist="38100" dir="2700000" algn="tl">
                    <a:srgbClr val="000000">
                      <a:alpha val="43137"/>
                    </a:srgbClr>
                  </a:outerShdw>
                </a:effectLst>
                <a:latin typeface="Bradley Hand ITC" pitchFamily="66" charset="0"/>
              </a:rPr>
              <a:t>mi </a:t>
            </a:r>
            <a:r>
              <a:rPr lang="it-IT" sz="2800" b="1" dirty="0" err="1" smtClean="0">
                <a:effectLst>
                  <a:outerShdw blurRad="38100" dist="38100" dir="2700000" algn="tl">
                    <a:srgbClr val="000000">
                      <a:alpha val="43137"/>
                    </a:srgbClr>
                  </a:outerShdw>
                </a:effectLst>
                <a:latin typeface="Bradley Hand ITC" pitchFamily="66" charset="0"/>
              </a:rPr>
              <a:t>ripigneva</a:t>
            </a:r>
            <a:r>
              <a:rPr lang="it-IT" sz="2800" b="1" dirty="0" smtClean="0">
                <a:effectLst>
                  <a:outerShdw blurRad="38100" dist="38100" dir="2700000" algn="tl">
                    <a:srgbClr val="000000">
                      <a:alpha val="43137"/>
                    </a:srgbClr>
                  </a:outerShdw>
                </a:effectLst>
                <a:latin typeface="Bradley Hand ITC" pitchFamily="66" charset="0"/>
              </a:rPr>
              <a:t> là dove ’l sol tace.</a:t>
            </a:r>
            <a:endParaRPr lang="it-IT" sz="2800" dirty="0"/>
          </a:p>
        </p:txBody>
      </p:sp>
      <p:sp>
        <p:nvSpPr>
          <p:cNvPr id="3" name="Rettangolo 2"/>
          <p:cNvSpPr/>
          <p:nvPr/>
        </p:nvSpPr>
        <p:spPr>
          <a:xfrm>
            <a:off x="6858016" y="571486"/>
            <a:ext cx="2016224" cy="4185761"/>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E come colui che, avido di guadagni, quando arriva il momento che gli fa perdere ciò che ha acquistato, si cruccia e si addolora nel profondo del suo animo, </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tale mi rese la insaziabile lupa, che, dirigendosi verso di me, mi respingeva nuovamente verso la selva, là dove il sole non penetra con i suoi raggi.</a:t>
            </a:r>
            <a:endParaRPr lang="it-IT" sz="1400" dirty="0">
              <a:solidFill>
                <a:schemeClr val="bg1"/>
              </a:solidFill>
              <a:effectLst>
                <a:outerShdw blurRad="38100" dist="38100" dir="2700000" algn="tl">
                  <a:srgbClr val="000000">
                    <a:alpha val="43137"/>
                  </a:srgbClr>
                </a:outerShdw>
              </a:effectLst>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18</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additive="base">
                                        <p:cTn id="4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iisalessandrini.it/progetti/visioni/images/Eneide.jpg"/>
          <p:cNvPicPr>
            <a:picLocks noChangeAspect="1" noChangeArrowheads="1"/>
          </p:cNvPicPr>
          <p:nvPr/>
        </p:nvPicPr>
        <p:blipFill>
          <a:blip r:embed="rId4" cstate="print">
            <a:duotone>
              <a:schemeClr val="accent3">
                <a:shade val="45000"/>
                <a:satMod val="135000"/>
              </a:schemeClr>
              <a:prstClr val="white"/>
            </a:duotone>
          </a:blip>
          <a:srcRect/>
          <a:stretch>
            <a:fillRect/>
          </a:stretch>
        </p:blipFill>
        <p:spPr bwMode="auto">
          <a:xfrm>
            <a:off x="7164288" y="267494"/>
            <a:ext cx="1512056" cy="2139702"/>
          </a:xfrm>
          <a:prstGeom prst="rect">
            <a:avLst/>
          </a:prstGeom>
          <a:ln>
            <a:noFill/>
          </a:ln>
          <a:effectLst>
            <a:softEdge rad="112500"/>
          </a:effectLst>
        </p:spPr>
      </p:pic>
      <p:sp>
        <p:nvSpPr>
          <p:cNvPr id="5" name="Rettangolo 4"/>
          <p:cNvSpPr/>
          <p:nvPr/>
        </p:nvSpPr>
        <p:spPr>
          <a:xfrm>
            <a:off x="6876256" y="2355726"/>
            <a:ext cx="1979712" cy="2462213"/>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Mentre stavo precipitando in basso, mi apparve all’improvviso colui che, per essere stato a lungo silenzioso, sembrava ormai incapace di far intendere la sua voce.</a:t>
            </a:r>
            <a:endParaRPr lang="it-IT" sz="1400" dirty="0">
              <a:solidFill>
                <a:schemeClr val="bg1"/>
              </a:solidFill>
              <a:effectLst>
                <a:outerShdw blurRad="38100" dist="38100" dir="2700000" algn="tl">
                  <a:srgbClr val="000000">
                    <a:alpha val="43137"/>
                  </a:srgbClr>
                </a:outerShdw>
              </a:effectLst>
            </a:endParaRPr>
          </a:p>
        </p:txBody>
      </p:sp>
      <p:sp>
        <p:nvSpPr>
          <p:cNvPr id="6" name="Rettangolo 5"/>
          <p:cNvSpPr/>
          <p:nvPr/>
        </p:nvSpPr>
        <p:spPr>
          <a:xfrm>
            <a:off x="323528" y="1851670"/>
            <a:ext cx="6534472"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Mentre ch’i’ rovinava in basso loco, </a:t>
            </a:r>
          </a:p>
          <a:p>
            <a:pPr lvl="0" algn="ctr"/>
            <a:r>
              <a:rPr lang="it-IT" sz="2800" b="1" dirty="0" smtClean="0">
                <a:effectLst>
                  <a:outerShdw blurRad="38100" dist="38100" dir="2700000" algn="tl">
                    <a:srgbClr val="000000">
                      <a:alpha val="43137"/>
                    </a:srgbClr>
                  </a:outerShdw>
                </a:effectLst>
                <a:latin typeface="Bradley Hand ITC" pitchFamily="66" charset="0"/>
              </a:rPr>
              <a:t>dinanzi a li occhi mi si fu offerto </a:t>
            </a:r>
          </a:p>
          <a:p>
            <a:pPr lvl="0" algn="ctr"/>
            <a:r>
              <a:rPr lang="it-IT" sz="2800" b="1" dirty="0" smtClean="0">
                <a:effectLst>
                  <a:outerShdw blurRad="38100" dist="38100" dir="2700000" algn="tl">
                    <a:srgbClr val="000000">
                      <a:alpha val="43137"/>
                    </a:srgbClr>
                  </a:outerShdw>
                </a:effectLst>
                <a:latin typeface="Bradley Hand ITC" pitchFamily="66" charset="0"/>
              </a:rPr>
              <a:t>chi per lungo silenzio </a:t>
            </a:r>
            <a:r>
              <a:rPr lang="it-IT" sz="2800" b="1" dirty="0" err="1" smtClean="0">
                <a:effectLst>
                  <a:outerShdw blurRad="38100" dist="38100" dir="2700000" algn="tl">
                    <a:srgbClr val="000000">
                      <a:alpha val="43137"/>
                    </a:srgbClr>
                  </a:outerShdw>
                </a:effectLst>
                <a:latin typeface="Bradley Hand ITC" pitchFamily="66" charset="0"/>
              </a:rPr>
              <a:t>parea</a:t>
            </a:r>
            <a:r>
              <a:rPr lang="it-IT" sz="2800" b="1" dirty="0" smtClean="0">
                <a:effectLst>
                  <a:outerShdw blurRad="38100" dist="38100" dir="2700000" algn="tl">
                    <a:srgbClr val="000000">
                      <a:alpha val="43137"/>
                    </a:srgbClr>
                  </a:outerShdw>
                </a:effectLst>
                <a:latin typeface="Bradley Hand ITC" pitchFamily="66" charset="0"/>
              </a:rPr>
              <a:t> fioco. </a:t>
            </a:r>
            <a:endParaRPr lang="it-IT" sz="2800" b="1" dirty="0">
              <a:effectLst>
                <a:outerShdw blurRad="38100" dist="38100" dir="2700000" algn="tl">
                  <a:srgbClr val="000000">
                    <a:alpha val="43137"/>
                  </a:srgbClr>
                </a:outerShdw>
              </a:effectLst>
              <a:latin typeface="Bradley Hand ITC" pitchFamily="66" charset="0"/>
            </a:endParaRPr>
          </a:p>
        </p:txBody>
      </p:sp>
      <p:sp>
        <p:nvSpPr>
          <p:cNvPr id="7" name="Segnaposto numero diapositiva 6"/>
          <p:cNvSpPr>
            <a:spLocks noGrp="1"/>
          </p:cNvSpPr>
          <p:nvPr>
            <p:ph type="sldNum" sz="quarter" idx="12"/>
          </p:nvPr>
        </p:nvSpPr>
        <p:spPr/>
        <p:txBody>
          <a:bodyPr/>
          <a:lstStyle/>
          <a:p>
            <a:fld id="{A3F7CB7D-F184-43C7-B6FD-03D728E1BBFF}" type="slidenum">
              <a:rPr kumimoji="0" lang="it-IT" smtClean="0">
                <a:solidFill>
                  <a:schemeClr val="tx2"/>
                </a:solidFill>
              </a:rPr>
              <a:pPr/>
              <a:t>19</a:t>
            </a:fld>
            <a:endParaRPr kumimoji="0" lang="it-IT">
              <a:solidFill>
                <a:schemeClr val="tx2"/>
              </a:solidFill>
            </a:endParaRPr>
          </a:p>
        </p:txBody>
      </p:sp>
      <p:sp>
        <p:nvSpPr>
          <p:cNvPr id="8" name="Segnaposto piè di pagina 7"/>
          <p:cNvSpPr>
            <a:spLocks noGrp="1"/>
          </p:cNvSpPr>
          <p:nvPr>
            <p:ph type="ftr" sz="quarter" idx="11"/>
          </p:nvPr>
        </p:nvSpPr>
        <p:spPr/>
        <p:txBody>
          <a:bodyPr/>
          <a:lstStyle/>
          <a:p>
            <a:endParaRPr kumimoji="0" lang="it-IT"/>
          </a:p>
        </p:txBody>
      </p:sp>
    </p:spTree>
    <p:custDataLst>
      <p:tags r:id="rId1"/>
    </p:custDataLst>
  </p:cSld>
  <p:clrMapOvr>
    <a:masterClrMapping/>
  </p:clrMapOvr>
  <p:transition advTm="35287">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323528" y="1995686"/>
            <a:ext cx="6552728" cy="1384995"/>
          </a:xfrm>
          <a:prstGeom prst="rect">
            <a:avLst/>
          </a:prstGeom>
        </p:spPr>
        <p:txBody>
          <a:bodyPr wrap="square">
            <a:spAutoFit/>
          </a:bodyPr>
          <a:lstStyle/>
          <a:p>
            <a:pPr algn="ctr"/>
            <a:r>
              <a:rPr lang="it-IT" sz="2800" b="1" dirty="0" smtClean="0">
                <a:effectLst>
                  <a:outerShdw blurRad="38100" dist="38100" dir="2700000" algn="tl">
                    <a:srgbClr val="000000">
                      <a:alpha val="43137"/>
                    </a:srgbClr>
                  </a:outerShdw>
                </a:effectLst>
                <a:latin typeface="Bradley Hand ITC" pitchFamily="66" charset="0"/>
              </a:rPr>
              <a:t>Nel mezzo del </a:t>
            </a:r>
            <a:r>
              <a:rPr lang="it-IT" sz="2800" b="1" dirty="0" err="1" smtClean="0">
                <a:effectLst>
                  <a:outerShdw blurRad="38100" dist="38100" dir="2700000" algn="tl">
                    <a:srgbClr val="000000">
                      <a:alpha val="43137"/>
                    </a:srgbClr>
                  </a:outerShdw>
                </a:effectLst>
                <a:latin typeface="Bradley Hand ITC" pitchFamily="66" charset="0"/>
              </a:rPr>
              <a:t>cammin</a:t>
            </a:r>
            <a:r>
              <a:rPr lang="it-IT" sz="2800" b="1" dirty="0" smtClean="0">
                <a:effectLst>
                  <a:outerShdw blurRad="38100" dist="38100" dir="2700000" algn="tl">
                    <a:srgbClr val="000000">
                      <a:alpha val="43137"/>
                    </a:srgbClr>
                  </a:outerShdw>
                </a:effectLst>
                <a:latin typeface="Bradley Hand ITC" pitchFamily="66" charset="0"/>
              </a:rPr>
              <a:t> di nostra vita </a:t>
            </a:r>
          </a:p>
          <a:p>
            <a:pPr algn="ctr"/>
            <a:r>
              <a:rPr lang="it-IT" sz="2800" b="1" dirty="0" smtClean="0">
                <a:effectLst>
                  <a:outerShdw blurRad="38100" dist="38100" dir="2700000" algn="tl">
                    <a:srgbClr val="000000">
                      <a:alpha val="43137"/>
                    </a:srgbClr>
                  </a:outerShdw>
                </a:effectLst>
                <a:latin typeface="Bradley Hand ITC" pitchFamily="66" charset="0"/>
              </a:rPr>
              <a:t>mi ritrovai per una selva oscura </a:t>
            </a:r>
          </a:p>
          <a:p>
            <a:pPr algn="ctr"/>
            <a:r>
              <a:rPr lang="it-IT" sz="2800" b="1" dirty="0" smtClean="0">
                <a:effectLst>
                  <a:outerShdw blurRad="38100" dist="38100" dir="2700000" algn="tl">
                    <a:srgbClr val="000000">
                      <a:alpha val="43137"/>
                    </a:srgbClr>
                  </a:outerShdw>
                </a:effectLst>
                <a:latin typeface="Bradley Hand ITC" pitchFamily="66" charset="0"/>
              </a:rPr>
              <a:t>ché la diritta via era smarrita. </a:t>
            </a:r>
            <a:endParaRPr lang="it-IT" sz="2800" b="1" dirty="0">
              <a:effectLst>
                <a:outerShdw blurRad="38100" dist="38100" dir="2700000" algn="tl">
                  <a:srgbClr val="000000">
                    <a:alpha val="43137"/>
                  </a:srgbClr>
                </a:outerShdw>
              </a:effectLst>
              <a:latin typeface="Bradley Hand ITC" pitchFamily="66" charset="0"/>
            </a:endParaRPr>
          </a:p>
        </p:txBody>
      </p:sp>
      <p:sp>
        <p:nvSpPr>
          <p:cNvPr id="11" name="Rettangolo 10"/>
          <p:cNvSpPr/>
          <p:nvPr/>
        </p:nvSpPr>
        <p:spPr>
          <a:xfrm>
            <a:off x="6876256" y="1563638"/>
            <a:ext cx="2016224" cy="2308324"/>
          </a:xfrm>
          <a:prstGeom prst="rect">
            <a:avLst/>
          </a:prstGeom>
        </p:spPr>
        <p:txBody>
          <a:bodyPr wrap="square">
            <a:spAutoFit/>
          </a:bodyPr>
          <a:lstStyle/>
          <a:p>
            <a:r>
              <a:rPr lang="it-IT" sz="1600" dirty="0" smtClean="0">
                <a:solidFill>
                  <a:schemeClr val="bg1"/>
                </a:solidFill>
              </a:rPr>
              <a:t>A metà della nostra esistenza terrena mi ritrovai a vagare in una buia foresta, nella condizione di chi ha smarrito la via del retto vivere.</a:t>
            </a:r>
            <a:endParaRPr lang="it-IT" sz="1600"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2</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ustDataLst>
      <p:tags r:id="rId1"/>
    </p:custDataLst>
  </p:cSld>
  <p:clrMapOvr>
    <a:masterClrMapping/>
  </p:clrMapOvr>
  <p:transition advTm="14633">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3"/>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Virgilio-e-Dante-737605.jpg"/>
          <p:cNvPicPr>
            <a:picLocks noChangeAspect="1"/>
          </p:cNvPicPr>
          <p:nvPr/>
        </p:nvPicPr>
        <p:blipFill>
          <a:blip r:embed="rId4" cstate="print">
            <a:lum contrast="40000"/>
          </a:blip>
          <a:stretch>
            <a:fillRect/>
          </a:stretch>
        </p:blipFill>
        <p:spPr>
          <a:xfrm>
            <a:off x="7092280" y="411510"/>
            <a:ext cx="1656184" cy="1944216"/>
          </a:xfrm>
          <a:prstGeom prst="rect">
            <a:avLst/>
          </a:prstGeom>
          <a:ln>
            <a:noFill/>
          </a:ln>
          <a:effectLst>
            <a:softEdge rad="112500"/>
          </a:effectLst>
        </p:spPr>
      </p:pic>
      <p:sp>
        <p:nvSpPr>
          <p:cNvPr id="7" name="Rettangolo 6"/>
          <p:cNvSpPr/>
          <p:nvPr/>
        </p:nvSpPr>
        <p:spPr>
          <a:xfrm>
            <a:off x="323528" y="1995686"/>
            <a:ext cx="6552728"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Quando vidi costui nel gran diserto, </a:t>
            </a:r>
          </a:p>
          <a:p>
            <a:pPr lvl="0" algn="ctr"/>
            <a:r>
              <a:rPr lang="it-IT" sz="2800" b="1" dirty="0" smtClean="0">
                <a:effectLst>
                  <a:outerShdw blurRad="38100" dist="38100" dir="2700000" algn="tl">
                    <a:srgbClr val="000000">
                      <a:alpha val="43137"/>
                    </a:srgbClr>
                  </a:outerShdw>
                </a:effectLst>
                <a:latin typeface="Bradley Hand ITC" pitchFamily="66" charset="0"/>
              </a:rPr>
              <a:t>«</a:t>
            </a:r>
            <a:r>
              <a:rPr lang="it-IT" sz="2800" b="1" i="1" dirty="0" smtClean="0">
                <a:effectLst>
                  <a:outerShdw blurRad="38100" dist="38100" dir="2700000" algn="tl">
                    <a:srgbClr val="000000">
                      <a:alpha val="43137"/>
                    </a:srgbClr>
                  </a:outerShdw>
                </a:effectLst>
                <a:latin typeface="Bradley Hand ITC" pitchFamily="66" charset="0"/>
              </a:rPr>
              <a:t>Miserere di me</a:t>
            </a:r>
            <a:r>
              <a:rPr lang="it-IT" sz="2800" b="1" dirty="0" smtClean="0">
                <a:effectLst>
                  <a:outerShdw blurRad="38100" dist="38100" dir="2700000" algn="tl">
                    <a:srgbClr val="000000">
                      <a:alpha val="43137"/>
                    </a:srgbClr>
                  </a:outerShdw>
                </a:effectLst>
                <a:latin typeface="Bradley Hand ITC" pitchFamily="66" charset="0"/>
              </a:rPr>
              <a:t>», gridai a lui, </a:t>
            </a:r>
          </a:p>
          <a:p>
            <a:pPr lvl="0" algn="ctr"/>
            <a:r>
              <a:rPr lang="it-IT" sz="2800" b="1" dirty="0" smtClean="0">
                <a:effectLst>
                  <a:outerShdw blurRad="38100" dist="38100" dir="2700000" algn="tl">
                    <a:srgbClr val="000000">
                      <a:alpha val="43137"/>
                    </a:srgbClr>
                  </a:outerShdw>
                </a:effectLst>
                <a:latin typeface="Bradley Hand ITC" pitchFamily="66" charset="0"/>
              </a:rPr>
              <a:t>«qual che tu sii, od ombra od </a:t>
            </a:r>
            <a:r>
              <a:rPr lang="it-IT" sz="2800" b="1" dirty="0" err="1" smtClean="0">
                <a:effectLst>
                  <a:outerShdw blurRad="38100" dist="38100" dir="2700000" algn="tl">
                    <a:srgbClr val="000000">
                      <a:alpha val="43137"/>
                    </a:srgbClr>
                  </a:outerShdw>
                </a:effectLst>
                <a:latin typeface="Bradley Hand ITC" pitchFamily="66" charset="0"/>
              </a:rPr>
              <a:t>omo</a:t>
            </a:r>
            <a:r>
              <a:rPr lang="it-IT" sz="2800" b="1" dirty="0" smtClean="0">
                <a:effectLst>
                  <a:outerShdw blurRad="38100" dist="38100" dir="2700000" algn="tl">
                    <a:srgbClr val="000000">
                      <a:alpha val="43137"/>
                    </a:srgbClr>
                  </a:outerShdw>
                </a:effectLst>
                <a:latin typeface="Bradley Hand ITC" pitchFamily="66" charset="0"/>
              </a:rPr>
              <a:t> certo!». </a:t>
            </a:r>
            <a:endParaRPr lang="it-IT" sz="2800" b="1" dirty="0">
              <a:effectLst>
                <a:outerShdw blurRad="38100" dist="38100" dir="2700000" algn="tl">
                  <a:srgbClr val="000000">
                    <a:alpha val="43137"/>
                  </a:srgbClr>
                </a:outerShdw>
              </a:effectLst>
              <a:latin typeface="Bradley Hand ITC" pitchFamily="66" charset="0"/>
            </a:endParaRPr>
          </a:p>
        </p:txBody>
      </p:sp>
      <p:sp>
        <p:nvSpPr>
          <p:cNvPr id="8" name="Rettangolo 7"/>
          <p:cNvSpPr/>
          <p:nvPr/>
        </p:nvSpPr>
        <p:spPr>
          <a:xfrm>
            <a:off x="6876256" y="2643758"/>
            <a:ext cx="1979712" cy="1815882"/>
          </a:xfrm>
          <a:prstGeom prst="rect">
            <a:avLst/>
          </a:prstGeom>
        </p:spPr>
        <p:txBody>
          <a:bodyPr wrap="square">
            <a:spAutoFit/>
          </a:bodyPr>
          <a:lstStyle/>
          <a:p>
            <a:r>
              <a:rPr lang="it-IT" sz="1400" dirty="0" smtClean="0">
                <a:solidFill>
                  <a:schemeClr val="bg1"/>
                </a:solidFill>
              </a:rPr>
              <a:t>Quando lo scorsi nella grande  solitudine, implorai il suo aiuto: " Abbi pietà di me, chiunque tu sia,</a:t>
            </a:r>
          </a:p>
          <a:p>
            <a:r>
              <a:rPr lang="it-IT" sz="1400" dirty="0" smtClean="0">
                <a:solidFill>
                  <a:schemeClr val="bg1"/>
                </a:solidFill>
              </a:rPr>
              <a:t>fantasma o uomo in carne ed ossa !"</a:t>
            </a:r>
            <a:endParaRPr lang="it-IT" sz="1400" dirty="0">
              <a:solidFill>
                <a:schemeClr val="bg1"/>
              </a:solidFill>
            </a:endParaRPr>
          </a:p>
        </p:txBody>
      </p:sp>
      <p:sp>
        <p:nvSpPr>
          <p:cNvPr id="5" name="Segnaposto numero diapositiva 4"/>
          <p:cNvSpPr>
            <a:spLocks noGrp="1"/>
          </p:cNvSpPr>
          <p:nvPr>
            <p:ph type="sldNum" sz="quarter" idx="12"/>
          </p:nvPr>
        </p:nvSpPr>
        <p:spPr/>
        <p:txBody>
          <a:bodyPr/>
          <a:lstStyle/>
          <a:p>
            <a:fld id="{A3F7CB7D-F184-43C7-B6FD-03D728E1BBFF}" type="slidenum">
              <a:rPr kumimoji="0" lang="it-IT" smtClean="0">
                <a:solidFill>
                  <a:schemeClr val="tx2"/>
                </a:solidFill>
              </a:rPr>
              <a:pPr/>
              <a:t>20</a:t>
            </a:fld>
            <a:endParaRPr kumimoji="0" lang="it-IT">
              <a:solidFill>
                <a:schemeClr val="tx2"/>
              </a:solidFill>
            </a:endParaRPr>
          </a:p>
        </p:txBody>
      </p:sp>
      <p:sp>
        <p:nvSpPr>
          <p:cNvPr id="9" name="Segnaposto piè di pagina 8"/>
          <p:cNvSpPr>
            <a:spLocks noGrp="1"/>
          </p:cNvSpPr>
          <p:nvPr>
            <p:ph type="ftr" sz="quarter" idx="11"/>
          </p:nvPr>
        </p:nvSpPr>
        <p:spPr/>
        <p:txBody>
          <a:bodyPr/>
          <a:lstStyle/>
          <a:p>
            <a:endParaRPr kumimoji="0" lang="it-IT"/>
          </a:p>
        </p:txBody>
      </p:sp>
    </p:spTree>
    <p:custDataLst>
      <p:tags r:id="rId1"/>
    </p:custDataLst>
  </p:cSld>
  <p:clrMapOvr>
    <a:masterClrMapping/>
  </p:clrMapOvr>
  <p:transition advTm="30296">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3"/>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876256" y="1347614"/>
            <a:ext cx="2016224" cy="2585323"/>
          </a:xfrm>
          <a:prstGeom prst="rect">
            <a:avLst/>
          </a:prstGeom>
        </p:spPr>
        <p:txBody>
          <a:bodyPr wrap="square">
            <a:spAutoFit/>
          </a:bodyPr>
          <a:lstStyle/>
          <a:p>
            <a:r>
              <a:rPr lang="it-IT" dirty="0" smtClean="0">
                <a:solidFill>
                  <a:schemeClr val="bg1"/>
                </a:solidFill>
              </a:rPr>
              <a:t>Mi rispose: “Non sono vivo, ma lo sono stato, e i miei genitori furono entrambi lombardi, originari di</a:t>
            </a:r>
          </a:p>
          <a:p>
            <a:r>
              <a:rPr lang="it-IT" dirty="0" smtClean="0">
                <a:solidFill>
                  <a:schemeClr val="bg1"/>
                </a:solidFill>
              </a:rPr>
              <a:t>Mantova.</a:t>
            </a:r>
            <a:endParaRPr lang="it-IT" dirty="0">
              <a:solidFill>
                <a:schemeClr val="bg1"/>
              </a:solidFill>
            </a:endParaRPr>
          </a:p>
        </p:txBody>
      </p:sp>
      <p:sp>
        <p:nvSpPr>
          <p:cNvPr id="6" name="Rettangolo 5"/>
          <p:cNvSpPr/>
          <p:nvPr/>
        </p:nvSpPr>
        <p:spPr>
          <a:xfrm>
            <a:off x="323528" y="1851670"/>
            <a:ext cx="6552728" cy="1384995"/>
          </a:xfrm>
          <a:prstGeom prst="rect">
            <a:avLst/>
          </a:prstGeom>
        </p:spPr>
        <p:txBody>
          <a:bodyPr wrap="square">
            <a:spAutoFit/>
          </a:bodyPr>
          <a:lstStyle/>
          <a:p>
            <a:pPr lvl="0" algn="ctr"/>
            <a:r>
              <a:rPr lang="it-IT" sz="2800" b="1" dirty="0" err="1" smtClean="0">
                <a:effectLst>
                  <a:outerShdw blurRad="38100" dist="38100" dir="2700000" algn="tl">
                    <a:srgbClr val="000000">
                      <a:alpha val="43137"/>
                    </a:srgbClr>
                  </a:outerShdw>
                </a:effectLst>
                <a:latin typeface="Bradley Hand ITC" pitchFamily="66" charset="0"/>
              </a:rPr>
              <a:t>Rispuosemi</a:t>
            </a:r>
            <a:r>
              <a:rPr lang="it-IT" sz="2800" b="1" dirty="0" smtClean="0">
                <a:effectLst>
                  <a:outerShdw blurRad="38100" dist="38100" dir="2700000" algn="tl">
                    <a:srgbClr val="000000">
                      <a:alpha val="43137"/>
                    </a:srgbClr>
                  </a:outerShdw>
                </a:effectLst>
                <a:latin typeface="Bradley Hand ITC" pitchFamily="66" charset="0"/>
              </a:rPr>
              <a:t>: «Non </a:t>
            </a:r>
            <a:r>
              <a:rPr lang="it-IT" sz="2800" b="1" dirty="0" err="1" smtClean="0">
                <a:effectLst>
                  <a:outerShdw blurRad="38100" dist="38100" dir="2700000" algn="tl">
                    <a:srgbClr val="000000">
                      <a:alpha val="43137"/>
                    </a:srgbClr>
                  </a:outerShdw>
                </a:effectLst>
                <a:latin typeface="Bradley Hand ITC" pitchFamily="66" charset="0"/>
              </a:rPr>
              <a:t>omo</a:t>
            </a:r>
            <a:r>
              <a:rPr lang="it-IT" sz="2800" b="1" dirty="0" smtClean="0">
                <a:effectLst>
                  <a:outerShdw blurRad="38100" dist="38100" dir="2700000" algn="tl">
                    <a:srgbClr val="000000">
                      <a:alpha val="43137"/>
                    </a:srgbClr>
                  </a:outerShdw>
                </a:effectLst>
                <a:latin typeface="Bradley Hand ITC" pitchFamily="66" charset="0"/>
              </a:rPr>
              <a:t>, </a:t>
            </a:r>
            <a:r>
              <a:rPr lang="it-IT" sz="2800" b="1" dirty="0" err="1" smtClean="0">
                <a:effectLst>
                  <a:outerShdw blurRad="38100" dist="38100" dir="2700000" algn="tl">
                    <a:srgbClr val="000000">
                      <a:alpha val="43137"/>
                    </a:srgbClr>
                  </a:outerShdw>
                </a:effectLst>
                <a:latin typeface="Bradley Hand ITC" pitchFamily="66" charset="0"/>
              </a:rPr>
              <a:t>omo</a:t>
            </a:r>
            <a:r>
              <a:rPr lang="it-IT" sz="2800" b="1" dirty="0" smtClean="0">
                <a:effectLst>
                  <a:outerShdw blurRad="38100" dist="38100" dir="2700000" algn="tl">
                    <a:srgbClr val="000000">
                      <a:alpha val="43137"/>
                    </a:srgbClr>
                  </a:outerShdw>
                </a:effectLst>
                <a:latin typeface="Bradley Hand ITC" pitchFamily="66" charset="0"/>
              </a:rPr>
              <a:t> già fui, </a:t>
            </a:r>
          </a:p>
          <a:p>
            <a:pPr lvl="0" algn="ctr"/>
            <a:r>
              <a:rPr lang="it-IT" sz="2800" b="1" dirty="0" smtClean="0">
                <a:effectLst>
                  <a:outerShdw blurRad="38100" dist="38100" dir="2700000" algn="tl">
                    <a:srgbClr val="000000">
                      <a:alpha val="43137"/>
                    </a:srgbClr>
                  </a:outerShdw>
                </a:effectLst>
                <a:latin typeface="Bradley Hand ITC" pitchFamily="66" charset="0"/>
              </a:rPr>
              <a:t>e li parenti miei </a:t>
            </a:r>
            <a:r>
              <a:rPr lang="it-IT" sz="2800" b="1" dirty="0" err="1" smtClean="0">
                <a:effectLst>
                  <a:outerShdw blurRad="38100" dist="38100" dir="2700000" algn="tl">
                    <a:srgbClr val="000000">
                      <a:alpha val="43137"/>
                    </a:srgbClr>
                  </a:outerShdw>
                </a:effectLst>
                <a:latin typeface="Bradley Hand ITC" pitchFamily="66" charset="0"/>
              </a:rPr>
              <a:t>furon</a:t>
            </a:r>
            <a:r>
              <a:rPr lang="it-IT" sz="2800" b="1" dirty="0" smtClean="0">
                <a:effectLst>
                  <a:outerShdw blurRad="38100" dist="38100" dir="2700000" algn="tl">
                    <a:srgbClr val="000000">
                      <a:alpha val="43137"/>
                    </a:srgbClr>
                  </a:outerShdw>
                </a:effectLst>
                <a:latin typeface="Bradley Hand ITC" pitchFamily="66" charset="0"/>
              </a:rPr>
              <a:t> lombardi, </a:t>
            </a:r>
          </a:p>
          <a:p>
            <a:pPr lvl="0" algn="ctr"/>
            <a:r>
              <a:rPr lang="it-IT" sz="2800" b="1" dirty="0" err="1" smtClean="0">
                <a:effectLst>
                  <a:outerShdw blurRad="38100" dist="38100" dir="2700000" algn="tl">
                    <a:srgbClr val="000000">
                      <a:alpha val="43137"/>
                    </a:srgbClr>
                  </a:outerShdw>
                </a:effectLst>
                <a:latin typeface="Bradley Hand ITC" pitchFamily="66" charset="0"/>
              </a:rPr>
              <a:t>mantoani</a:t>
            </a:r>
            <a:r>
              <a:rPr lang="it-IT" sz="2800" b="1" dirty="0" smtClean="0">
                <a:effectLst>
                  <a:outerShdw blurRad="38100" dist="38100" dir="2700000" algn="tl">
                    <a:srgbClr val="000000">
                      <a:alpha val="43137"/>
                    </a:srgbClr>
                  </a:outerShdw>
                </a:effectLst>
                <a:latin typeface="Bradley Hand ITC" pitchFamily="66" charset="0"/>
              </a:rPr>
              <a:t> per patria </a:t>
            </a:r>
            <a:r>
              <a:rPr lang="it-IT" sz="2800" b="1" dirty="0" err="1" smtClean="0">
                <a:effectLst>
                  <a:outerShdw blurRad="38100" dist="38100" dir="2700000" algn="tl">
                    <a:srgbClr val="000000">
                      <a:alpha val="43137"/>
                    </a:srgbClr>
                  </a:outerShdw>
                </a:effectLst>
                <a:latin typeface="Bradley Hand ITC" pitchFamily="66" charset="0"/>
              </a:rPr>
              <a:t>ambedui</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21</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0358">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76256" y="339502"/>
            <a:ext cx="2051720" cy="4493538"/>
          </a:xfrm>
          <a:prstGeom prst="rect">
            <a:avLst/>
          </a:prstGeom>
        </p:spPr>
        <p:txBody>
          <a:bodyPr wrap="square">
            <a:spAutoFit/>
          </a:bodyPr>
          <a:lstStyle/>
          <a:p>
            <a:r>
              <a:rPr lang="it-IT" sz="1100" dirty="0" smtClean="0">
                <a:solidFill>
                  <a:schemeClr val="bg1"/>
                </a:solidFill>
              </a:rPr>
              <a:t>Vidi la luce mentre era ancora in vita Giulio Cesare, benché troppo tardi (per esserne conosciuto e apprezzato), e vissi a Roma al tempo di Ottaviano Augusto, principe di gran valore, in un’età in cui vigeva il culto di divinità non vere e ingannevoli.</a:t>
            </a:r>
            <a:endParaRPr lang="it-IT" sz="1100" i="1" dirty="0" smtClean="0">
              <a:solidFill>
                <a:schemeClr val="bg1"/>
              </a:solidFill>
            </a:endParaRPr>
          </a:p>
          <a:p>
            <a:r>
              <a:rPr lang="it-IT" sz="1100" dirty="0" smtClean="0">
                <a:solidFill>
                  <a:schemeClr val="bg1"/>
                </a:solidFill>
              </a:rPr>
              <a:t>Fui poeta, e celebrai in versi le imprese di quel paladino della giustizia (Enea), figlio di </a:t>
            </a:r>
            <a:r>
              <a:rPr lang="it-IT" sz="1100" dirty="0" err="1" smtClean="0">
                <a:solidFill>
                  <a:schemeClr val="bg1"/>
                </a:solidFill>
              </a:rPr>
              <a:t>Anchise</a:t>
            </a:r>
            <a:r>
              <a:rPr lang="it-IT" sz="1100" dirty="0" smtClean="0">
                <a:solidFill>
                  <a:schemeClr val="bg1"/>
                </a:solidFill>
              </a:rPr>
              <a:t>, che venne da Troia (a stabilirsi in Italia), dopo che la superba città fu incendiata.</a:t>
            </a:r>
          </a:p>
          <a:p>
            <a:r>
              <a:rPr lang="it-IT" sz="1100" dirty="0" smtClean="0">
                <a:solidFill>
                  <a:schemeClr val="bg1"/>
                </a:solidFill>
              </a:rPr>
              <a:t>Ma tu perché vuoi ridiscendere a tanta pena, giù nella valle? Perché non ascendi invece il gaudioso colle, origine e dispensatore di ogni perfetta letizia? "</a:t>
            </a:r>
            <a:endParaRPr lang="it-IT" sz="1100" dirty="0">
              <a:solidFill>
                <a:schemeClr val="bg1"/>
              </a:solidFill>
            </a:endParaRPr>
          </a:p>
        </p:txBody>
      </p:sp>
      <p:sp>
        <p:nvSpPr>
          <p:cNvPr id="5" name="Rettangolo 4"/>
          <p:cNvSpPr/>
          <p:nvPr/>
        </p:nvSpPr>
        <p:spPr>
          <a:xfrm>
            <a:off x="323528" y="627534"/>
            <a:ext cx="6534472" cy="4154984"/>
          </a:xfrm>
          <a:prstGeom prst="rect">
            <a:avLst/>
          </a:prstGeom>
        </p:spPr>
        <p:txBody>
          <a:bodyPr wrap="square">
            <a:spAutoFit/>
          </a:bodyPr>
          <a:lstStyle/>
          <a:p>
            <a:pPr lvl="0" algn="ctr"/>
            <a:r>
              <a:rPr lang="it-IT" sz="2400" b="1" dirty="0" smtClean="0">
                <a:effectLst>
                  <a:outerShdw blurRad="38100" dist="38100" dir="2700000" algn="tl">
                    <a:srgbClr val="000000">
                      <a:alpha val="43137"/>
                    </a:srgbClr>
                  </a:outerShdw>
                </a:effectLst>
                <a:latin typeface="Bradley Hand ITC" pitchFamily="66" charset="0"/>
              </a:rPr>
              <a:t>Nacqui </a:t>
            </a:r>
            <a:r>
              <a:rPr lang="it-IT" sz="2400" b="1" i="1" dirty="0" smtClean="0">
                <a:effectLst>
                  <a:outerShdw blurRad="38100" dist="38100" dir="2700000" algn="tl">
                    <a:srgbClr val="000000">
                      <a:alpha val="43137"/>
                    </a:srgbClr>
                  </a:outerShdw>
                </a:effectLst>
                <a:latin typeface="Bradley Hand ITC" pitchFamily="66" charset="0"/>
              </a:rPr>
              <a:t>sub </a:t>
            </a:r>
            <a:r>
              <a:rPr lang="it-IT" sz="2400" b="1" i="1" dirty="0" err="1" smtClean="0">
                <a:effectLst>
                  <a:outerShdw blurRad="38100" dist="38100" dir="2700000" algn="tl">
                    <a:srgbClr val="000000">
                      <a:alpha val="43137"/>
                    </a:srgbClr>
                  </a:outerShdw>
                </a:effectLst>
                <a:latin typeface="Bradley Hand ITC" pitchFamily="66" charset="0"/>
              </a:rPr>
              <a:t>Iulio</a:t>
            </a:r>
            <a:r>
              <a:rPr lang="it-IT" sz="2400" b="1" dirty="0" smtClean="0">
                <a:effectLst>
                  <a:outerShdw blurRad="38100" dist="38100" dir="2700000" algn="tl">
                    <a:srgbClr val="000000">
                      <a:alpha val="43137"/>
                    </a:srgbClr>
                  </a:outerShdw>
                </a:effectLst>
                <a:latin typeface="Bradley Hand ITC" pitchFamily="66" charset="0"/>
              </a:rPr>
              <a:t>, ancor che fosse tardi, </a:t>
            </a:r>
          </a:p>
          <a:p>
            <a:pPr lvl="0" algn="ctr"/>
            <a:r>
              <a:rPr lang="it-IT" sz="2400" b="1" dirty="0" smtClean="0">
                <a:effectLst>
                  <a:outerShdw blurRad="38100" dist="38100" dir="2700000" algn="tl">
                    <a:srgbClr val="000000">
                      <a:alpha val="43137"/>
                    </a:srgbClr>
                  </a:outerShdw>
                </a:effectLst>
                <a:latin typeface="Bradley Hand ITC" pitchFamily="66" charset="0"/>
              </a:rPr>
              <a:t>e vissi a Roma sotto ’l buono Augusto </a:t>
            </a:r>
          </a:p>
          <a:p>
            <a:pPr lvl="0" algn="ctr"/>
            <a:r>
              <a:rPr lang="it-IT" sz="2400" b="1" dirty="0" smtClean="0">
                <a:effectLst>
                  <a:outerShdw blurRad="38100" dist="38100" dir="2700000" algn="tl">
                    <a:srgbClr val="000000">
                      <a:alpha val="43137"/>
                    </a:srgbClr>
                  </a:outerShdw>
                </a:effectLst>
                <a:latin typeface="Bradley Hand ITC" pitchFamily="66" charset="0"/>
              </a:rPr>
              <a:t>nel tempo de li dèi falsi e bugiardi. </a:t>
            </a:r>
          </a:p>
          <a:p>
            <a:pPr lvl="0" algn="ctr"/>
            <a:endParaRPr lang="it-IT" sz="2400" b="1" dirty="0" smtClean="0">
              <a:effectLst>
                <a:outerShdw blurRad="38100" dist="38100" dir="2700000" algn="tl">
                  <a:srgbClr val="000000">
                    <a:alpha val="43137"/>
                  </a:srgbClr>
                </a:outerShdw>
              </a:effectLst>
              <a:latin typeface="Bradley Hand ITC" pitchFamily="66" charset="0"/>
            </a:endParaRPr>
          </a:p>
          <a:p>
            <a:pPr lvl="0" algn="ctr"/>
            <a:r>
              <a:rPr lang="it-IT" sz="2400" b="1" dirty="0" smtClean="0">
                <a:effectLst>
                  <a:outerShdw blurRad="38100" dist="38100" dir="2700000" algn="tl">
                    <a:srgbClr val="000000">
                      <a:alpha val="43137"/>
                    </a:srgbClr>
                  </a:outerShdw>
                </a:effectLst>
                <a:latin typeface="Bradley Hand ITC" pitchFamily="66" charset="0"/>
              </a:rPr>
              <a:t>Poeta fui, e cantai di quel giusto </a:t>
            </a:r>
          </a:p>
          <a:p>
            <a:pPr lvl="0" algn="ctr"/>
            <a:r>
              <a:rPr lang="it-IT" sz="2400" b="1" dirty="0" err="1" smtClean="0">
                <a:effectLst>
                  <a:outerShdw blurRad="38100" dist="38100" dir="2700000" algn="tl">
                    <a:srgbClr val="000000">
                      <a:alpha val="43137"/>
                    </a:srgbClr>
                  </a:outerShdw>
                </a:effectLst>
                <a:latin typeface="Bradley Hand ITC" pitchFamily="66" charset="0"/>
              </a:rPr>
              <a:t>figliuol</a:t>
            </a:r>
            <a:r>
              <a:rPr lang="it-IT" sz="2400" b="1" dirty="0" smtClean="0">
                <a:effectLst>
                  <a:outerShdw blurRad="38100" dist="38100" dir="2700000" algn="tl">
                    <a:srgbClr val="000000">
                      <a:alpha val="43137"/>
                    </a:srgbClr>
                  </a:outerShdw>
                </a:effectLst>
                <a:latin typeface="Bradley Hand ITC" pitchFamily="66" charset="0"/>
              </a:rPr>
              <a:t> d’</a:t>
            </a:r>
            <a:r>
              <a:rPr lang="it-IT" sz="2400" b="1" dirty="0" err="1" smtClean="0">
                <a:effectLst>
                  <a:outerShdw blurRad="38100" dist="38100" dir="2700000" algn="tl">
                    <a:srgbClr val="000000">
                      <a:alpha val="43137"/>
                    </a:srgbClr>
                  </a:outerShdw>
                </a:effectLst>
                <a:latin typeface="Bradley Hand ITC" pitchFamily="66" charset="0"/>
              </a:rPr>
              <a:t>Anchise</a:t>
            </a:r>
            <a:r>
              <a:rPr lang="it-IT" sz="2400" b="1" dirty="0" smtClean="0">
                <a:effectLst>
                  <a:outerShdw blurRad="38100" dist="38100" dir="2700000" algn="tl">
                    <a:srgbClr val="000000">
                      <a:alpha val="43137"/>
                    </a:srgbClr>
                  </a:outerShdw>
                </a:effectLst>
                <a:latin typeface="Bradley Hand ITC" pitchFamily="66" charset="0"/>
              </a:rPr>
              <a:t> che venne di Troia, </a:t>
            </a:r>
          </a:p>
          <a:p>
            <a:pPr lvl="0" algn="ctr"/>
            <a:r>
              <a:rPr lang="it-IT" sz="2400" b="1" dirty="0" smtClean="0">
                <a:effectLst>
                  <a:outerShdw blurRad="38100" dist="38100" dir="2700000" algn="tl">
                    <a:srgbClr val="000000">
                      <a:alpha val="43137"/>
                    </a:srgbClr>
                  </a:outerShdw>
                </a:effectLst>
                <a:latin typeface="Bradley Hand ITC" pitchFamily="66" charset="0"/>
              </a:rPr>
              <a:t>poi che ’l superbo </a:t>
            </a:r>
            <a:r>
              <a:rPr lang="it-IT" sz="2400" b="1" dirty="0" err="1" smtClean="0">
                <a:effectLst>
                  <a:outerShdw blurRad="38100" dist="38100" dir="2700000" algn="tl">
                    <a:srgbClr val="000000">
                      <a:alpha val="43137"/>
                    </a:srgbClr>
                  </a:outerShdw>
                </a:effectLst>
                <a:latin typeface="Bradley Hand ITC" pitchFamily="66" charset="0"/>
              </a:rPr>
              <a:t>Iliòn</a:t>
            </a:r>
            <a:r>
              <a:rPr lang="it-IT" sz="2400" b="1" dirty="0" smtClean="0">
                <a:effectLst>
                  <a:outerShdw blurRad="38100" dist="38100" dir="2700000" algn="tl">
                    <a:srgbClr val="000000">
                      <a:alpha val="43137"/>
                    </a:srgbClr>
                  </a:outerShdw>
                </a:effectLst>
                <a:latin typeface="Bradley Hand ITC" pitchFamily="66" charset="0"/>
              </a:rPr>
              <a:t> fu combusto.</a:t>
            </a:r>
          </a:p>
          <a:p>
            <a:pPr lvl="0" algn="ctr"/>
            <a:endParaRPr lang="it-IT" sz="2400" b="1" dirty="0" smtClean="0">
              <a:effectLst>
                <a:outerShdw blurRad="38100" dist="38100" dir="2700000" algn="tl">
                  <a:srgbClr val="000000">
                    <a:alpha val="43137"/>
                  </a:srgbClr>
                </a:outerShdw>
              </a:effectLst>
              <a:latin typeface="Bradley Hand ITC" pitchFamily="66" charset="0"/>
            </a:endParaRPr>
          </a:p>
          <a:p>
            <a:pPr lvl="0" algn="ctr"/>
            <a:r>
              <a:rPr lang="it-IT" sz="2400" b="1" dirty="0" smtClean="0">
                <a:effectLst>
                  <a:outerShdw blurRad="38100" dist="38100" dir="2700000" algn="tl">
                    <a:srgbClr val="000000">
                      <a:alpha val="43137"/>
                    </a:srgbClr>
                  </a:outerShdw>
                </a:effectLst>
                <a:latin typeface="Bradley Hand ITC" pitchFamily="66" charset="0"/>
              </a:rPr>
              <a:t> Ma tu perché ritorni a tanta noia? </a:t>
            </a:r>
          </a:p>
          <a:p>
            <a:pPr lvl="0" algn="ctr"/>
            <a:r>
              <a:rPr lang="it-IT" sz="2400" b="1" dirty="0" err="1" smtClean="0">
                <a:effectLst>
                  <a:outerShdw blurRad="38100" dist="38100" dir="2700000" algn="tl">
                    <a:srgbClr val="000000">
                      <a:alpha val="43137"/>
                    </a:srgbClr>
                  </a:outerShdw>
                </a:effectLst>
                <a:latin typeface="Bradley Hand ITC" pitchFamily="66" charset="0"/>
              </a:rPr>
              <a:t>perché‚</a:t>
            </a:r>
            <a:r>
              <a:rPr lang="it-IT" sz="2400" b="1" dirty="0" smtClean="0">
                <a:effectLst>
                  <a:outerShdw blurRad="38100" dist="38100" dir="2700000" algn="tl">
                    <a:srgbClr val="000000">
                      <a:alpha val="43137"/>
                    </a:srgbClr>
                  </a:outerShdw>
                </a:effectLst>
                <a:latin typeface="Bradley Hand ITC" pitchFamily="66" charset="0"/>
              </a:rPr>
              <a:t> non sali il dilettoso monte </a:t>
            </a:r>
          </a:p>
          <a:p>
            <a:pPr lvl="0" algn="ctr"/>
            <a:r>
              <a:rPr lang="it-IT" sz="2400" b="1" dirty="0" smtClean="0">
                <a:effectLst>
                  <a:outerShdw blurRad="38100" dist="38100" dir="2700000" algn="tl">
                    <a:srgbClr val="000000">
                      <a:alpha val="43137"/>
                    </a:srgbClr>
                  </a:outerShdw>
                </a:effectLst>
                <a:latin typeface="Bradley Hand ITC" pitchFamily="66" charset="0"/>
              </a:rPr>
              <a:t>ch’è principio e </a:t>
            </a:r>
            <a:r>
              <a:rPr lang="it-IT" sz="2400" b="1" dirty="0" err="1" smtClean="0">
                <a:effectLst>
                  <a:outerShdw blurRad="38100" dist="38100" dir="2700000" algn="tl">
                    <a:srgbClr val="000000">
                      <a:alpha val="43137"/>
                    </a:srgbClr>
                  </a:outerShdw>
                </a:effectLst>
                <a:latin typeface="Bradley Hand ITC" pitchFamily="66" charset="0"/>
              </a:rPr>
              <a:t>cagion</a:t>
            </a:r>
            <a:r>
              <a:rPr lang="it-IT" sz="2400" b="1" dirty="0" smtClean="0">
                <a:effectLst>
                  <a:outerShdw blurRad="38100" dist="38100" dir="2700000" algn="tl">
                    <a:srgbClr val="000000">
                      <a:alpha val="43137"/>
                    </a:srgbClr>
                  </a:outerShdw>
                </a:effectLst>
                <a:latin typeface="Bradley Hand ITC" pitchFamily="66" charset="0"/>
              </a:rPr>
              <a:t> di tutta gioia?».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22</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64802">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additive="base">
                                        <p:cTn id="4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9" end="9"/>
                                            </p:txEl>
                                          </p:spTgt>
                                        </p:tgtEl>
                                        <p:attrNameLst>
                                          <p:attrName>style.visibility</p:attrName>
                                        </p:attrNameLst>
                                      </p:cBhvr>
                                      <p:to>
                                        <p:strVal val="visible"/>
                                      </p:to>
                                    </p:set>
                                    <p:anim calcmode="lin" valueType="num">
                                      <p:cBhvr additive="base">
                                        <p:cTn id="5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anim calcmode="lin" valueType="num">
                                      <p:cBhvr additive="base">
                                        <p:cTn id="5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58016" y="214296"/>
            <a:ext cx="2143140" cy="4662815"/>
          </a:xfrm>
          <a:prstGeom prst="rect">
            <a:avLst/>
          </a:prstGeom>
        </p:spPr>
        <p:txBody>
          <a:bodyPr wrap="square">
            <a:spAutoFit/>
          </a:bodyPr>
          <a:lstStyle/>
          <a:p>
            <a:r>
              <a:rPr lang="it-IT" sz="1100" dirty="0" smtClean="0">
                <a:solidFill>
                  <a:schemeClr val="bg1"/>
                </a:solidFill>
              </a:rPr>
              <a:t>Sei proprio tu " risposi reverente ed umile " il grande Virgilio, sorgente copiosa d’inesauribile poesia?</a:t>
            </a:r>
          </a:p>
          <a:p>
            <a:endParaRPr lang="it-IT" sz="1100" dirty="0" smtClean="0">
              <a:solidFill>
                <a:schemeClr val="bg1"/>
              </a:solidFill>
            </a:endParaRPr>
          </a:p>
          <a:p>
            <a:r>
              <a:rPr lang="it-IT" sz="1100" dirty="0" smtClean="0">
                <a:solidFill>
                  <a:schemeClr val="bg1"/>
                </a:solidFill>
              </a:rPr>
              <a:t>O tu che onori e illumini chiunque coltivi l’arte del poetare, mi acquistino la tua benevolenza l’assidua consuetudine e il grande amore che mi ha spinto ad accostarmi alla tua opera.</a:t>
            </a:r>
          </a:p>
          <a:p>
            <a:endParaRPr lang="it-IT" sz="1100" dirty="0" smtClean="0">
              <a:solidFill>
                <a:schemeClr val="bg1"/>
              </a:solidFill>
            </a:endParaRPr>
          </a:p>
          <a:p>
            <a:r>
              <a:rPr lang="it-IT" sz="1100" dirty="0" smtClean="0">
                <a:solidFill>
                  <a:schemeClr val="bg1"/>
                </a:solidFill>
              </a:rPr>
              <a:t>Tu sei lo scrittore e il maestro che ha avuto su di me autorità indiscussa; sei l’unico dal quale ho appreso il bello scrivere che mi ha arrecato fama.</a:t>
            </a:r>
          </a:p>
          <a:p>
            <a:endParaRPr lang="it-IT" sz="1100" dirty="0" smtClean="0">
              <a:solidFill>
                <a:schemeClr val="bg1"/>
              </a:solidFill>
            </a:endParaRPr>
          </a:p>
          <a:p>
            <a:r>
              <a:rPr lang="it-IT" sz="1100" dirty="0" smtClean="0">
                <a:solidFill>
                  <a:schemeClr val="bg1"/>
                </a:solidFill>
              </a:rPr>
              <a:t>Guarda la lupa che mi ha fatto tornare sui miei passi: chiedo il tuo aiuto, famoso sapiente, poiché essa mi fa tremare di paura in ogni fibra."</a:t>
            </a:r>
            <a:endParaRPr lang="it-IT" sz="1100" dirty="0">
              <a:solidFill>
                <a:schemeClr val="bg1"/>
              </a:solidFill>
            </a:endParaRPr>
          </a:p>
        </p:txBody>
      </p:sp>
      <p:sp>
        <p:nvSpPr>
          <p:cNvPr id="5" name="Rettangolo 4"/>
          <p:cNvSpPr/>
          <p:nvPr/>
        </p:nvSpPr>
        <p:spPr>
          <a:xfrm>
            <a:off x="323528" y="411510"/>
            <a:ext cx="6534472" cy="4431983"/>
          </a:xfrm>
          <a:prstGeom prst="rect">
            <a:avLst/>
          </a:prstGeom>
        </p:spPr>
        <p:txBody>
          <a:bodyPr wrap="square">
            <a:spAutoFit/>
          </a:bodyPr>
          <a:lstStyle/>
          <a:p>
            <a:pPr lvl="0" algn="ctr"/>
            <a:r>
              <a:rPr lang="it-IT" sz="2000" b="1" dirty="0" smtClean="0">
                <a:effectLst>
                  <a:outerShdw blurRad="38100" dist="38100" dir="2700000" algn="tl">
                    <a:srgbClr val="000000">
                      <a:alpha val="43137"/>
                    </a:srgbClr>
                  </a:outerShdw>
                </a:effectLst>
                <a:latin typeface="Bradley Hand ITC" pitchFamily="66" charset="0"/>
              </a:rPr>
              <a:t>«Or </a:t>
            </a:r>
            <a:r>
              <a:rPr lang="it-IT" sz="2000" b="1" dirty="0" err="1" smtClean="0">
                <a:effectLst>
                  <a:outerShdw blurRad="38100" dist="38100" dir="2700000" algn="tl">
                    <a:srgbClr val="000000">
                      <a:alpha val="43137"/>
                    </a:srgbClr>
                  </a:outerShdw>
                </a:effectLst>
                <a:latin typeface="Bradley Hand ITC" pitchFamily="66" charset="0"/>
              </a:rPr>
              <a:t>se’</a:t>
            </a:r>
            <a:r>
              <a:rPr lang="it-IT" sz="2000" b="1" dirty="0" smtClean="0">
                <a:effectLst>
                  <a:outerShdw blurRad="38100" dist="38100" dir="2700000" algn="tl">
                    <a:srgbClr val="000000">
                      <a:alpha val="43137"/>
                    </a:srgbClr>
                  </a:outerShdw>
                </a:effectLst>
                <a:latin typeface="Bradley Hand ITC" pitchFamily="66" charset="0"/>
              </a:rPr>
              <a:t> tu quel Virgilio e quella fonte </a:t>
            </a:r>
          </a:p>
          <a:p>
            <a:pPr lvl="0" algn="ctr"/>
            <a:r>
              <a:rPr lang="it-IT" sz="2000" b="1" dirty="0" smtClean="0">
                <a:effectLst>
                  <a:outerShdw blurRad="38100" dist="38100" dir="2700000" algn="tl">
                    <a:srgbClr val="000000">
                      <a:alpha val="43137"/>
                    </a:srgbClr>
                  </a:outerShdw>
                </a:effectLst>
                <a:latin typeface="Bradley Hand ITC" pitchFamily="66" charset="0"/>
              </a:rPr>
              <a:t>che spandi di parlar sì largo fiume?», </a:t>
            </a:r>
          </a:p>
          <a:p>
            <a:pPr lvl="0" algn="ctr"/>
            <a:r>
              <a:rPr lang="it-IT" sz="2000" b="1" dirty="0" err="1" smtClean="0">
                <a:effectLst>
                  <a:outerShdw blurRad="38100" dist="38100" dir="2700000" algn="tl">
                    <a:srgbClr val="000000">
                      <a:alpha val="43137"/>
                    </a:srgbClr>
                  </a:outerShdw>
                </a:effectLst>
                <a:latin typeface="Bradley Hand ITC" pitchFamily="66" charset="0"/>
              </a:rPr>
              <a:t>rispuos</a:t>
            </a:r>
            <a:r>
              <a:rPr lang="it-IT" sz="2000" b="1" dirty="0" smtClean="0">
                <a:effectLst>
                  <a:outerShdw blurRad="38100" dist="38100" dir="2700000" algn="tl">
                    <a:srgbClr val="000000">
                      <a:alpha val="43137"/>
                    </a:srgbClr>
                  </a:outerShdw>
                </a:effectLst>
                <a:latin typeface="Bradley Hand ITC" pitchFamily="66" charset="0"/>
              </a:rPr>
              <a:t>’io lui con vergognosa fronte. </a:t>
            </a:r>
          </a:p>
          <a:p>
            <a:pPr lvl="0" algn="ctr"/>
            <a:endParaRPr lang="it-IT" sz="1400" b="1" dirty="0" smtClean="0">
              <a:effectLst>
                <a:outerShdw blurRad="38100" dist="38100" dir="2700000" algn="tl">
                  <a:srgbClr val="000000">
                    <a:alpha val="43137"/>
                  </a:srgbClr>
                </a:outerShdw>
              </a:effectLst>
              <a:latin typeface="Bradley Hand ITC" pitchFamily="66" charset="0"/>
            </a:endParaRPr>
          </a:p>
          <a:p>
            <a:pPr lvl="0" algn="ctr"/>
            <a:r>
              <a:rPr lang="it-IT" sz="2000" b="1" dirty="0" smtClean="0">
                <a:effectLst>
                  <a:outerShdw blurRad="38100" dist="38100" dir="2700000" algn="tl">
                    <a:srgbClr val="000000">
                      <a:alpha val="43137"/>
                    </a:srgbClr>
                  </a:outerShdw>
                </a:effectLst>
                <a:latin typeface="Bradley Hand ITC" pitchFamily="66" charset="0"/>
              </a:rPr>
              <a:t>«O de li altri poeti onore e lume </a:t>
            </a:r>
          </a:p>
          <a:p>
            <a:pPr lvl="0" algn="ctr"/>
            <a:r>
              <a:rPr lang="it-IT" sz="2000" b="1" dirty="0" smtClean="0">
                <a:effectLst>
                  <a:outerShdw blurRad="38100" dist="38100" dir="2700000" algn="tl">
                    <a:srgbClr val="000000">
                      <a:alpha val="43137"/>
                    </a:srgbClr>
                  </a:outerShdw>
                </a:effectLst>
                <a:latin typeface="Bradley Hand ITC" pitchFamily="66" charset="0"/>
              </a:rPr>
              <a:t>vagliami ’l lungo studio e ’l grande amore </a:t>
            </a:r>
          </a:p>
          <a:p>
            <a:pPr lvl="0" algn="ctr"/>
            <a:r>
              <a:rPr lang="it-IT" sz="2000" b="1" dirty="0" smtClean="0">
                <a:effectLst>
                  <a:outerShdw blurRad="38100" dist="38100" dir="2700000" algn="tl">
                    <a:srgbClr val="000000">
                      <a:alpha val="43137"/>
                    </a:srgbClr>
                  </a:outerShdw>
                </a:effectLst>
                <a:latin typeface="Bradley Hand ITC" pitchFamily="66" charset="0"/>
              </a:rPr>
              <a:t>che m’ha fatto cercar lo tuo volume. </a:t>
            </a:r>
          </a:p>
          <a:p>
            <a:pPr lvl="0" algn="ctr"/>
            <a:endParaRPr lang="it-IT" sz="1400" b="1" dirty="0" smtClean="0">
              <a:effectLst>
                <a:outerShdw blurRad="38100" dist="38100" dir="2700000" algn="tl">
                  <a:srgbClr val="000000">
                    <a:alpha val="43137"/>
                  </a:srgbClr>
                </a:outerShdw>
              </a:effectLst>
              <a:latin typeface="Bradley Hand ITC" pitchFamily="66" charset="0"/>
            </a:endParaRPr>
          </a:p>
          <a:p>
            <a:pPr lvl="0" algn="ctr"/>
            <a:r>
              <a:rPr lang="it-IT" sz="2000" b="1" dirty="0" smtClean="0">
                <a:effectLst>
                  <a:outerShdw blurRad="38100" dist="38100" dir="2700000" algn="tl">
                    <a:srgbClr val="000000">
                      <a:alpha val="43137"/>
                    </a:srgbClr>
                  </a:outerShdw>
                </a:effectLst>
                <a:latin typeface="Bradley Hand ITC" pitchFamily="66" charset="0"/>
              </a:rPr>
              <a:t>Tu </a:t>
            </a:r>
            <a:r>
              <a:rPr lang="it-IT" sz="2000" b="1" dirty="0" err="1" smtClean="0">
                <a:effectLst>
                  <a:outerShdw blurRad="38100" dist="38100" dir="2700000" algn="tl">
                    <a:srgbClr val="000000">
                      <a:alpha val="43137"/>
                    </a:srgbClr>
                  </a:outerShdw>
                </a:effectLst>
                <a:latin typeface="Bradley Hand ITC" pitchFamily="66" charset="0"/>
              </a:rPr>
              <a:t>se’</a:t>
            </a:r>
            <a:r>
              <a:rPr lang="it-IT" sz="2000" b="1" dirty="0" smtClean="0">
                <a:effectLst>
                  <a:outerShdw blurRad="38100" dist="38100" dir="2700000" algn="tl">
                    <a:srgbClr val="000000">
                      <a:alpha val="43137"/>
                    </a:srgbClr>
                  </a:outerShdw>
                </a:effectLst>
                <a:latin typeface="Bradley Hand ITC" pitchFamily="66" charset="0"/>
              </a:rPr>
              <a:t> lo mio maestro e ’l mio autore; </a:t>
            </a:r>
          </a:p>
          <a:p>
            <a:pPr lvl="0" algn="ctr"/>
            <a:r>
              <a:rPr lang="it-IT" sz="2000" b="1" dirty="0" smtClean="0">
                <a:effectLst>
                  <a:outerShdw blurRad="38100" dist="38100" dir="2700000" algn="tl">
                    <a:srgbClr val="000000">
                      <a:alpha val="43137"/>
                    </a:srgbClr>
                  </a:outerShdw>
                </a:effectLst>
                <a:latin typeface="Bradley Hand ITC" pitchFamily="66" charset="0"/>
              </a:rPr>
              <a:t>tu </a:t>
            </a:r>
            <a:r>
              <a:rPr lang="it-IT" sz="2000" b="1" dirty="0" err="1" smtClean="0">
                <a:effectLst>
                  <a:outerShdw blurRad="38100" dist="38100" dir="2700000" algn="tl">
                    <a:srgbClr val="000000">
                      <a:alpha val="43137"/>
                    </a:srgbClr>
                  </a:outerShdw>
                </a:effectLst>
                <a:latin typeface="Bradley Hand ITC" pitchFamily="66" charset="0"/>
              </a:rPr>
              <a:t>se’</a:t>
            </a:r>
            <a:r>
              <a:rPr lang="it-IT" sz="2000" b="1" dirty="0" smtClean="0">
                <a:effectLst>
                  <a:outerShdw blurRad="38100" dist="38100" dir="2700000" algn="tl">
                    <a:srgbClr val="000000">
                      <a:alpha val="43137"/>
                    </a:srgbClr>
                  </a:outerShdw>
                </a:effectLst>
                <a:latin typeface="Bradley Hand ITC" pitchFamily="66" charset="0"/>
              </a:rPr>
              <a:t> solo colui da cu’ io tolsi </a:t>
            </a:r>
          </a:p>
          <a:p>
            <a:pPr lvl="0" algn="ctr"/>
            <a:r>
              <a:rPr lang="it-IT" sz="2000" b="1" dirty="0" smtClean="0">
                <a:effectLst>
                  <a:outerShdw blurRad="38100" dist="38100" dir="2700000" algn="tl">
                    <a:srgbClr val="000000">
                      <a:alpha val="43137"/>
                    </a:srgbClr>
                  </a:outerShdw>
                </a:effectLst>
                <a:latin typeface="Bradley Hand ITC" pitchFamily="66" charset="0"/>
              </a:rPr>
              <a:t>lo bello stilo che m’ha fatto onore. </a:t>
            </a:r>
          </a:p>
          <a:p>
            <a:pPr lvl="0" algn="ctr"/>
            <a:endParaRPr lang="it-IT" sz="1400" b="1" dirty="0" smtClean="0">
              <a:effectLst>
                <a:outerShdw blurRad="38100" dist="38100" dir="2700000" algn="tl">
                  <a:srgbClr val="000000">
                    <a:alpha val="43137"/>
                  </a:srgbClr>
                </a:outerShdw>
              </a:effectLst>
              <a:latin typeface="Bradley Hand ITC" pitchFamily="66" charset="0"/>
            </a:endParaRPr>
          </a:p>
          <a:p>
            <a:pPr lvl="0" algn="ctr"/>
            <a:r>
              <a:rPr lang="it-IT" sz="2000" b="1" dirty="0" smtClean="0">
                <a:effectLst>
                  <a:outerShdw blurRad="38100" dist="38100" dir="2700000" algn="tl">
                    <a:srgbClr val="000000">
                      <a:alpha val="43137"/>
                    </a:srgbClr>
                  </a:outerShdw>
                </a:effectLst>
                <a:latin typeface="Bradley Hand ITC" pitchFamily="66" charset="0"/>
              </a:rPr>
              <a:t>Vedi la bestia per cu’ io mi volsi: </a:t>
            </a:r>
          </a:p>
          <a:p>
            <a:pPr lvl="0" algn="ctr"/>
            <a:r>
              <a:rPr lang="it-IT" sz="2000" b="1" dirty="0" smtClean="0">
                <a:effectLst>
                  <a:outerShdw blurRad="38100" dist="38100" dir="2700000" algn="tl">
                    <a:srgbClr val="000000">
                      <a:alpha val="43137"/>
                    </a:srgbClr>
                  </a:outerShdw>
                </a:effectLst>
                <a:latin typeface="Bradley Hand ITC" pitchFamily="66" charset="0"/>
              </a:rPr>
              <a:t>aiutami da lei, famoso saggio, </a:t>
            </a:r>
          </a:p>
          <a:p>
            <a:pPr lvl="0" algn="ctr"/>
            <a:r>
              <a:rPr lang="it-IT" sz="2000" b="1" dirty="0" smtClean="0">
                <a:effectLst>
                  <a:outerShdw blurRad="38100" dist="38100" dir="2700000" algn="tl">
                    <a:srgbClr val="000000">
                      <a:alpha val="43137"/>
                    </a:srgbClr>
                  </a:outerShdw>
                </a:effectLst>
                <a:latin typeface="Bradley Hand ITC" pitchFamily="66" charset="0"/>
              </a:rPr>
              <a:t>ch’ella mi fa tremar le vene e i polsi». </a:t>
            </a:r>
            <a:endParaRPr lang="it-IT" sz="20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23</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53867">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additive="base">
                                        <p:cTn id="4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9" end="9"/>
                                            </p:txEl>
                                          </p:spTgt>
                                        </p:tgtEl>
                                        <p:attrNameLst>
                                          <p:attrName>style.visibility</p:attrName>
                                        </p:attrNameLst>
                                      </p:cBhvr>
                                      <p:to>
                                        <p:strVal val="visible"/>
                                      </p:to>
                                    </p:set>
                                    <p:anim calcmode="lin" valueType="num">
                                      <p:cBhvr additive="base">
                                        <p:cTn id="5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anim calcmode="lin" valueType="num">
                                      <p:cBhvr additive="base">
                                        <p:cTn id="5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 calcmode="lin" valueType="num">
                                      <p:cBhvr additive="base">
                                        <p:cTn id="6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5">
                                            <p:txEl>
                                              <p:pRg st="13" end="13"/>
                                            </p:txEl>
                                          </p:spTgt>
                                        </p:tgtEl>
                                        <p:attrNameLst>
                                          <p:attrName>style.visibility</p:attrName>
                                        </p:attrNameLst>
                                      </p:cBhvr>
                                      <p:to>
                                        <p:strVal val="visible"/>
                                      </p:to>
                                    </p:set>
                                    <p:anim calcmode="lin" valueType="num">
                                      <p:cBhvr additive="base">
                                        <p:cTn id="71"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5">
                                            <p:txEl>
                                              <p:pRg st="14" end="14"/>
                                            </p:txEl>
                                          </p:spTgt>
                                        </p:tgtEl>
                                        <p:attrNameLst>
                                          <p:attrName>style.visibility</p:attrName>
                                        </p:attrNameLst>
                                      </p:cBhvr>
                                      <p:to>
                                        <p:strVal val="visible"/>
                                      </p:to>
                                    </p:set>
                                    <p:anim calcmode="lin" valueType="num">
                                      <p:cBhvr additive="base">
                                        <p:cTn id="7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4">
                                            <p:txEl>
                                              <p:pRg st="6" end="6"/>
                                            </p:txEl>
                                          </p:spTgt>
                                        </p:tgtEl>
                                        <p:attrNameLst>
                                          <p:attrName>style.visibility</p:attrName>
                                        </p:attrNameLst>
                                      </p:cBhvr>
                                      <p:to>
                                        <p:strVal val="visible"/>
                                      </p:to>
                                    </p:set>
                                    <p:anim calcmode="lin" valueType="num">
                                      <p:cBhvr additive="base">
                                        <p:cTn id="8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76256" y="771550"/>
            <a:ext cx="2016224" cy="3754874"/>
          </a:xfrm>
          <a:prstGeom prst="rect">
            <a:avLst/>
          </a:prstGeom>
        </p:spPr>
        <p:txBody>
          <a:bodyPr wrap="square">
            <a:spAutoFit/>
          </a:bodyPr>
          <a:lstStyle/>
          <a:p>
            <a:r>
              <a:rPr lang="it-IT" sz="1400" dirty="0" smtClean="0">
                <a:solidFill>
                  <a:schemeClr val="bg1"/>
                </a:solidFill>
              </a:rPr>
              <a:t>Virgilio, reso pietoso dalle mie </a:t>
            </a:r>
            <a:r>
              <a:rPr lang="it-IT" sz="1400" dirty="0" err="1" smtClean="0">
                <a:solidFill>
                  <a:schemeClr val="bg1"/>
                </a:solidFill>
              </a:rPr>
              <a:t>lagrime</a:t>
            </a:r>
            <a:r>
              <a:rPr lang="it-IT" sz="1400" dirty="0" smtClean="0">
                <a:solidFill>
                  <a:schemeClr val="bg1"/>
                </a:solidFill>
              </a:rPr>
              <a:t>: "Tu devi, se vuoi uscire da questo luogo impervio, seguire una altra strada: </a:t>
            </a:r>
          </a:p>
          <a:p>
            <a:endParaRPr lang="it-IT" sz="1400" dirty="0" smtClean="0">
              <a:solidFill>
                <a:schemeClr val="bg1"/>
              </a:solidFill>
            </a:endParaRPr>
          </a:p>
          <a:p>
            <a:r>
              <a:rPr lang="it-IT" sz="1400" dirty="0" smtClean="0">
                <a:solidFill>
                  <a:schemeClr val="bg1"/>
                </a:solidFill>
              </a:rPr>
              <a:t>perché la belva, per la quale tanto ti lamenti, ostacola il cammino a chiunque in essa si imbatte, perseguitandolo senza tregua sino ad ucciderlo;</a:t>
            </a:r>
            <a:endParaRPr lang="it-IT" sz="1400" dirty="0">
              <a:solidFill>
                <a:schemeClr val="bg1"/>
              </a:solidFill>
            </a:endParaRPr>
          </a:p>
        </p:txBody>
      </p:sp>
      <p:sp>
        <p:nvSpPr>
          <p:cNvPr id="5" name="Rettangolo 4"/>
          <p:cNvSpPr/>
          <p:nvPr/>
        </p:nvSpPr>
        <p:spPr>
          <a:xfrm>
            <a:off x="323528" y="1059582"/>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«A te </a:t>
            </a:r>
            <a:r>
              <a:rPr lang="it-IT" sz="2800" b="1" dirty="0" err="1" smtClean="0">
                <a:effectLst>
                  <a:outerShdw blurRad="38100" dist="38100" dir="2700000" algn="tl">
                    <a:srgbClr val="000000">
                      <a:alpha val="43137"/>
                    </a:srgbClr>
                  </a:outerShdw>
                </a:effectLst>
                <a:latin typeface="Bradley Hand ITC" pitchFamily="66" charset="0"/>
              </a:rPr>
              <a:t>convien</a:t>
            </a:r>
            <a:r>
              <a:rPr lang="it-IT" sz="2800" b="1" dirty="0" smtClean="0">
                <a:effectLst>
                  <a:outerShdw blurRad="38100" dist="38100" dir="2700000" algn="tl">
                    <a:srgbClr val="000000">
                      <a:alpha val="43137"/>
                    </a:srgbClr>
                  </a:outerShdw>
                </a:effectLst>
                <a:latin typeface="Bradley Hand ITC" pitchFamily="66" charset="0"/>
              </a:rPr>
              <a:t> tenere altro viaggio», </a:t>
            </a:r>
          </a:p>
          <a:p>
            <a:pPr lvl="0" algn="ctr"/>
            <a:r>
              <a:rPr lang="it-IT" sz="2800" b="1" dirty="0" err="1" smtClean="0">
                <a:effectLst>
                  <a:outerShdw blurRad="38100" dist="38100" dir="2700000" algn="tl">
                    <a:srgbClr val="000000">
                      <a:alpha val="43137"/>
                    </a:srgbClr>
                  </a:outerShdw>
                </a:effectLst>
                <a:latin typeface="Bradley Hand ITC" pitchFamily="66" charset="0"/>
              </a:rPr>
              <a:t>rispuose</a:t>
            </a:r>
            <a:r>
              <a:rPr lang="it-IT" sz="2800" b="1" dirty="0" smtClean="0">
                <a:effectLst>
                  <a:outerShdw blurRad="38100" dist="38100" dir="2700000" algn="tl">
                    <a:srgbClr val="000000">
                      <a:alpha val="43137"/>
                    </a:srgbClr>
                  </a:outerShdw>
                </a:effectLst>
                <a:latin typeface="Bradley Hand ITC" pitchFamily="66" charset="0"/>
              </a:rPr>
              <a:t> poi che </a:t>
            </a:r>
            <a:r>
              <a:rPr lang="it-IT" sz="2800" b="1" dirty="0" err="1" smtClean="0">
                <a:effectLst>
                  <a:outerShdw blurRad="38100" dist="38100" dir="2700000" algn="tl">
                    <a:srgbClr val="000000">
                      <a:alpha val="43137"/>
                    </a:srgbClr>
                  </a:outerShdw>
                </a:effectLst>
                <a:latin typeface="Bradley Hand ITC" pitchFamily="66" charset="0"/>
              </a:rPr>
              <a:t>lagrimar</a:t>
            </a:r>
            <a:r>
              <a:rPr lang="it-IT" sz="2800" b="1" dirty="0" smtClean="0">
                <a:effectLst>
                  <a:outerShdw blurRad="38100" dist="38100" dir="2700000" algn="tl">
                    <a:srgbClr val="000000">
                      <a:alpha val="43137"/>
                    </a:srgbClr>
                  </a:outerShdw>
                </a:effectLst>
                <a:latin typeface="Bradley Hand ITC" pitchFamily="66" charset="0"/>
              </a:rPr>
              <a:t> mi vide, </a:t>
            </a:r>
          </a:p>
          <a:p>
            <a:pPr lvl="0" algn="ctr"/>
            <a:r>
              <a:rPr lang="it-IT" sz="2800" b="1" dirty="0" smtClean="0">
                <a:effectLst>
                  <a:outerShdw blurRad="38100" dist="38100" dir="2700000" algn="tl">
                    <a:srgbClr val="000000">
                      <a:alpha val="43137"/>
                    </a:srgbClr>
                  </a:outerShdw>
                </a:effectLst>
                <a:latin typeface="Bradley Hand ITC" pitchFamily="66" charset="0"/>
              </a:rPr>
              <a:t>«se </a:t>
            </a:r>
            <a:r>
              <a:rPr lang="it-IT" sz="2800" b="1" dirty="0" err="1" smtClean="0">
                <a:effectLst>
                  <a:outerShdw blurRad="38100" dist="38100" dir="2700000" algn="tl">
                    <a:srgbClr val="000000">
                      <a:alpha val="43137"/>
                    </a:srgbClr>
                  </a:outerShdw>
                </a:effectLst>
                <a:latin typeface="Bradley Hand ITC" pitchFamily="66" charset="0"/>
              </a:rPr>
              <a:t>vuo</a:t>
            </a:r>
            <a:r>
              <a:rPr lang="it-IT" sz="2800" b="1" dirty="0" smtClean="0">
                <a:effectLst>
                  <a:outerShdw blurRad="38100" dist="38100" dir="2700000" algn="tl">
                    <a:srgbClr val="000000">
                      <a:alpha val="43137"/>
                    </a:srgbClr>
                  </a:outerShdw>
                </a:effectLst>
                <a:latin typeface="Bradley Hand ITC" pitchFamily="66" charset="0"/>
              </a:rPr>
              <a:t>’ campar d’</a:t>
            </a:r>
            <a:r>
              <a:rPr lang="it-IT" sz="2800" b="1" dirty="0" err="1" smtClean="0">
                <a:effectLst>
                  <a:outerShdw blurRad="38100" dist="38100" dir="2700000" algn="tl">
                    <a:srgbClr val="000000">
                      <a:alpha val="43137"/>
                    </a:srgbClr>
                  </a:outerShdw>
                </a:effectLst>
                <a:latin typeface="Bradley Hand ITC" pitchFamily="66" charset="0"/>
              </a:rPr>
              <a:t>esto</a:t>
            </a:r>
            <a:r>
              <a:rPr lang="it-IT" sz="2800" b="1" dirty="0" smtClean="0">
                <a:effectLst>
                  <a:outerShdw blurRad="38100" dist="38100" dir="2700000" algn="tl">
                    <a:srgbClr val="000000">
                      <a:alpha val="43137"/>
                    </a:srgbClr>
                  </a:outerShdw>
                </a:effectLst>
                <a:latin typeface="Bradley Hand ITC" pitchFamily="66" charset="0"/>
              </a:rPr>
              <a:t> loco selvaggio: </a:t>
            </a: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ché questa bestia, per la qual tu </a:t>
            </a:r>
            <a:r>
              <a:rPr lang="it-IT" sz="2800" b="1" dirty="0" err="1" smtClean="0">
                <a:effectLst>
                  <a:outerShdw blurRad="38100" dist="38100" dir="2700000" algn="tl">
                    <a:srgbClr val="000000">
                      <a:alpha val="43137"/>
                    </a:srgbClr>
                  </a:outerShdw>
                </a:effectLst>
                <a:latin typeface="Bradley Hand ITC" pitchFamily="66" charset="0"/>
              </a:rPr>
              <a:t>gride</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non lascia altrui passar per la sua via, </a:t>
            </a:r>
          </a:p>
          <a:p>
            <a:pPr lvl="0" algn="ctr"/>
            <a:r>
              <a:rPr lang="it-IT" sz="2800" b="1" dirty="0" smtClean="0">
                <a:effectLst>
                  <a:outerShdw blurRad="38100" dist="38100" dir="2700000" algn="tl">
                    <a:srgbClr val="000000">
                      <a:alpha val="43137"/>
                    </a:srgbClr>
                  </a:outerShdw>
                </a:effectLst>
                <a:latin typeface="Bradley Hand ITC" pitchFamily="66" charset="0"/>
              </a:rPr>
              <a:t>ma tanto lo ’</a:t>
            </a:r>
            <a:r>
              <a:rPr lang="it-IT" sz="2800" b="1" dirty="0" err="1" smtClean="0">
                <a:effectLst>
                  <a:outerShdw blurRad="38100" dist="38100" dir="2700000" algn="tl">
                    <a:srgbClr val="000000">
                      <a:alpha val="43137"/>
                    </a:srgbClr>
                  </a:outerShdw>
                </a:effectLst>
                <a:latin typeface="Bradley Hand ITC" pitchFamily="66" charset="0"/>
              </a:rPr>
              <a:t>mpedisce</a:t>
            </a:r>
            <a:r>
              <a:rPr lang="it-IT" sz="2800" b="1" dirty="0" smtClean="0">
                <a:effectLst>
                  <a:outerShdw blurRad="38100" dist="38100" dir="2700000" algn="tl">
                    <a:srgbClr val="000000">
                      <a:alpha val="43137"/>
                    </a:srgbClr>
                  </a:outerShdw>
                </a:effectLst>
                <a:latin typeface="Bradley Hand ITC" pitchFamily="66" charset="0"/>
              </a:rPr>
              <a:t> che l’uccide;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24</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6816">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photos.ak.fbcdn.net/hphotos-ak-snc3/hs127.snc3/17433_265112187802_130570322802_4343035_803353_n.jpg"/>
          <p:cNvPicPr>
            <a:picLocks noChangeAspect="1" noChangeArrowheads="1"/>
          </p:cNvPicPr>
          <p:nvPr/>
        </p:nvPicPr>
        <p:blipFill>
          <a:blip r:embed="rId4" cstate="print"/>
          <a:srcRect/>
          <a:stretch>
            <a:fillRect/>
          </a:stretch>
        </p:blipFill>
        <p:spPr bwMode="auto">
          <a:xfrm>
            <a:off x="7020273" y="267494"/>
            <a:ext cx="1409380" cy="1235456"/>
          </a:xfrm>
          <a:prstGeom prst="rect">
            <a:avLst/>
          </a:prstGeom>
          <a:ln>
            <a:noFill/>
          </a:ln>
          <a:effectLst>
            <a:softEdge rad="112500"/>
          </a:effectLst>
        </p:spPr>
      </p:pic>
      <p:sp>
        <p:nvSpPr>
          <p:cNvPr id="6" name="Rettangolo 5"/>
          <p:cNvSpPr/>
          <p:nvPr/>
        </p:nvSpPr>
        <p:spPr>
          <a:xfrm>
            <a:off x="6858016" y="1357304"/>
            <a:ext cx="1944216" cy="3416320"/>
          </a:xfrm>
          <a:prstGeom prst="rect">
            <a:avLst/>
          </a:prstGeom>
        </p:spPr>
        <p:txBody>
          <a:bodyPr wrap="square">
            <a:spAutoFit/>
          </a:bodyPr>
          <a:lstStyle/>
          <a:p>
            <a:r>
              <a:rPr lang="it-IT" sz="1200" dirty="0" smtClean="0">
                <a:solidFill>
                  <a:schemeClr val="bg1"/>
                </a:solidFill>
              </a:rPr>
              <a:t>e tanto perversa e malvagia è la sua indole, che nulla può placarne le smodate cupidigie e, invece di</a:t>
            </a:r>
          </a:p>
          <a:p>
            <a:r>
              <a:rPr lang="it-IT" sz="1200" dirty="0" smtClean="0">
                <a:solidFill>
                  <a:schemeClr val="bg1"/>
                </a:solidFill>
              </a:rPr>
              <a:t>saziarla, il cibo ne accresce gli appetiti.</a:t>
            </a:r>
          </a:p>
          <a:p>
            <a:endParaRPr lang="it-IT" sz="1200" dirty="0" smtClean="0">
              <a:solidFill>
                <a:schemeClr val="bg1"/>
              </a:solidFill>
            </a:endParaRPr>
          </a:p>
          <a:p>
            <a:r>
              <a:rPr lang="it-IT" sz="1200" dirty="0" smtClean="0">
                <a:solidFill>
                  <a:schemeClr val="bg1"/>
                </a:solidFill>
              </a:rPr>
              <a:t>Numerosi sono gli animali ai quali si accoppia, e il loro numero è destinato a crescere, fino alla venuta</a:t>
            </a:r>
          </a:p>
          <a:p>
            <a:r>
              <a:rPr lang="it-IT" sz="1200" dirty="0" smtClean="0">
                <a:solidFill>
                  <a:schemeClr val="bg1"/>
                </a:solidFill>
              </a:rPr>
              <a:t>( in veste di liberatore) di un Veltro (levriero), che la ucciderà crudelmente.</a:t>
            </a:r>
            <a:endParaRPr lang="it-IT" sz="1200" dirty="0">
              <a:solidFill>
                <a:schemeClr val="bg1"/>
              </a:solidFill>
            </a:endParaRPr>
          </a:p>
        </p:txBody>
      </p:sp>
      <p:sp>
        <p:nvSpPr>
          <p:cNvPr id="7" name="Rettangolo 6"/>
          <p:cNvSpPr/>
          <p:nvPr/>
        </p:nvSpPr>
        <p:spPr>
          <a:xfrm>
            <a:off x="323528" y="1131590"/>
            <a:ext cx="6606480"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 ha natura sì malvagia e ria, </a:t>
            </a:r>
          </a:p>
          <a:p>
            <a:pPr lvl="0" algn="ctr"/>
            <a:r>
              <a:rPr lang="it-IT" sz="2800" b="1" dirty="0" smtClean="0">
                <a:effectLst>
                  <a:outerShdw blurRad="38100" dist="38100" dir="2700000" algn="tl">
                    <a:srgbClr val="000000">
                      <a:alpha val="43137"/>
                    </a:srgbClr>
                  </a:outerShdw>
                </a:effectLst>
                <a:latin typeface="Bradley Hand ITC" pitchFamily="66" charset="0"/>
              </a:rPr>
              <a:t>che mai non empie la bramosa voglia, </a:t>
            </a:r>
          </a:p>
          <a:p>
            <a:pPr lvl="0" algn="ctr"/>
            <a:r>
              <a:rPr lang="it-IT" sz="2800" b="1" dirty="0" smtClean="0">
                <a:effectLst>
                  <a:outerShdw blurRad="38100" dist="38100" dir="2700000" algn="tl">
                    <a:srgbClr val="000000">
                      <a:alpha val="43137"/>
                    </a:srgbClr>
                  </a:outerShdw>
                </a:effectLst>
                <a:latin typeface="Bradley Hand ITC" pitchFamily="66" charset="0"/>
              </a:rPr>
              <a:t>e dopo ’l pasto ha più fame che pria.</a:t>
            </a:r>
          </a:p>
          <a:p>
            <a:pPr lvl="0" algn="ct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Molti son li animali a cui s’ammoglia, </a:t>
            </a:r>
          </a:p>
          <a:p>
            <a:pPr lvl="0" algn="ctr"/>
            <a:r>
              <a:rPr lang="it-IT" sz="2800" b="1" dirty="0" smtClean="0">
                <a:effectLst>
                  <a:outerShdw blurRad="38100" dist="38100" dir="2700000" algn="tl">
                    <a:srgbClr val="000000">
                      <a:alpha val="43137"/>
                    </a:srgbClr>
                  </a:outerShdw>
                </a:effectLst>
                <a:latin typeface="Bradley Hand ITC" pitchFamily="66" charset="0"/>
              </a:rPr>
              <a:t>e più saranno ancora, </a:t>
            </a:r>
            <a:r>
              <a:rPr lang="it-IT" sz="2800" b="1" dirty="0" err="1" smtClean="0">
                <a:effectLst>
                  <a:outerShdw blurRad="38100" dist="38100" dir="2700000" algn="tl">
                    <a:srgbClr val="000000">
                      <a:alpha val="43137"/>
                    </a:srgbClr>
                  </a:outerShdw>
                </a:effectLst>
                <a:latin typeface="Bradley Hand ITC" pitchFamily="66" charset="0"/>
              </a:rPr>
              <a:t>infin</a:t>
            </a:r>
            <a:r>
              <a:rPr lang="it-IT" sz="2800" b="1" dirty="0" smtClean="0">
                <a:effectLst>
                  <a:outerShdw blurRad="38100" dist="38100" dir="2700000" algn="tl">
                    <a:srgbClr val="000000">
                      <a:alpha val="43137"/>
                    </a:srgbClr>
                  </a:outerShdw>
                </a:effectLst>
                <a:latin typeface="Bradley Hand ITC" pitchFamily="66" charset="0"/>
              </a:rPr>
              <a:t> che ’l veltro </a:t>
            </a:r>
          </a:p>
          <a:p>
            <a:pPr lvl="0" algn="ctr"/>
            <a:r>
              <a:rPr lang="it-IT" sz="2800" b="1" dirty="0" smtClean="0">
                <a:effectLst>
                  <a:outerShdw blurRad="38100" dist="38100" dir="2700000" algn="tl">
                    <a:srgbClr val="000000">
                      <a:alpha val="43137"/>
                    </a:srgbClr>
                  </a:outerShdw>
                </a:effectLst>
                <a:latin typeface="Bradley Hand ITC" pitchFamily="66" charset="0"/>
              </a:rPr>
              <a:t>verrà, che la farà morir con doglia. </a:t>
            </a:r>
            <a:endParaRPr lang="it-IT" sz="2800" b="1" dirty="0">
              <a:effectLst>
                <a:outerShdw blurRad="38100" dist="38100" dir="2700000" algn="tl">
                  <a:srgbClr val="000000">
                    <a:alpha val="43137"/>
                  </a:srgbClr>
                </a:outerShdw>
              </a:effectLst>
              <a:latin typeface="Bradley Hand ITC" pitchFamily="66" charset="0"/>
            </a:endParaRPr>
          </a:p>
        </p:txBody>
      </p:sp>
      <p:sp>
        <p:nvSpPr>
          <p:cNvPr id="8" name="Segnaposto numero diapositiva 7"/>
          <p:cNvSpPr>
            <a:spLocks noGrp="1"/>
          </p:cNvSpPr>
          <p:nvPr>
            <p:ph type="sldNum" sz="quarter" idx="12"/>
          </p:nvPr>
        </p:nvSpPr>
        <p:spPr/>
        <p:txBody>
          <a:bodyPr/>
          <a:lstStyle/>
          <a:p>
            <a:fld id="{A3F7CB7D-F184-43C7-B6FD-03D728E1BBFF}" type="slidenum">
              <a:rPr kumimoji="0" lang="it-IT" smtClean="0">
                <a:solidFill>
                  <a:schemeClr val="tx2"/>
                </a:solidFill>
              </a:rPr>
              <a:pPr/>
              <a:t>25</a:t>
            </a:fld>
            <a:endParaRPr kumimoji="0" lang="it-IT">
              <a:solidFill>
                <a:schemeClr val="tx2"/>
              </a:solidFill>
            </a:endParaRPr>
          </a:p>
        </p:txBody>
      </p:sp>
      <p:sp>
        <p:nvSpPr>
          <p:cNvPr id="9" name="Segnaposto piè di pagina 8"/>
          <p:cNvSpPr>
            <a:spLocks noGrp="1"/>
          </p:cNvSpPr>
          <p:nvPr>
            <p:ph type="ftr" sz="quarter" idx="11"/>
          </p:nvPr>
        </p:nvSpPr>
        <p:spPr/>
        <p:txBody>
          <a:bodyPr/>
          <a:lstStyle/>
          <a:p>
            <a:endParaRPr kumimoji="0" lang="it-IT"/>
          </a:p>
        </p:txBody>
      </p:sp>
    </p:spTree>
    <p:custDataLst>
      <p:tags r:id="rId1"/>
    </p:custDataLst>
  </p:cSld>
  <p:clrMapOvr>
    <a:masterClrMapping/>
  </p:clrMapOvr>
  <p:transition advTm="29202">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additive="base">
                                        <p:cTn id="3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xEl>
                                              <p:pRg st="6" end="6"/>
                                            </p:txEl>
                                          </p:spTgt>
                                        </p:tgtEl>
                                        <p:attrNameLst>
                                          <p:attrName>style.visibility</p:attrName>
                                        </p:attrNameLst>
                                      </p:cBhvr>
                                      <p:to>
                                        <p:strVal val="visible"/>
                                      </p:to>
                                    </p:set>
                                    <p:anim calcmode="lin" valueType="num">
                                      <p:cBhvr additive="base">
                                        <p:cTn id="3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
                                            <p:txEl>
                                              <p:pRg st="3" end="3"/>
                                            </p:txEl>
                                          </p:spTgt>
                                        </p:tgtEl>
                                        <p:attrNameLst>
                                          <p:attrName>style.visibility</p:attrName>
                                        </p:attrNameLst>
                                      </p:cBhvr>
                                      <p:to>
                                        <p:strVal val="visible"/>
                                      </p:to>
                                    </p:set>
                                    <p:anim calcmode="lin" valueType="num">
                                      <p:cBhvr additive="base">
                                        <p:cTn id="4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additive="base">
                                        <p:cTn id="4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76256" y="699542"/>
            <a:ext cx="2016224" cy="3754874"/>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Né il potere né la ricchezza saranno il suo nutrimento, ma soltanto le qualità della mente e dell’animo, e la sua nascita avverrà tra poveri panni.</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Sarà la salvezza di quella Italia, ora umiliata, per la quale si immolarono in combattimento la giovinetta</a:t>
            </a:r>
          </a:p>
          <a:p>
            <a:r>
              <a:rPr lang="it-IT" sz="1400" dirty="0" smtClean="0">
                <a:solidFill>
                  <a:schemeClr val="bg1"/>
                </a:solidFill>
                <a:effectLst>
                  <a:outerShdw blurRad="38100" dist="38100" dir="2700000" algn="tl">
                    <a:srgbClr val="000000">
                      <a:alpha val="43137"/>
                    </a:srgbClr>
                  </a:outerShdw>
                </a:effectLst>
              </a:rPr>
              <a:t>Camilla, </a:t>
            </a:r>
            <a:r>
              <a:rPr lang="it-IT" sz="1400" dirty="0" err="1" smtClean="0">
                <a:solidFill>
                  <a:schemeClr val="bg1"/>
                </a:solidFill>
                <a:effectLst>
                  <a:outerShdw blurRad="38100" dist="38100" dir="2700000" algn="tl">
                    <a:srgbClr val="000000">
                      <a:alpha val="43137"/>
                    </a:srgbClr>
                  </a:outerShdw>
                </a:effectLst>
              </a:rPr>
              <a:t>Eurialo</a:t>
            </a:r>
            <a:r>
              <a:rPr lang="it-IT" sz="1400" dirty="0" smtClean="0">
                <a:solidFill>
                  <a:schemeClr val="bg1"/>
                </a:solidFill>
                <a:effectLst>
                  <a:outerShdw blurRad="38100" dist="38100" dir="2700000" algn="tl">
                    <a:srgbClr val="000000">
                      <a:alpha val="43137"/>
                    </a:srgbClr>
                  </a:outerShdw>
                </a:effectLst>
              </a:rPr>
              <a:t> e Turno e </a:t>
            </a:r>
            <a:r>
              <a:rPr lang="it-IT" sz="1400" dirty="0" err="1" smtClean="0">
                <a:solidFill>
                  <a:schemeClr val="bg1"/>
                </a:solidFill>
                <a:effectLst>
                  <a:outerShdw blurRad="38100" dist="38100" dir="2700000" algn="tl">
                    <a:srgbClr val="000000">
                      <a:alpha val="43137"/>
                    </a:srgbClr>
                  </a:outerShdw>
                </a:effectLst>
              </a:rPr>
              <a:t>Niso</a:t>
            </a:r>
            <a:r>
              <a:rPr lang="it-IT" sz="1400" dirty="0" smtClean="0">
                <a:solidFill>
                  <a:schemeClr val="bg1"/>
                </a:solidFill>
                <a:effectLst>
                  <a:outerShdw blurRad="38100" dist="38100" dir="2700000" algn="tl">
                    <a:srgbClr val="000000">
                      <a:alpha val="43137"/>
                    </a:srgbClr>
                  </a:outerShdw>
                </a:effectLst>
              </a:rPr>
              <a:t>.</a:t>
            </a:r>
            <a:endParaRPr lang="it-IT" sz="1400" dirty="0">
              <a:solidFill>
                <a:schemeClr val="bg1"/>
              </a:solidFill>
              <a:effectLst>
                <a:outerShdw blurRad="38100" dist="38100" dir="2700000" algn="tl">
                  <a:srgbClr val="000000">
                    <a:alpha val="43137"/>
                  </a:srgbClr>
                </a:outerShdw>
              </a:effectLst>
            </a:endParaRPr>
          </a:p>
        </p:txBody>
      </p:sp>
      <p:sp>
        <p:nvSpPr>
          <p:cNvPr id="5" name="Rettangolo 4"/>
          <p:cNvSpPr/>
          <p:nvPr/>
        </p:nvSpPr>
        <p:spPr>
          <a:xfrm>
            <a:off x="323528" y="1131590"/>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Questi non ciberà terra né peltro, </a:t>
            </a:r>
          </a:p>
          <a:p>
            <a:pPr lvl="0" algn="ctr"/>
            <a:r>
              <a:rPr lang="it-IT" sz="2800" b="1" dirty="0" smtClean="0">
                <a:effectLst>
                  <a:outerShdw blurRad="38100" dist="38100" dir="2700000" algn="tl">
                    <a:srgbClr val="000000">
                      <a:alpha val="43137"/>
                    </a:srgbClr>
                  </a:outerShdw>
                </a:effectLst>
                <a:latin typeface="Bradley Hand ITC" pitchFamily="66" charset="0"/>
              </a:rPr>
              <a:t>ma sapienza, amore e </a:t>
            </a:r>
            <a:r>
              <a:rPr lang="it-IT" sz="2800" b="1" dirty="0" err="1" smtClean="0">
                <a:effectLst>
                  <a:outerShdw blurRad="38100" dist="38100" dir="2700000" algn="tl">
                    <a:srgbClr val="000000">
                      <a:alpha val="43137"/>
                    </a:srgbClr>
                  </a:outerShdw>
                </a:effectLst>
                <a:latin typeface="Bradley Hand ITC" pitchFamily="66" charset="0"/>
              </a:rPr>
              <a:t>virtute</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e sua </a:t>
            </a:r>
            <a:r>
              <a:rPr lang="it-IT" sz="2800" b="1" dirty="0" err="1" smtClean="0">
                <a:effectLst>
                  <a:outerShdw blurRad="38100" dist="38100" dir="2700000" algn="tl">
                    <a:srgbClr val="000000">
                      <a:alpha val="43137"/>
                    </a:srgbClr>
                  </a:outerShdw>
                </a:effectLst>
                <a:latin typeface="Bradley Hand ITC" pitchFamily="66" charset="0"/>
              </a:rPr>
              <a:t>nazion</a:t>
            </a:r>
            <a:r>
              <a:rPr lang="it-IT" sz="2800" b="1" dirty="0" smtClean="0">
                <a:effectLst>
                  <a:outerShdw blurRad="38100" dist="38100" dir="2700000" algn="tl">
                    <a:srgbClr val="000000">
                      <a:alpha val="43137"/>
                    </a:srgbClr>
                  </a:outerShdw>
                </a:effectLst>
                <a:latin typeface="Bradley Hand ITC" pitchFamily="66" charset="0"/>
              </a:rPr>
              <a:t> sarà tra feltro e feltro. </a:t>
            </a: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Di quella umile Italia </a:t>
            </a:r>
            <a:r>
              <a:rPr lang="it-IT" sz="2800" b="1" dirty="0" err="1" smtClean="0">
                <a:effectLst>
                  <a:outerShdw blurRad="38100" dist="38100" dir="2700000" algn="tl">
                    <a:srgbClr val="000000">
                      <a:alpha val="43137"/>
                    </a:srgbClr>
                  </a:outerShdw>
                </a:effectLst>
                <a:latin typeface="Bradley Hand ITC" pitchFamily="66" charset="0"/>
              </a:rPr>
              <a:t>fia</a:t>
            </a:r>
            <a:r>
              <a:rPr lang="it-IT" sz="2800" b="1" dirty="0" smtClean="0">
                <a:effectLst>
                  <a:outerShdw blurRad="38100" dist="38100" dir="2700000" algn="tl">
                    <a:srgbClr val="000000">
                      <a:alpha val="43137"/>
                    </a:srgbClr>
                  </a:outerShdw>
                </a:effectLst>
                <a:latin typeface="Bradley Hand ITC" pitchFamily="66" charset="0"/>
              </a:rPr>
              <a:t> salute </a:t>
            </a:r>
          </a:p>
          <a:p>
            <a:pPr lvl="0" algn="ctr"/>
            <a:r>
              <a:rPr lang="it-IT" sz="2800" b="1" dirty="0" smtClean="0">
                <a:effectLst>
                  <a:outerShdw blurRad="38100" dist="38100" dir="2700000" algn="tl">
                    <a:srgbClr val="000000">
                      <a:alpha val="43137"/>
                    </a:srgbClr>
                  </a:outerShdw>
                </a:effectLst>
                <a:latin typeface="Bradley Hand ITC" pitchFamily="66" charset="0"/>
              </a:rPr>
              <a:t>per cui morì la vergine </a:t>
            </a:r>
            <a:r>
              <a:rPr lang="it-IT" sz="2800" b="1" dirty="0" err="1" smtClean="0">
                <a:effectLst>
                  <a:outerShdw blurRad="38100" dist="38100" dir="2700000" algn="tl">
                    <a:srgbClr val="000000">
                      <a:alpha val="43137"/>
                    </a:srgbClr>
                  </a:outerShdw>
                </a:effectLst>
                <a:latin typeface="Bradley Hand ITC" pitchFamily="66" charset="0"/>
              </a:rPr>
              <a:t>Cammilla</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err="1" smtClean="0">
                <a:effectLst>
                  <a:outerShdw blurRad="38100" dist="38100" dir="2700000" algn="tl">
                    <a:srgbClr val="000000">
                      <a:alpha val="43137"/>
                    </a:srgbClr>
                  </a:outerShdw>
                </a:effectLst>
                <a:latin typeface="Bradley Hand ITC" pitchFamily="66" charset="0"/>
              </a:rPr>
              <a:t>Eurialo</a:t>
            </a:r>
            <a:r>
              <a:rPr lang="it-IT" sz="2800" b="1" dirty="0" smtClean="0">
                <a:effectLst>
                  <a:outerShdw blurRad="38100" dist="38100" dir="2700000" algn="tl">
                    <a:srgbClr val="000000">
                      <a:alpha val="43137"/>
                    </a:srgbClr>
                  </a:outerShdw>
                </a:effectLst>
                <a:latin typeface="Bradley Hand ITC" pitchFamily="66" charset="0"/>
              </a:rPr>
              <a:t> e Turno e </a:t>
            </a:r>
            <a:r>
              <a:rPr lang="it-IT" sz="2800" b="1" dirty="0" err="1" smtClean="0">
                <a:effectLst>
                  <a:outerShdw blurRad="38100" dist="38100" dir="2700000" algn="tl">
                    <a:srgbClr val="000000">
                      <a:alpha val="43137"/>
                    </a:srgbClr>
                  </a:outerShdw>
                </a:effectLst>
                <a:latin typeface="Bradley Hand ITC" pitchFamily="66" charset="0"/>
              </a:rPr>
              <a:t>Niso</a:t>
            </a:r>
            <a:r>
              <a:rPr lang="it-IT" sz="2800" b="1" dirty="0" smtClean="0">
                <a:effectLst>
                  <a:outerShdw blurRad="38100" dist="38100" dir="2700000" algn="tl">
                    <a:srgbClr val="000000">
                      <a:alpha val="43137"/>
                    </a:srgbClr>
                  </a:outerShdw>
                </a:effectLst>
                <a:latin typeface="Bradley Hand ITC" pitchFamily="66" charset="0"/>
              </a:rPr>
              <a:t> di </a:t>
            </a:r>
            <a:r>
              <a:rPr lang="it-IT" sz="2800" b="1" dirty="0" err="1" smtClean="0">
                <a:effectLst>
                  <a:outerShdw blurRad="38100" dist="38100" dir="2700000" algn="tl">
                    <a:srgbClr val="000000">
                      <a:alpha val="43137"/>
                    </a:srgbClr>
                  </a:outerShdw>
                </a:effectLst>
                <a:latin typeface="Bradley Hand ITC" pitchFamily="66" charset="0"/>
              </a:rPr>
              <a:t>ferute</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26</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8658">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76256" y="1203598"/>
            <a:ext cx="1944216" cy="2800767"/>
          </a:xfrm>
          <a:prstGeom prst="rect">
            <a:avLst/>
          </a:prstGeom>
        </p:spPr>
        <p:txBody>
          <a:bodyPr wrap="square">
            <a:spAutoFit/>
          </a:bodyPr>
          <a:lstStyle/>
          <a:p>
            <a:r>
              <a:rPr lang="it-IT" sz="1600" dirty="0" smtClean="0">
                <a:solidFill>
                  <a:schemeClr val="bg1"/>
                </a:solidFill>
              </a:rPr>
              <a:t>Egli darà la caccia alla lupa in ogni città, fino a costringerla a tornarsene nella sua sede naturale, l’inferno, da dove Lucifero, odio primigenio, la fece uscire.</a:t>
            </a:r>
            <a:endParaRPr lang="it-IT" sz="1600" dirty="0">
              <a:solidFill>
                <a:schemeClr val="bg1"/>
              </a:solidFill>
            </a:endParaRPr>
          </a:p>
        </p:txBody>
      </p:sp>
      <p:sp>
        <p:nvSpPr>
          <p:cNvPr id="5" name="Rettangolo 4"/>
          <p:cNvSpPr/>
          <p:nvPr/>
        </p:nvSpPr>
        <p:spPr>
          <a:xfrm>
            <a:off x="323528" y="2110085"/>
            <a:ext cx="6534472"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Questi la caccerà per </a:t>
            </a:r>
            <a:r>
              <a:rPr lang="it-IT" sz="2800" b="1" dirty="0" err="1" smtClean="0">
                <a:effectLst>
                  <a:outerShdw blurRad="38100" dist="38100" dir="2700000" algn="tl">
                    <a:srgbClr val="000000">
                      <a:alpha val="43137"/>
                    </a:srgbClr>
                  </a:outerShdw>
                </a:effectLst>
                <a:latin typeface="Bradley Hand ITC" pitchFamily="66" charset="0"/>
              </a:rPr>
              <a:t>ogne</a:t>
            </a:r>
            <a:r>
              <a:rPr lang="it-IT" sz="2800" b="1" dirty="0" smtClean="0">
                <a:effectLst>
                  <a:outerShdw blurRad="38100" dist="38100" dir="2700000" algn="tl">
                    <a:srgbClr val="000000">
                      <a:alpha val="43137"/>
                    </a:srgbClr>
                  </a:outerShdw>
                </a:effectLst>
                <a:latin typeface="Bradley Hand ITC" pitchFamily="66" charset="0"/>
              </a:rPr>
              <a:t> villa, </a:t>
            </a:r>
          </a:p>
          <a:p>
            <a:pPr lvl="0" algn="ctr"/>
            <a:r>
              <a:rPr lang="it-IT" sz="2800" b="1" dirty="0" smtClean="0">
                <a:effectLst>
                  <a:outerShdw blurRad="38100" dist="38100" dir="2700000" algn="tl">
                    <a:srgbClr val="000000">
                      <a:alpha val="43137"/>
                    </a:srgbClr>
                  </a:outerShdw>
                </a:effectLst>
                <a:latin typeface="Bradley Hand ITC" pitchFamily="66" charset="0"/>
              </a:rPr>
              <a:t>fin che l’avrà rimessa ne lo ’</a:t>
            </a:r>
            <a:r>
              <a:rPr lang="it-IT" sz="2800" b="1" dirty="0" err="1" smtClean="0">
                <a:effectLst>
                  <a:outerShdw blurRad="38100" dist="38100" dir="2700000" algn="tl">
                    <a:srgbClr val="000000">
                      <a:alpha val="43137"/>
                    </a:srgbClr>
                  </a:outerShdw>
                </a:effectLst>
                <a:latin typeface="Bradley Hand ITC" pitchFamily="66" charset="0"/>
              </a:rPr>
              <a:t>nferno</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là onde ’</a:t>
            </a:r>
            <a:r>
              <a:rPr lang="it-IT" sz="2800" b="1" dirty="0" err="1" smtClean="0">
                <a:effectLst>
                  <a:outerShdw blurRad="38100" dist="38100" dir="2700000" algn="tl">
                    <a:srgbClr val="000000">
                      <a:alpha val="43137"/>
                    </a:srgbClr>
                  </a:outerShdw>
                </a:effectLst>
                <a:latin typeface="Bradley Hand ITC" pitchFamily="66" charset="0"/>
              </a:rPr>
              <a:t>nvidia</a:t>
            </a:r>
            <a:r>
              <a:rPr lang="it-IT" sz="2800" b="1" dirty="0" smtClean="0">
                <a:effectLst>
                  <a:outerShdw blurRad="38100" dist="38100" dir="2700000" algn="tl">
                    <a:srgbClr val="000000">
                      <a:alpha val="43137"/>
                    </a:srgbClr>
                  </a:outerShdw>
                </a:effectLst>
                <a:latin typeface="Bradley Hand ITC" pitchFamily="66" charset="0"/>
              </a:rPr>
              <a:t> prima </a:t>
            </a:r>
            <a:r>
              <a:rPr lang="it-IT" sz="2800" b="1" dirty="0" err="1" smtClean="0">
                <a:effectLst>
                  <a:outerShdw blurRad="38100" dist="38100" dir="2700000" algn="tl">
                    <a:srgbClr val="000000">
                      <a:alpha val="43137"/>
                    </a:srgbClr>
                  </a:outerShdw>
                </a:effectLst>
                <a:latin typeface="Bradley Hand ITC" pitchFamily="66" charset="0"/>
              </a:rPr>
              <a:t>dipartilla</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27</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563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58016" y="357172"/>
            <a:ext cx="2016224" cy="4524315"/>
          </a:xfrm>
          <a:prstGeom prst="rect">
            <a:avLst/>
          </a:prstGeom>
        </p:spPr>
        <p:txBody>
          <a:bodyPr wrap="square">
            <a:spAutoFit/>
          </a:bodyPr>
          <a:lstStyle/>
          <a:p>
            <a:r>
              <a:rPr lang="it-IT" sz="1200" dirty="0" smtClean="0">
                <a:solidFill>
                  <a:schemeClr val="bg1"/>
                </a:solidFill>
              </a:rPr>
              <a:t>Perciò penso e giudico che, per il tuo bene, tu mi debba seguire, e io sarà tua guida, e ti condurrò da</a:t>
            </a:r>
          </a:p>
          <a:p>
            <a:r>
              <a:rPr lang="it-IT" sz="1200" dirty="0" smtClean="0">
                <a:solidFill>
                  <a:schemeClr val="bg1"/>
                </a:solidFill>
              </a:rPr>
              <a:t>qui nel luogo della pena eterna,</a:t>
            </a:r>
          </a:p>
          <a:p>
            <a:endParaRPr lang="it-IT" sz="1200" dirty="0" smtClean="0">
              <a:solidFill>
                <a:schemeClr val="bg1"/>
              </a:solidFill>
            </a:endParaRPr>
          </a:p>
          <a:p>
            <a:r>
              <a:rPr lang="it-IT" sz="1200" dirty="0" smtClean="0">
                <a:solidFill>
                  <a:schemeClr val="bg1"/>
                </a:solidFill>
              </a:rPr>
              <a:t>dove udrai i disperati lamenti dei malvagi, vedrai gli spiriti di coloro che, fin dalla più remota antichità,</a:t>
            </a:r>
          </a:p>
          <a:p>
            <a:r>
              <a:rPr lang="it-IT" sz="1200" dirty="0" smtClean="0">
                <a:solidFill>
                  <a:schemeClr val="bg1"/>
                </a:solidFill>
              </a:rPr>
              <a:t>soffrono per l’inappellabile dannazione;</a:t>
            </a:r>
          </a:p>
          <a:p>
            <a:endParaRPr lang="it-IT" sz="1200" dirty="0" smtClean="0">
              <a:solidFill>
                <a:schemeClr val="bg1"/>
              </a:solidFill>
            </a:endParaRPr>
          </a:p>
          <a:p>
            <a:r>
              <a:rPr lang="it-IT" sz="1200" dirty="0" smtClean="0">
                <a:solidFill>
                  <a:schemeClr val="bg1"/>
                </a:solidFill>
              </a:rPr>
              <a:t>e vedrai coloro che sono contenti di espiare le loro colpe nei tormenti purificatori del purgatorio, certi di</a:t>
            </a:r>
          </a:p>
          <a:p>
            <a:r>
              <a:rPr lang="it-IT" sz="1200" dirty="0" smtClean="0">
                <a:solidFill>
                  <a:schemeClr val="bg1"/>
                </a:solidFill>
              </a:rPr>
              <a:t>salire prima o poi al cielo.</a:t>
            </a:r>
            <a:endParaRPr lang="it-IT" sz="1200" dirty="0"/>
          </a:p>
        </p:txBody>
      </p:sp>
      <p:sp>
        <p:nvSpPr>
          <p:cNvPr id="5" name="Rettangolo 4"/>
          <p:cNvSpPr/>
          <p:nvPr/>
        </p:nvSpPr>
        <p:spPr>
          <a:xfrm>
            <a:off x="285720" y="357172"/>
            <a:ext cx="6534472" cy="4524315"/>
          </a:xfrm>
          <a:prstGeom prst="rect">
            <a:avLst/>
          </a:prstGeom>
        </p:spPr>
        <p:txBody>
          <a:bodyPr wrap="square">
            <a:spAutoFit/>
          </a:bodyPr>
          <a:lstStyle/>
          <a:p>
            <a:pPr lvl="0" algn="ctr"/>
            <a:r>
              <a:rPr lang="it-IT" sz="2800" b="1" dirty="0" err="1" smtClean="0">
                <a:effectLst>
                  <a:outerShdw blurRad="38100" dist="38100" dir="2700000" algn="tl">
                    <a:srgbClr val="000000">
                      <a:alpha val="43137"/>
                    </a:srgbClr>
                  </a:outerShdw>
                </a:effectLst>
                <a:latin typeface="Bradley Hand ITC" pitchFamily="66" charset="0"/>
              </a:rPr>
              <a:t>Ond</a:t>
            </a:r>
            <a:r>
              <a:rPr lang="it-IT" sz="2800" b="1" dirty="0" smtClean="0">
                <a:effectLst>
                  <a:outerShdw blurRad="38100" dist="38100" dir="2700000" algn="tl">
                    <a:srgbClr val="000000">
                      <a:alpha val="43137"/>
                    </a:srgbClr>
                  </a:outerShdw>
                </a:effectLst>
                <a:latin typeface="Bradley Hand ITC" pitchFamily="66" charset="0"/>
              </a:rPr>
              <a:t>’io per lo tuo me’ penso e discerno </a:t>
            </a:r>
          </a:p>
          <a:p>
            <a:pPr lvl="0" algn="ctr"/>
            <a:r>
              <a:rPr lang="it-IT" sz="2800" b="1" dirty="0" smtClean="0">
                <a:effectLst>
                  <a:outerShdw blurRad="38100" dist="38100" dir="2700000" algn="tl">
                    <a:srgbClr val="000000">
                      <a:alpha val="43137"/>
                    </a:srgbClr>
                  </a:outerShdw>
                </a:effectLst>
                <a:latin typeface="Bradley Hand ITC" pitchFamily="66" charset="0"/>
              </a:rPr>
              <a:t>che tu mi segui, e io sarò tua guida, </a:t>
            </a:r>
          </a:p>
          <a:p>
            <a:pPr lvl="0" algn="ctr"/>
            <a:r>
              <a:rPr lang="it-IT" sz="2800" b="1" dirty="0" smtClean="0">
                <a:effectLst>
                  <a:outerShdw blurRad="38100" dist="38100" dir="2700000" algn="tl">
                    <a:srgbClr val="000000">
                      <a:alpha val="43137"/>
                    </a:srgbClr>
                  </a:outerShdw>
                </a:effectLst>
                <a:latin typeface="Bradley Hand ITC" pitchFamily="66" charset="0"/>
              </a:rPr>
              <a:t>e </a:t>
            </a:r>
            <a:r>
              <a:rPr lang="it-IT" sz="2800" b="1" dirty="0" err="1" smtClean="0">
                <a:effectLst>
                  <a:outerShdw blurRad="38100" dist="38100" dir="2700000" algn="tl">
                    <a:srgbClr val="000000">
                      <a:alpha val="43137"/>
                    </a:srgbClr>
                  </a:outerShdw>
                </a:effectLst>
                <a:latin typeface="Bradley Hand ITC" pitchFamily="66" charset="0"/>
              </a:rPr>
              <a:t>trarrotti</a:t>
            </a:r>
            <a:r>
              <a:rPr lang="it-IT" sz="2800" b="1" dirty="0" smtClean="0">
                <a:effectLst>
                  <a:outerShdw blurRad="38100" dist="38100" dir="2700000" algn="tl">
                    <a:srgbClr val="000000">
                      <a:alpha val="43137"/>
                    </a:srgbClr>
                  </a:outerShdw>
                </a:effectLst>
                <a:latin typeface="Bradley Hand ITC" pitchFamily="66" charset="0"/>
              </a:rPr>
              <a:t> di qui per loco </a:t>
            </a:r>
            <a:r>
              <a:rPr lang="it-IT" sz="2800" b="1" dirty="0" err="1" smtClean="0">
                <a:effectLst>
                  <a:outerShdw blurRad="38100" dist="38100" dir="2700000" algn="tl">
                    <a:srgbClr val="000000">
                      <a:alpha val="43137"/>
                    </a:srgbClr>
                  </a:outerShdw>
                </a:effectLst>
                <a:latin typeface="Bradley Hand ITC" pitchFamily="66" charset="0"/>
              </a:rPr>
              <a:t>etterno</a:t>
            </a:r>
            <a:r>
              <a:rPr lang="it-IT" sz="2800" b="1" dirty="0" smtClean="0">
                <a:effectLst>
                  <a:outerShdw blurRad="38100" dist="38100" dir="2700000" algn="tl">
                    <a:srgbClr val="000000">
                      <a:alpha val="43137"/>
                    </a:srgbClr>
                  </a:outerShdw>
                </a:effectLst>
                <a:latin typeface="Bradley Hand ITC" pitchFamily="66" charset="0"/>
              </a:rPr>
              <a:t>, </a:t>
            </a:r>
          </a:p>
          <a:p>
            <a:pPr lvl="0" algn="ctr"/>
            <a:endParaRPr lang="it-IT"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ove udirai le disperate strida, </a:t>
            </a:r>
          </a:p>
          <a:p>
            <a:pPr lvl="0" algn="ctr"/>
            <a:r>
              <a:rPr lang="it-IT" sz="2800" b="1" dirty="0" smtClean="0">
                <a:effectLst>
                  <a:outerShdw blurRad="38100" dist="38100" dir="2700000" algn="tl">
                    <a:srgbClr val="000000">
                      <a:alpha val="43137"/>
                    </a:srgbClr>
                  </a:outerShdw>
                </a:effectLst>
                <a:latin typeface="Bradley Hand ITC" pitchFamily="66" charset="0"/>
              </a:rPr>
              <a:t>vedrai li antichi spiriti dolenti, </a:t>
            </a:r>
          </a:p>
          <a:p>
            <a:pPr lvl="0" algn="ctr"/>
            <a:r>
              <a:rPr lang="it-IT" sz="2800" b="1" dirty="0" smtClean="0">
                <a:effectLst>
                  <a:outerShdw blurRad="38100" dist="38100" dir="2700000" algn="tl">
                    <a:srgbClr val="000000">
                      <a:alpha val="43137"/>
                    </a:srgbClr>
                  </a:outerShdw>
                </a:effectLst>
                <a:latin typeface="Bradley Hand ITC" pitchFamily="66" charset="0"/>
              </a:rPr>
              <a:t>ch’a la seconda morte ciascun grida; </a:t>
            </a:r>
          </a:p>
          <a:p>
            <a:pPr lvl="0" algn="ctr"/>
            <a:endParaRPr lang="it-IT"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e </a:t>
            </a:r>
            <a:r>
              <a:rPr lang="it-IT" sz="2800" b="1" dirty="0" err="1" smtClean="0">
                <a:effectLst>
                  <a:outerShdw blurRad="38100" dist="38100" dir="2700000" algn="tl">
                    <a:srgbClr val="000000">
                      <a:alpha val="43137"/>
                    </a:srgbClr>
                  </a:outerShdw>
                </a:effectLst>
                <a:latin typeface="Bradley Hand ITC" pitchFamily="66" charset="0"/>
              </a:rPr>
              <a:t>vederai</a:t>
            </a:r>
            <a:r>
              <a:rPr lang="it-IT" sz="2800" b="1" dirty="0" smtClean="0">
                <a:effectLst>
                  <a:outerShdw blurRad="38100" dist="38100" dir="2700000" algn="tl">
                    <a:srgbClr val="000000">
                      <a:alpha val="43137"/>
                    </a:srgbClr>
                  </a:outerShdw>
                </a:effectLst>
                <a:latin typeface="Bradley Hand ITC" pitchFamily="66" charset="0"/>
              </a:rPr>
              <a:t> color che son contenti </a:t>
            </a:r>
          </a:p>
          <a:p>
            <a:pPr lvl="0" algn="ctr"/>
            <a:r>
              <a:rPr lang="it-IT" sz="2800" b="1" dirty="0" smtClean="0">
                <a:effectLst>
                  <a:outerShdw blurRad="38100" dist="38100" dir="2700000" algn="tl">
                    <a:srgbClr val="000000">
                      <a:alpha val="43137"/>
                    </a:srgbClr>
                  </a:outerShdw>
                </a:effectLst>
                <a:latin typeface="Bradley Hand ITC" pitchFamily="66" charset="0"/>
              </a:rPr>
              <a:t>nel foco, perché </a:t>
            </a:r>
            <a:r>
              <a:rPr lang="it-IT" sz="2800" b="1" dirty="0" err="1" smtClean="0">
                <a:effectLst>
                  <a:outerShdw blurRad="38100" dist="38100" dir="2700000" algn="tl">
                    <a:srgbClr val="000000">
                      <a:alpha val="43137"/>
                    </a:srgbClr>
                  </a:outerShdw>
                </a:effectLst>
                <a:latin typeface="Bradley Hand ITC" pitchFamily="66" charset="0"/>
              </a:rPr>
              <a:t>speran</a:t>
            </a:r>
            <a:r>
              <a:rPr lang="it-IT" sz="2800" b="1" dirty="0" smtClean="0">
                <a:effectLst>
                  <a:outerShdw blurRad="38100" dist="38100" dir="2700000" algn="tl">
                    <a:srgbClr val="000000">
                      <a:alpha val="43137"/>
                    </a:srgbClr>
                  </a:outerShdw>
                </a:effectLst>
                <a:latin typeface="Bradley Hand ITC" pitchFamily="66" charset="0"/>
              </a:rPr>
              <a:t> di venire </a:t>
            </a:r>
          </a:p>
          <a:p>
            <a:pPr lvl="0" algn="ctr"/>
            <a:r>
              <a:rPr lang="it-IT" sz="2800" b="1" dirty="0" smtClean="0">
                <a:effectLst>
                  <a:outerShdw blurRad="38100" dist="38100" dir="2700000" algn="tl">
                    <a:srgbClr val="000000">
                      <a:alpha val="43137"/>
                    </a:srgbClr>
                  </a:outerShdw>
                </a:effectLst>
                <a:latin typeface="Bradley Hand ITC" pitchFamily="66" charset="0"/>
              </a:rPr>
              <a:t>quando che sia a le beate genti.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28</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49062">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additive="base">
                                        <p:cTn id="3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9" end="9"/>
                                            </p:txEl>
                                          </p:spTgt>
                                        </p:tgtEl>
                                        <p:attrNameLst>
                                          <p:attrName>style.visibility</p:attrName>
                                        </p:attrNameLst>
                                      </p:cBhvr>
                                      <p:to>
                                        <p:strVal val="visible"/>
                                      </p:to>
                                    </p:set>
                                    <p:anim calcmode="lin" valueType="num">
                                      <p:cBhvr additive="base">
                                        <p:cTn id="5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xEl>
                                              <p:pRg st="6" end="6"/>
                                            </p:txEl>
                                          </p:spTgt>
                                        </p:tgtEl>
                                        <p:attrNameLst>
                                          <p:attrName>style.visibility</p:attrName>
                                        </p:attrNameLst>
                                      </p:cBhvr>
                                      <p:to>
                                        <p:strVal val="visible"/>
                                      </p:to>
                                    </p:set>
                                    <p:anim calcmode="lin" valueType="num">
                                      <p:cBhvr additive="base">
                                        <p:cTn id="6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 calcmode="lin" valueType="num">
                                      <p:cBhvr additive="base">
                                        <p:cTn id="7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58016" y="571486"/>
            <a:ext cx="2016224" cy="4185761"/>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Se tu vorrai giungere fin lassù, un’anima più nobile di me ti accompagnerà: con lei ti lascerò al momento del mio distacco; </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poiché Dio, che lassù regna, non permette che qualcuno possa penetrare nella sua città (tra i beati)</a:t>
            </a:r>
          </a:p>
          <a:p>
            <a:r>
              <a:rPr lang="it-IT" sz="1400" dirty="0" smtClean="0">
                <a:solidFill>
                  <a:schemeClr val="bg1"/>
                </a:solidFill>
                <a:effectLst>
                  <a:outerShdw blurRad="38100" dist="38100" dir="2700000" algn="tl">
                    <a:srgbClr val="000000">
                      <a:alpha val="43137"/>
                    </a:srgbClr>
                  </a:outerShdw>
                </a:effectLst>
              </a:rPr>
              <a:t>senza essere stato in terra sottomesso alla sua legge ( cioè cristiano ).</a:t>
            </a:r>
            <a:endParaRPr lang="it-IT" sz="1400" dirty="0">
              <a:solidFill>
                <a:schemeClr val="bg1"/>
              </a:solidFill>
              <a:effectLst>
                <a:outerShdw blurRad="38100" dist="38100" dir="2700000" algn="tl">
                  <a:srgbClr val="000000">
                    <a:alpha val="43137"/>
                  </a:srgbClr>
                </a:outerShdw>
              </a:effectLst>
            </a:endParaRPr>
          </a:p>
        </p:txBody>
      </p:sp>
      <p:sp>
        <p:nvSpPr>
          <p:cNvPr id="5" name="Rettangolo 4"/>
          <p:cNvSpPr/>
          <p:nvPr/>
        </p:nvSpPr>
        <p:spPr>
          <a:xfrm>
            <a:off x="323528" y="1059582"/>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A le </a:t>
            </a:r>
            <a:r>
              <a:rPr lang="it-IT" sz="2800" b="1" dirty="0" err="1" smtClean="0">
                <a:effectLst>
                  <a:outerShdw blurRad="38100" dist="38100" dir="2700000" algn="tl">
                    <a:srgbClr val="000000">
                      <a:alpha val="43137"/>
                    </a:srgbClr>
                  </a:outerShdw>
                </a:effectLst>
                <a:latin typeface="Bradley Hand ITC" pitchFamily="66" charset="0"/>
              </a:rPr>
              <a:t>quai</a:t>
            </a:r>
            <a:r>
              <a:rPr lang="it-IT" sz="2800" b="1" dirty="0" smtClean="0">
                <a:effectLst>
                  <a:outerShdw blurRad="38100" dist="38100" dir="2700000" algn="tl">
                    <a:srgbClr val="000000">
                      <a:alpha val="43137"/>
                    </a:srgbClr>
                  </a:outerShdw>
                </a:effectLst>
                <a:latin typeface="Bradley Hand ITC" pitchFamily="66" charset="0"/>
              </a:rPr>
              <a:t> poi se tu vorrai salire, </a:t>
            </a:r>
          </a:p>
          <a:p>
            <a:pPr lvl="0" algn="ctr"/>
            <a:r>
              <a:rPr lang="it-IT" sz="2800" b="1" dirty="0" smtClean="0">
                <a:effectLst>
                  <a:outerShdw blurRad="38100" dist="38100" dir="2700000" algn="tl">
                    <a:srgbClr val="000000">
                      <a:alpha val="43137"/>
                    </a:srgbClr>
                  </a:outerShdw>
                </a:effectLst>
                <a:latin typeface="Bradley Hand ITC" pitchFamily="66" charset="0"/>
              </a:rPr>
              <a:t>anima </a:t>
            </a:r>
            <a:r>
              <a:rPr lang="it-IT" sz="2800" b="1" dirty="0" err="1" smtClean="0">
                <a:effectLst>
                  <a:outerShdw blurRad="38100" dist="38100" dir="2700000" algn="tl">
                    <a:srgbClr val="000000">
                      <a:alpha val="43137"/>
                    </a:srgbClr>
                  </a:outerShdw>
                </a:effectLst>
                <a:latin typeface="Bradley Hand ITC" pitchFamily="66" charset="0"/>
              </a:rPr>
              <a:t>fia</a:t>
            </a:r>
            <a:r>
              <a:rPr lang="it-IT" sz="2800" b="1" dirty="0" smtClean="0">
                <a:effectLst>
                  <a:outerShdw blurRad="38100" dist="38100" dir="2700000" algn="tl">
                    <a:srgbClr val="000000">
                      <a:alpha val="43137"/>
                    </a:srgbClr>
                  </a:outerShdw>
                </a:effectLst>
                <a:latin typeface="Bradley Hand ITC" pitchFamily="66" charset="0"/>
              </a:rPr>
              <a:t> a ciò più di me degna: </a:t>
            </a:r>
          </a:p>
          <a:p>
            <a:pPr lvl="0" algn="ctr"/>
            <a:r>
              <a:rPr lang="it-IT" sz="2800" b="1" dirty="0" smtClean="0">
                <a:effectLst>
                  <a:outerShdw blurRad="38100" dist="38100" dir="2700000" algn="tl">
                    <a:srgbClr val="000000">
                      <a:alpha val="43137"/>
                    </a:srgbClr>
                  </a:outerShdw>
                </a:effectLst>
                <a:latin typeface="Bradley Hand ITC" pitchFamily="66" charset="0"/>
              </a:rPr>
              <a:t>con lei ti lascerò nel mio partire; </a:t>
            </a: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2800" b="1" dirty="0" smtClean="0">
                <a:effectLst>
                  <a:outerShdw blurRad="38100" dist="38100" dir="2700000" algn="tl">
                    <a:srgbClr val="000000">
                      <a:alpha val="43137"/>
                    </a:srgbClr>
                  </a:outerShdw>
                </a:effectLst>
                <a:latin typeface="Bradley Hand ITC" pitchFamily="66" charset="0"/>
              </a:rPr>
              <a:t>ché quello </a:t>
            </a:r>
            <a:r>
              <a:rPr lang="it-IT" sz="2800" b="1" dirty="0" err="1" smtClean="0">
                <a:effectLst>
                  <a:outerShdw blurRad="38100" dist="38100" dir="2700000" algn="tl">
                    <a:srgbClr val="000000">
                      <a:alpha val="43137"/>
                    </a:srgbClr>
                  </a:outerShdw>
                </a:effectLst>
                <a:latin typeface="Bradley Hand ITC" pitchFamily="66" charset="0"/>
              </a:rPr>
              <a:t>imperador</a:t>
            </a:r>
            <a:r>
              <a:rPr lang="it-IT" sz="2800" b="1" dirty="0" smtClean="0">
                <a:effectLst>
                  <a:outerShdw blurRad="38100" dist="38100" dir="2700000" algn="tl">
                    <a:srgbClr val="000000">
                      <a:alpha val="43137"/>
                    </a:srgbClr>
                  </a:outerShdw>
                </a:effectLst>
                <a:latin typeface="Bradley Hand ITC" pitchFamily="66" charset="0"/>
              </a:rPr>
              <a:t> che là </a:t>
            </a:r>
            <a:r>
              <a:rPr lang="it-IT" sz="2800" b="1" dirty="0" err="1" smtClean="0">
                <a:effectLst>
                  <a:outerShdw blurRad="38100" dist="38100" dir="2700000" algn="tl">
                    <a:srgbClr val="000000">
                      <a:alpha val="43137"/>
                    </a:srgbClr>
                  </a:outerShdw>
                </a:effectLst>
                <a:latin typeface="Bradley Hand ITC" pitchFamily="66" charset="0"/>
              </a:rPr>
              <a:t>sù</a:t>
            </a:r>
            <a:r>
              <a:rPr lang="it-IT" sz="2800" b="1" dirty="0" smtClean="0">
                <a:effectLst>
                  <a:outerShdw blurRad="38100" dist="38100" dir="2700000" algn="tl">
                    <a:srgbClr val="000000">
                      <a:alpha val="43137"/>
                    </a:srgbClr>
                  </a:outerShdw>
                </a:effectLst>
                <a:latin typeface="Bradley Hand ITC" pitchFamily="66" charset="0"/>
              </a:rPr>
              <a:t> regna, </a:t>
            </a:r>
          </a:p>
          <a:p>
            <a:pPr lvl="0" algn="ctr"/>
            <a:r>
              <a:rPr lang="it-IT" sz="2800" b="1" dirty="0" err="1" smtClean="0">
                <a:effectLst>
                  <a:outerShdw blurRad="38100" dist="38100" dir="2700000" algn="tl">
                    <a:srgbClr val="000000">
                      <a:alpha val="43137"/>
                    </a:srgbClr>
                  </a:outerShdw>
                </a:effectLst>
                <a:latin typeface="Bradley Hand ITC" pitchFamily="66" charset="0"/>
              </a:rPr>
              <a:t>perch</a:t>
            </a:r>
            <a:r>
              <a:rPr lang="it-IT" sz="2800" b="1" dirty="0" smtClean="0">
                <a:effectLst>
                  <a:outerShdw blurRad="38100" dist="38100" dir="2700000" algn="tl">
                    <a:srgbClr val="000000">
                      <a:alpha val="43137"/>
                    </a:srgbClr>
                  </a:outerShdw>
                </a:effectLst>
                <a:latin typeface="Bradley Hand ITC" pitchFamily="66" charset="0"/>
              </a:rPr>
              <a:t>’i’ fu’ ribellante a la sua legge, </a:t>
            </a:r>
          </a:p>
          <a:p>
            <a:pPr lvl="0" algn="ctr"/>
            <a:r>
              <a:rPr lang="it-IT" sz="2800" b="1" dirty="0" smtClean="0">
                <a:effectLst>
                  <a:outerShdw blurRad="38100" dist="38100" dir="2700000" algn="tl">
                    <a:srgbClr val="000000">
                      <a:alpha val="43137"/>
                    </a:srgbClr>
                  </a:outerShdw>
                </a:effectLst>
                <a:latin typeface="Bradley Hand ITC" pitchFamily="66" charset="0"/>
              </a:rPr>
              <a:t>non vuol che ’n sua città per me si </a:t>
            </a:r>
            <a:r>
              <a:rPr lang="it-IT" sz="2800" b="1" dirty="0" err="1" smtClean="0">
                <a:effectLst>
                  <a:outerShdw blurRad="38100" dist="38100" dir="2700000" algn="tl">
                    <a:srgbClr val="000000">
                      <a:alpha val="43137"/>
                    </a:srgbClr>
                  </a:outerShdw>
                </a:effectLst>
                <a:latin typeface="Bradley Hand ITC" pitchFamily="66" charset="0"/>
              </a:rPr>
              <a:t>vegna</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29</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4258">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nte si trovava in una selva fitta e buia. Tremante avanzò quando ad un certo punto… "/>
          <p:cNvPicPr>
            <a:picLocks noChangeAspect="1" noChangeArrowheads="1"/>
          </p:cNvPicPr>
          <p:nvPr/>
        </p:nvPicPr>
        <p:blipFill>
          <a:blip r:embed="rId2" cstate="print"/>
          <a:srcRect t="12549"/>
          <a:stretch>
            <a:fillRect/>
          </a:stretch>
        </p:blipFill>
        <p:spPr bwMode="auto">
          <a:xfrm>
            <a:off x="357158" y="428610"/>
            <a:ext cx="6507906" cy="4268422"/>
          </a:xfrm>
          <a:prstGeom prst="rect">
            <a:avLst/>
          </a:prstGeom>
          <a:noFill/>
        </p:spPr>
      </p:pic>
      <p:sp>
        <p:nvSpPr>
          <p:cNvPr id="3" name="Segnaposto numero diapositiva 2"/>
          <p:cNvSpPr>
            <a:spLocks noGrp="1"/>
          </p:cNvSpPr>
          <p:nvPr>
            <p:ph type="sldNum" sz="quarter" idx="12"/>
          </p:nvPr>
        </p:nvSpPr>
        <p:spPr/>
        <p:txBody>
          <a:bodyPr/>
          <a:lstStyle/>
          <a:p>
            <a:fld id="{A3F7CB7D-F184-43C7-B6FD-03D728E1BBFF}" type="slidenum">
              <a:rPr kumimoji="0" lang="it-IT" smtClean="0">
                <a:solidFill>
                  <a:schemeClr val="tx2"/>
                </a:solidFill>
              </a:rPr>
              <a:pPr/>
              <a:t>3</a:t>
            </a:fld>
            <a:endParaRPr kumimoji="0" lang="it-IT">
              <a:solidFill>
                <a:schemeClr val="tx2"/>
              </a:solidFill>
            </a:endParaRPr>
          </a:p>
        </p:txBody>
      </p:sp>
      <p:sp>
        <p:nvSpPr>
          <p:cNvPr id="4" name="Segnaposto piè di pagina 3"/>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76256" y="1347614"/>
            <a:ext cx="1944216" cy="2800767"/>
          </a:xfrm>
          <a:prstGeom prst="rect">
            <a:avLst/>
          </a:prstGeom>
        </p:spPr>
        <p:txBody>
          <a:bodyPr wrap="square">
            <a:spAutoFit/>
          </a:bodyPr>
          <a:lstStyle/>
          <a:p>
            <a:r>
              <a:rPr lang="it-IT" sz="1600" dirty="0" smtClean="0">
                <a:solidFill>
                  <a:schemeClr val="bg1"/>
                </a:solidFill>
              </a:rPr>
              <a:t>Dio è in ogni luogo sovrano onnipotente e ha nel cielo la sua sede; qui si trovano la sua città e l’eccelso trono: felice colui che Dio sceglie perché risieda in cielo!</a:t>
            </a:r>
            <a:endParaRPr lang="it-IT" sz="1600" dirty="0">
              <a:solidFill>
                <a:schemeClr val="bg1"/>
              </a:solidFill>
            </a:endParaRPr>
          </a:p>
        </p:txBody>
      </p:sp>
      <p:sp>
        <p:nvSpPr>
          <p:cNvPr id="5" name="Rettangolo 4"/>
          <p:cNvSpPr/>
          <p:nvPr/>
        </p:nvSpPr>
        <p:spPr>
          <a:xfrm>
            <a:off x="323528" y="1995686"/>
            <a:ext cx="6534472"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In tutte parti impera e quivi regge; </a:t>
            </a:r>
          </a:p>
          <a:p>
            <a:pPr lvl="0" algn="ctr"/>
            <a:r>
              <a:rPr lang="it-IT" sz="2800" b="1" dirty="0" smtClean="0">
                <a:effectLst>
                  <a:outerShdw blurRad="38100" dist="38100" dir="2700000" algn="tl">
                    <a:srgbClr val="000000">
                      <a:alpha val="43137"/>
                    </a:srgbClr>
                  </a:outerShdw>
                </a:effectLst>
                <a:latin typeface="Bradley Hand ITC" pitchFamily="66" charset="0"/>
              </a:rPr>
              <a:t>quivi è la sua città e l’alto seggio: </a:t>
            </a:r>
          </a:p>
          <a:p>
            <a:pPr lvl="0" algn="ctr"/>
            <a:r>
              <a:rPr lang="it-IT" sz="2800" b="1" dirty="0" smtClean="0">
                <a:effectLst>
                  <a:outerShdw blurRad="38100" dist="38100" dir="2700000" algn="tl">
                    <a:srgbClr val="000000">
                      <a:alpha val="43137"/>
                    </a:srgbClr>
                  </a:outerShdw>
                </a:effectLst>
                <a:latin typeface="Bradley Hand ITC" pitchFamily="66" charset="0"/>
              </a:rPr>
              <a:t>oh felice colui cu’ ivi elegge!». </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30</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16988">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58016" y="285734"/>
            <a:ext cx="2143140" cy="4355038"/>
          </a:xfrm>
          <a:prstGeom prst="rect">
            <a:avLst/>
          </a:prstGeom>
        </p:spPr>
        <p:txBody>
          <a:bodyPr wrap="square">
            <a:spAutoFit/>
          </a:bodyPr>
          <a:lstStyle/>
          <a:p>
            <a:r>
              <a:rPr lang="it-IT" sz="1400" b="1" dirty="0" smtClean="0">
                <a:solidFill>
                  <a:schemeClr val="bg1"/>
                </a:solidFill>
              </a:rPr>
              <a:t>Ed io: " Poeta, io ti richiedo in nome di quel Dio che non hai potuto conoscere, per la mia salvezza temporale ed eterna, </a:t>
            </a:r>
          </a:p>
          <a:p>
            <a:endParaRPr lang="it-IT" sz="1100" dirty="0" smtClean="0">
              <a:solidFill>
                <a:schemeClr val="bg1"/>
              </a:solidFill>
            </a:endParaRPr>
          </a:p>
          <a:p>
            <a:r>
              <a:rPr lang="it-IT" sz="1400" b="1" dirty="0" smtClean="0">
                <a:solidFill>
                  <a:schemeClr val="bg1"/>
                </a:solidFill>
              </a:rPr>
              <a:t> di condurmi là dove ora hai detto, tanto che io possa vedere la porta del paradiso e le anime che dici immerse in così grandi pene".</a:t>
            </a:r>
          </a:p>
          <a:p>
            <a:endParaRPr lang="it-IT" sz="1400" b="1" dirty="0" smtClean="0">
              <a:solidFill>
                <a:schemeClr val="bg1"/>
              </a:solidFill>
            </a:endParaRPr>
          </a:p>
          <a:p>
            <a:r>
              <a:rPr lang="it-IT" sz="1400" b="1" dirty="0" smtClean="0">
                <a:solidFill>
                  <a:schemeClr val="bg1"/>
                </a:solidFill>
              </a:rPr>
              <a:t>Virgilio sì incamminò, e io lo seguii.</a:t>
            </a:r>
            <a:endParaRPr lang="it-IT" sz="1400" b="1" dirty="0">
              <a:solidFill>
                <a:schemeClr val="bg1"/>
              </a:solidFill>
            </a:endParaRPr>
          </a:p>
        </p:txBody>
      </p:sp>
      <p:sp>
        <p:nvSpPr>
          <p:cNvPr id="5" name="Rettangolo 4"/>
          <p:cNvSpPr/>
          <p:nvPr/>
        </p:nvSpPr>
        <p:spPr>
          <a:xfrm>
            <a:off x="323528" y="699542"/>
            <a:ext cx="6534472" cy="3970318"/>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 io a lui: «Poeta, io ti </a:t>
            </a:r>
            <a:r>
              <a:rPr lang="it-IT" sz="2800" b="1" dirty="0" err="1" smtClean="0">
                <a:effectLst>
                  <a:outerShdw blurRad="38100" dist="38100" dir="2700000" algn="tl">
                    <a:srgbClr val="000000">
                      <a:alpha val="43137"/>
                    </a:srgbClr>
                  </a:outerShdw>
                </a:effectLst>
                <a:latin typeface="Bradley Hand ITC" pitchFamily="66" charset="0"/>
              </a:rPr>
              <a:t>richeggio</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per quello Dio che tu non conoscesti, </a:t>
            </a:r>
          </a:p>
          <a:p>
            <a:pPr lvl="0" algn="ctr"/>
            <a:r>
              <a:rPr lang="it-IT" sz="2800" b="1" dirty="0" smtClean="0">
                <a:effectLst>
                  <a:outerShdw blurRad="38100" dist="38100" dir="2700000" algn="tl">
                    <a:srgbClr val="000000">
                      <a:alpha val="43137"/>
                    </a:srgbClr>
                  </a:outerShdw>
                </a:effectLst>
                <a:latin typeface="Bradley Hand ITC" pitchFamily="66" charset="0"/>
              </a:rPr>
              <a:t>acciò ch’io fugga questo male e peggio,</a:t>
            </a:r>
          </a:p>
          <a:p>
            <a:pPr lvl="0" algn="ct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che tu mi meni là dov’or dicesti, </a:t>
            </a:r>
          </a:p>
          <a:p>
            <a:pPr lvl="0" algn="ctr"/>
            <a:r>
              <a:rPr lang="it-IT" sz="2800" b="1" dirty="0" smtClean="0">
                <a:effectLst>
                  <a:outerShdw blurRad="38100" dist="38100" dir="2700000" algn="tl">
                    <a:srgbClr val="000000">
                      <a:alpha val="43137"/>
                    </a:srgbClr>
                  </a:outerShdw>
                </a:effectLst>
                <a:latin typeface="Bradley Hand ITC" pitchFamily="66" charset="0"/>
              </a:rPr>
              <a:t>sì ch’io </a:t>
            </a:r>
            <a:r>
              <a:rPr lang="it-IT" sz="2800" b="1" dirty="0" err="1" smtClean="0">
                <a:effectLst>
                  <a:outerShdw blurRad="38100" dist="38100" dir="2700000" algn="tl">
                    <a:srgbClr val="000000">
                      <a:alpha val="43137"/>
                    </a:srgbClr>
                  </a:outerShdw>
                </a:effectLst>
                <a:latin typeface="Bradley Hand ITC" pitchFamily="66" charset="0"/>
              </a:rPr>
              <a:t>veggia</a:t>
            </a:r>
            <a:r>
              <a:rPr lang="it-IT" sz="2800" b="1" dirty="0" smtClean="0">
                <a:effectLst>
                  <a:outerShdw blurRad="38100" dist="38100" dir="2700000" algn="tl">
                    <a:srgbClr val="000000">
                      <a:alpha val="43137"/>
                    </a:srgbClr>
                  </a:outerShdw>
                </a:effectLst>
                <a:latin typeface="Bradley Hand ITC" pitchFamily="66" charset="0"/>
              </a:rPr>
              <a:t> la porta di san Pietro </a:t>
            </a:r>
          </a:p>
          <a:p>
            <a:pPr lvl="0" algn="ctr"/>
            <a:r>
              <a:rPr lang="it-IT" sz="2800" b="1" dirty="0" smtClean="0">
                <a:effectLst>
                  <a:outerShdw blurRad="38100" dist="38100" dir="2700000" algn="tl">
                    <a:srgbClr val="000000">
                      <a:alpha val="43137"/>
                    </a:srgbClr>
                  </a:outerShdw>
                </a:effectLst>
                <a:latin typeface="Bradley Hand ITC" pitchFamily="66" charset="0"/>
              </a:rPr>
              <a:t>e color cui tu fai cotanto mesti».</a:t>
            </a:r>
          </a:p>
          <a:p>
            <a:pPr lvl="0" algn="ct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err="1" smtClean="0">
                <a:effectLst>
                  <a:outerShdw blurRad="38100" dist="38100" dir="2700000" algn="tl">
                    <a:srgbClr val="000000">
                      <a:alpha val="43137"/>
                    </a:srgbClr>
                  </a:outerShdw>
                </a:effectLst>
                <a:latin typeface="Bradley Hand ITC" pitchFamily="66" charset="0"/>
              </a:rPr>
              <a:t>Allor</a:t>
            </a:r>
            <a:r>
              <a:rPr lang="it-IT" sz="2800" b="1" dirty="0" smtClean="0">
                <a:effectLst>
                  <a:outerShdw blurRad="38100" dist="38100" dir="2700000" algn="tl">
                    <a:srgbClr val="000000">
                      <a:alpha val="43137"/>
                    </a:srgbClr>
                  </a:outerShdw>
                </a:effectLst>
                <a:latin typeface="Bradley Hand ITC" pitchFamily="66" charset="0"/>
              </a:rPr>
              <a:t> si mosse, e io li tenni dietro.</a:t>
            </a:r>
            <a:endParaRPr lang="it-IT" sz="2800" b="1" dirty="0">
              <a:effectLst>
                <a:outerShdw blurRad="38100" dist="38100" dir="2700000" algn="tl">
                  <a:srgbClr val="000000">
                    <a:alpha val="43137"/>
                  </a:srgbClr>
                </a:outerShdw>
              </a:effectLst>
              <a:latin typeface="Bradley Hand ITC" pitchFamily="66" charset="0"/>
            </a:endParaRP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31</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32573">
    <p:fade thruBlk="1"/>
    <p:sndAc>
      <p:stSnd>
        <p:snd r:embed="rId4"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p:cTn id="47"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5">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nodeType="clickEffect">
                                  <p:stCondLst>
                                    <p:cond delay="0"/>
                                  </p:stCondLst>
                                  <p:childTnLst>
                                    <p:set>
                                      <p:cBhvr>
                                        <p:cTn id="53" dur="1" fill="hold">
                                          <p:stCondLst>
                                            <p:cond delay="0"/>
                                          </p:stCondLst>
                                        </p:cTn>
                                        <p:tgtEl>
                                          <p:spTgt spid="4">
                                            <p:txEl>
                                              <p:pRg st="4" end="4"/>
                                            </p:txEl>
                                          </p:spTgt>
                                        </p:tgtEl>
                                        <p:attrNameLst>
                                          <p:attrName>style.visibility</p:attrName>
                                        </p:attrNameLst>
                                      </p:cBhvr>
                                      <p:to>
                                        <p:strVal val="visible"/>
                                      </p:to>
                                    </p:set>
                                    <p:anim calcmode="lin" valueType="num">
                                      <p:cBhvr>
                                        <p:cTn id="54"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55"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56"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57158" y="1285866"/>
            <a:ext cx="6534472" cy="2062103"/>
          </a:xfrm>
          <a:prstGeom prst="rect">
            <a:avLst/>
          </a:prstGeom>
        </p:spPr>
        <p:txBody>
          <a:bodyPr wrap="square">
            <a:spAutoFit/>
          </a:bodyPr>
          <a:lstStyle/>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endParaRPr lang="it-IT" sz="2800" b="1" dirty="0" smtClean="0">
              <a:effectLst>
                <a:outerShdw blurRad="38100" dist="38100" dir="2700000" algn="tl">
                  <a:srgbClr val="000000">
                    <a:alpha val="43137"/>
                  </a:srgbClr>
                </a:outerShdw>
              </a:effectLst>
              <a:latin typeface="Bradley Hand ITC" pitchFamily="66" charset="0"/>
            </a:endParaRPr>
          </a:p>
          <a:p>
            <a:pPr lvl="0" algn="ctr"/>
            <a:r>
              <a:rPr lang="it-IT" sz="3600" b="1" dirty="0" smtClean="0">
                <a:effectLst>
                  <a:outerShdw blurRad="38100" dist="38100" dir="2700000" algn="tl">
                    <a:srgbClr val="000000">
                      <a:alpha val="43137"/>
                    </a:srgbClr>
                  </a:outerShdw>
                </a:effectLst>
                <a:latin typeface="Bradley Hand ITC" pitchFamily="66" charset="0"/>
              </a:rPr>
              <a:t>Inferno </a:t>
            </a:r>
          </a:p>
          <a:p>
            <a:pPr lvl="0" algn="ctr"/>
            <a:r>
              <a:rPr lang="it-IT" sz="3600" b="1" dirty="0" smtClean="0">
                <a:effectLst>
                  <a:outerShdw blurRad="38100" dist="38100" dir="2700000" algn="tl">
                    <a:srgbClr val="000000">
                      <a:alpha val="43137"/>
                    </a:srgbClr>
                  </a:outerShdw>
                </a:effectLst>
                <a:latin typeface="Bradley Hand ITC" pitchFamily="66" charset="0"/>
              </a:rPr>
              <a:t>Fine canto  primo</a:t>
            </a:r>
            <a:endParaRPr lang="it-IT" sz="3600" b="1" dirty="0">
              <a:effectLst>
                <a:outerShdw blurRad="38100" dist="38100" dir="2700000" algn="tl">
                  <a:srgbClr val="000000">
                    <a:alpha val="43137"/>
                  </a:srgbClr>
                </a:outerShdw>
              </a:effectLst>
              <a:latin typeface="Bradley Hand ITC" pitchFamily="66" charset="0"/>
            </a:endParaRPr>
          </a:p>
        </p:txBody>
      </p:sp>
      <p:sp>
        <p:nvSpPr>
          <p:cNvPr id="3" name="Segnaposto numero diapositiva 2"/>
          <p:cNvSpPr>
            <a:spLocks noGrp="1"/>
          </p:cNvSpPr>
          <p:nvPr>
            <p:ph type="sldNum" sz="quarter" idx="12"/>
          </p:nvPr>
        </p:nvSpPr>
        <p:spPr/>
        <p:txBody>
          <a:bodyPr/>
          <a:lstStyle/>
          <a:p>
            <a:fld id="{A3F7CB7D-F184-43C7-B6FD-03D728E1BBFF}" type="slidenum">
              <a:rPr kumimoji="0" lang="it-IT" smtClean="0">
                <a:solidFill>
                  <a:schemeClr val="tx2"/>
                </a:solidFill>
              </a:rPr>
              <a:pPr/>
              <a:t>32</a:t>
            </a:fld>
            <a:endParaRPr kumimoji="0" lang="it-IT">
              <a:solidFill>
                <a:schemeClr val="tx2"/>
              </a:solidFill>
            </a:endParaRPr>
          </a:p>
        </p:txBody>
      </p:sp>
      <p:sp>
        <p:nvSpPr>
          <p:cNvPr id="4" name="Segnaposto piè di pagina 3"/>
          <p:cNvSpPr>
            <a:spLocks noGrp="1"/>
          </p:cNvSpPr>
          <p:nvPr>
            <p:ph type="ftr" sz="quarter" idx="11"/>
          </p:nvPr>
        </p:nvSpPr>
        <p:spPr/>
        <p:txBody>
          <a:bodyPr/>
          <a:lstStyle/>
          <a:p>
            <a:endParaRPr kumimoji="0" lang="it-IT"/>
          </a:p>
        </p:txBody>
      </p:sp>
    </p:spTree>
    <p:custDataLst>
      <p:tags r:id="rId1"/>
    </p:custDataLst>
  </p:cSld>
  <p:clrMapOvr>
    <a:masterClrMapping/>
  </p:clrMapOvr>
  <p:transition advTm="16988">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23528" y="1995686"/>
            <a:ext cx="6552728"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Ahi quanto a dir qual era è cosa dura </a:t>
            </a:r>
          </a:p>
          <a:p>
            <a:pPr lvl="0" algn="ctr"/>
            <a:r>
              <a:rPr lang="it-IT" sz="2800" b="1" dirty="0" err="1" smtClean="0">
                <a:effectLst>
                  <a:outerShdw blurRad="38100" dist="38100" dir="2700000" algn="tl">
                    <a:srgbClr val="000000">
                      <a:alpha val="43137"/>
                    </a:srgbClr>
                  </a:outerShdw>
                </a:effectLst>
                <a:latin typeface="Bradley Hand ITC" pitchFamily="66" charset="0"/>
              </a:rPr>
              <a:t>esta</a:t>
            </a:r>
            <a:r>
              <a:rPr lang="it-IT" sz="2800" b="1" dirty="0" smtClean="0">
                <a:effectLst>
                  <a:outerShdw blurRad="38100" dist="38100" dir="2700000" algn="tl">
                    <a:srgbClr val="000000">
                      <a:alpha val="43137"/>
                    </a:srgbClr>
                  </a:outerShdw>
                </a:effectLst>
                <a:latin typeface="Bradley Hand ITC" pitchFamily="66" charset="0"/>
              </a:rPr>
              <a:t> selva selvaggia e aspra e forte </a:t>
            </a:r>
          </a:p>
          <a:p>
            <a:pPr lvl="0" algn="ctr"/>
            <a:r>
              <a:rPr lang="it-IT" sz="2800" b="1" dirty="0" smtClean="0">
                <a:effectLst>
                  <a:outerShdw blurRad="38100" dist="38100" dir="2700000" algn="tl">
                    <a:srgbClr val="000000">
                      <a:alpha val="43137"/>
                    </a:srgbClr>
                  </a:outerShdw>
                </a:effectLst>
                <a:latin typeface="Bradley Hand ITC" pitchFamily="66" charset="0"/>
              </a:rPr>
              <a:t>che nel </a:t>
            </a:r>
            <a:r>
              <a:rPr lang="it-IT" sz="2800" b="1" dirty="0" err="1" smtClean="0">
                <a:effectLst>
                  <a:outerShdw blurRad="38100" dist="38100" dir="2700000" algn="tl">
                    <a:srgbClr val="000000">
                      <a:alpha val="43137"/>
                    </a:srgbClr>
                  </a:outerShdw>
                </a:effectLst>
                <a:latin typeface="Bradley Hand ITC" pitchFamily="66" charset="0"/>
              </a:rPr>
              <a:t>pensier</a:t>
            </a:r>
            <a:r>
              <a:rPr lang="it-IT" sz="2800" b="1" dirty="0" smtClean="0">
                <a:effectLst>
                  <a:outerShdw blurRad="38100" dist="38100" dir="2700000" algn="tl">
                    <a:srgbClr val="000000">
                      <a:alpha val="43137"/>
                    </a:srgbClr>
                  </a:outerShdw>
                </a:effectLst>
                <a:latin typeface="Bradley Hand ITC" pitchFamily="66" charset="0"/>
              </a:rPr>
              <a:t> </a:t>
            </a:r>
            <a:r>
              <a:rPr lang="it-IT" sz="2800" b="1" dirty="0" err="1" smtClean="0">
                <a:effectLst>
                  <a:outerShdw blurRad="38100" dist="38100" dir="2700000" algn="tl">
                    <a:srgbClr val="000000">
                      <a:alpha val="43137"/>
                    </a:srgbClr>
                  </a:outerShdw>
                </a:effectLst>
                <a:latin typeface="Bradley Hand ITC" pitchFamily="66" charset="0"/>
              </a:rPr>
              <a:t>rinova</a:t>
            </a:r>
            <a:r>
              <a:rPr lang="it-IT" sz="2800" b="1" dirty="0" smtClean="0">
                <a:effectLst>
                  <a:outerShdw blurRad="38100" dist="38100" dir="2700000" algn="tl">
                    <a:srgbClr val="000000">
                      <a:alpha val="43137"/>
                    </a:srgbClr>
                  </a:outerShdw>
                </a:effectLst>
                <a:latin typeface="Bradley Hand ITC" pitchFamily="66" charset="0"/>
              </a:rPr>
              <a:t> la paura! </a:t>
            </a:r>
            <a:r>
              <a:rPr lang="it-IT" sz="2800" b="1" dirty="0" smtClean="0">
                <a:ln>
                  <a:solidFill>
                    <a:schemeClr val="accent1">
                      <a:lumMod val="50000"/>
                    </a:schemeClr>
                  </a:solidFill>
                </a:ln>
                <a:effectLst>
                  <a:outerShdw blurRad="38100" dist="38100" dir="2700000" algn="tl">
                    <a:srgbClr val="000000">
                      <a:alpha val="43137"/>
                    </a:srgbClr>
                  </a:outerShdw>
                </a:effectLst>
                <a:latin typeface="Bradley Hand ITC" pitchFamily="66" charset="0"/>
              </a:rPr>
              <a:t> </a:t>
            </a:r>
            <a:endParaRPr lang="it-IT" sz="2800" b="1" dirty="0">
              <a:ln>
                <a:solidFill>
                  <a:schemeClr val="accent1">
                    <a:lumMod val="50000"/>
                  </a:schemeClr>
                </a:solidFill>
              </a:ln>
              <a:effectLst>
                <a:outerShdw blurRad="38100" dist="38100" dir="2700000" algn="tl">
                  <a:srgbClr val="000000">
                    <a:alpha val="43137"/>
                  </a:srgbClr>
                </a:outerShdw>
              </a:effectLst>
              <a:latin typeface="Bradley Hand ITC" pitchFamily="66" charset="0"/>
            </a:endParaRPr>
          </a:p>
        </p:txBody>
      </p:sp>
      <p:sp>
        <p:nvSpPr>
          <p:cNvPr id="5" name="Rettangolo 4"/>
          <p:cNvSpPr/>
          <p:nvPr/>
        </p:nvSpPr>
        <p:spPr>
          <a:xfrm>
            <a:off x="6876256" y="1275606"/>
            <a:ext cx="1979712" cy="2554545"/>
          </a:xfrm>
          <a:prstGeom prst="rect">
            <a:avLst/>
          </a:prstGeom>
        </p:spPr>
        <p:txBody>
          <a:bodyPr wrap="square">
            <a:spAutoFit/>
          </a:bodyPr>
          <a:lstStyle/>
          <a:p>
            <a:r>
              <a:rPr lang="it-IT" sz="1600" dirty="0" smtClean="0">
                <a:solidFill>
                  <a:schemeClr val="bg1"/>
                </a:solidFill>
              </a:rPr>
              <a:t>Mi è assai difficile descrivere questa selva inospitale, irta di ostacoli e ardua da attraversare, che al solo pensarci risuscita in me lo sgomento.</a:t>
            </a:r>
          </a:p>
        </p:txBody>
      </p:sp>
      <p:sp>
        <p:nvSpPr>
          <p:cNvPr id="6" name="Segnaposto numero diapositiva 5"/>
          <p:cNvSpPr>
            <a:spLocks noGrp="1"/>
          </p:cNvSpPr>
          <p:nvPr>
            <p:ph type="sldNum" sz="quarter" idx="12"/>
          </p:nvPr>
        </p:nvSpPr>
        <p:spPr/>
        <p:txBody>
          <a:bodyPr/>
          <a:lstStyle/>
          <a:p>
            <a:fld id="{A3F7CB7D-F184-43C7-B6FD-03D728E1BBFF}" type="slidenum">
              <a:rPr kumimoji="0" lang="it-IT" smtClean="0">
                <a:solidFill>
                  <a:schemeClr val="tx2"/>
                </a:solidFill>
              </a:rPr>
              <a:pPr/>
              <a:t>4</a:t>
            </a:fld>
            <a:endParaRPr kumimoji="0" lang="it-IT">
              <a:solidFill>
                <a:schemeClr val="tx2"/>
              </a:solidFill>
            </a:endParaRPr>
          </a:p>
        </p:txBody>
      </p:sp>
      <p:sp>
        <p:nvSpPr>
          <p:cNvPr id="7" name="Segnaposto piè di pagina 6"/>
          <p:cNvSpPr>
            <a:spLocks noGrp="1"/>
          </p:cNvSpPr>
          <p:nvPr>
            <p:ph type="ftr" sz="quarter" idx="11"/>
          </p:nvPr>
        </p:nvSpPr>
        <p:spPr/>
        <p:txBody>
          <a:bodyPr/>
          <a:lstStyle/>
          <a:p>
            <a:endParaRPr kumimoji="0" lang="it-IT"/>
          </a:p>
        </p:txBody>
      </p:sp>
    </p:spTree>
    <p:custDataLst>
      <p:tags r:id="rId1"/>
    </p:custDataLst>
  </p:cSld>
  <p:clrMapOvr>
    <a:masterClrMapping/>
  </p:clrMapOvr>
  <p:transition advTm="20046">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6929454" y="357172"/>
            <a:ext cx="1907704" cy="440120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a:spAutoFit/>
          </a:bodyPr>
          <a:lstStyle/>
          <a:p>
            <a:r>
              <a:rPr lang="it-IT" sz="1400" dirty="0" smtClean="0"/>
              <a:t>Il tormento che </a:t>
            </a:r>
            <a:r>
              <a:rPr lang="it-IT" sz="1400" dirty="0" smtClean="0"/>
              <a:t>provoca </a:t>
            </a:r>
            <a:r>
              <a:rPr lang="it-IT" sz="1400" dirty="0" smtClean="0"/>
              <a:t>è di poco inferiore all’angoscia della morte; ma per giungere a parlare del bene incontratovi, dirò prima delle altre cose che in essa ho vedute</a:t>
            </a:r>
            <a:r>
              <a:rPr lang="it-IT" sz="1400" dirty="0" smtClean="0"/>
              <a:t>.</a:t>
            </a:r>
            <a:endParaRPr lang="it-IT" sz="1400" dirty="0" smtClean="0"/>
          </a:p>
          <a:p>
            <a:r>
              <a:rPr lang="it-IT" sz="1400" dirty="0" smtClean="0"/>
              <a:t>Ero così confuso (pieno di sonno, incosciente) quando v’entrai che ora non  so spiegare quali furono i motivi per i quali abbandonai il retto vivere</a:t>
            </a:r>
            <a:endParaRPr lang="it-IT" sz="1400" dirty="0"/>
          </a:p>
        </p:txBody>
      </p:sp>
      <p:sp>
        <p:nvSpPr>
          <p:cNvPr id="9" name="Rettangolo 8"/>
          <p:cNvSpPr/>
          <p:nvPr/>
        </p:nvSpPr>
        <p:spPr>
          <a:xfrm>
            <a:off x="323528" y="1059582"/>
            <a:ext cx="6552728"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Tant’è amara che poco è più morte; </a:t>
            </a:r>
          </a:p>
          <a:p>
            <a:pPr lvl="0" algn="ctr"/>
            <a:r>
              <a:rPr lang="it-IT" sz="2800" b="1" dirty="0" smtClean="0">
                <a:effectLst>
                  <a:outerShdw blurRad="38100" dist="38100" dir="2700000" algn="tl">
                    <a:srgbClr val="000000">
                      <a:alpha val="43137"/>
                    </a:srgbClr>
                  </a:outerShdw>
                </a:effectLst>
                <a:latin typeface="Bradley Hand ITC" pitchFamily="66" charset="0"/>
              </a:rPr>
              <a:t>ma per trattar del ben ch’i’ vi trovai, </a:t>
            </a:r>
          </a:p>
          <a:p>
            <a:pPr lvl="0" algn="ctr"/>
            <a:r>
              <a:rPr lang="it-IT" sz="2800" b="1" dirty="0" smtClean="0">
                <a:effectLst>
                  <a:outerShdw blurRad="38100" dist="38100" dir="2700000" algn="tl">
                    <a:srgbClr val="000000">
                      <a:alpha val="43137"/>
                    </a:srgbClr>
                  </a:outerShdw>
                </a:effectLst>
                <a:latin typeface="Bradley Hand ITC" pitchFamily="66" charset="0"/>
              </a:rPr>
              <a:t>dirò de l’altre cose ch’i’ v’ho scorte</a:t>
            </a:r>
            <a:endParaRPr lang="it-IT" sz="2800" dirty="0"/>
          </a:p>
        </p:txBody>
      </p:sp>
      <p:sp>
        <p:nvSpPr>
          <p:cNvPr id="10" name="Rettangolo 9"/>
          <p:cNvSpPr/>
          <p:nvPr/>
        </p:nvSpPr>
        <p:spPr>
          <a:xfrm>
            <a:off x="323528" y="2715766"/>
            <a:ext cx="6552728"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Io non so ben ridir com’i’ v’entrai</a:t>
            </a:r>
          </a:p>
          <a:p>
            <a:pPr lvl="0" algn="ctr"/>
            <a:r>
              <a:rPr lang="it-IT" sz="2800" b="1" dirty="0" smtClean="0">
                <a:effectLst>
                  <a:outerShdw blurRad="38100" dist="38100" dir="2700000" algn="tl">
                    <a:srgbClr val="000000">
                      <a:alpha val="43137"/>
                    </a:srgbClr>
                  </a:outerShdw>
                </a:effectLst>
                <a:latin typeface="Bradley Hand ITC" pitchFamily="66" charset="0"/>
              </a:rPr>
              <a:t>Tant’era </a:t>
            </a:r>
            <a:r>
              <a:rPr lang="it-IT" sz="2800" b="1" dirty="0" err="1" smtClean="0">
                <a:effectLst>
                  <a:outerShdw blurRad="38100" dist="38100" dir="2700000" algn="tl">
                    <a:srgbClr val="000000">
                      <a:alpha val="43137"/>
                    </a:srgbClr>
                  </a:outerShdw>
                </a:effectLst>
                <a:latin typeface="Bradley Hand ITC" pitchFamily="66" charset="0"/>
              </a:rPr>
              <a:t>pien</a:t>
            </a:r>
            <a:r>
              <a:rPr lang="it-IT" sz="2800" b="1" dirty="0" smtClean="0">
                <a:effectLst>
                  <a:outerShdw blurRad="38100" dist="38100" dir="2700000" algn="tl">
                    <a:srgbClr val="000000">
                      <a:alpha val="43137"/>
                    </a:srgbClr>
                  </a:outerShdw>
                </a:effectLst>
                <a:latin typeface="Bradley Hand ITC" pitchFamily="66" charset="0"/>
              </a:rPr>
              <a:t> di sonno a quel punto</a:t>
            </a:r>
          </a:p>
          <a:p>
            <a:pPr lvl="0" algn="ctr"/>
            <a:r>
              <a:rPr lang="it-IT" sz="2800" b="1" dirty="0" smtClean="0">
                <a:effectLst>
                  <a:outerShdw blurRad="38100" dist="38100" dir="2700000" algn="tl">
                    <a:srgbClr val="000000">
                      <a:alpha val="43137"/>
                    </a:srgbClr>
                  </a:outerShdw>
                </a:effectLst>
                <a:latin typeface="Bradley Hand ITC" pitchFamily="66" charset="0"/>
              </a:rPr>
              <a:t>Che la verace via abbandonai</a:t>
            </a:r>
            <a:endParaRPr lang="it-IT" sz="2800" dirty="0"/>
          </a:p>
        </p:txBody>
      </p:sp>
      <p:sp>
        <p:nvSpPr>
          <p:cNvPr id="7" name="Segnaposto numero diapositiva 6"/>
          <p:cNvSpPr>
            <a:spLocks noGrp="1"/>
          </p:cNvSpPr>
          <p:nvPr>
            <p:ph type="sldNum" sz="quarter" idx="12"/>
          </p:nvPr>
        </p:nvSpPr>
        <p:spPr/>
        <p:txBody>
          <a:bodyPr/>
          <a:lstStyle/>
          <a:p>
            <a:fld id="{A3F7CB7D-F184-43C7-B6FD-03D728E1BBFF}" type="slidenum">
              <a:rPr kumimoji="0" lang="it-IT" smtClean="0">
                <a:solidFill>
                  <a:schemeClr val="tx2"/>
                </a:solidFill>
              </a:rPr>
              <a:pPr/>
              <a:t>5</a:t>
            </a:fld>
            <a:endParaRPr kumimoji="0" lang="it-IT">
              <a:solidFill>
                <a:schemeClr val="tx2"/>
              </a:solidFill>
            </a:endParaRPr>
          </a:p>
        </p:txBody>
      </p:sp>
      <p:sp>
        <p:nvSpPr>
          <p:cNvPr id="11" name="Segnaposto piè di pagina 10"/>
          <p:cNvSpPr>
            <a:spLocks noGrp="1"/>
          </p:cNvSpPr>
          <p:nvPr>
            <p:ph type="ftr" sz="quarter" idx="11"/>
          </p:nvPr>
        </p:nvSpPr>
        <p:spPr/>
        <p:txBody>
          <a:bodyPr/>
          <a:lstStyle/>
          <a:p>
            <a:endParaRPr kumimoji="0" lang="it-IT"/>
          </a:p>
        </p:txBody>
      </p:sp>
    </p:spTree>
    <p:custDataLst>
      <p:tags r:id="rId1"/>
    </p:custDataLst>
  </p:cSld>
  <p:clrMapOvr>
    <a:masterClrMapping/>
  </p:clrMapOvr>
  <p:transition advTm="13619">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fade">
                                      <p:cBhvr>
                                        <p:cTn id="19"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23528" y="843558"/>
            <a:ext cx="6552728"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Ma poi ch’i’ fui al piè d’un colle giunto, </a:t>
            </a:r>
          </a:p>
          <a:p>
            <a:pPr lvl="0" algn="ctr"/>
            <a:r>
              <a:rPr lang="it-IT" sz="2800" b="1" dirty="0" smtClean="0">
                <a:effectLst>
                  <a:outerShdw blurRad="38100" dist="38100" dir="2700000" algn="tl">
                    <a:srgbClr val="000000">
                      <a:alpha val="43137"/>
                    </a:srgbClr>
                  </a:outerShdw>
                </a:effectLst>
                <a:latin typeface="Bradley Hand ITC" pitchFamily="66" charset="0"/>
              </a:rPr>
              <a:t>là dove terminava quella valle </a:t>
            </a:r>
          </a:p>
          <a:p>
            <a:pPr lvl="0" algn="ctr"/>
            <a:r>
              <a:rPr lang="it-IT" sz="2800" b="1" dirty="0" smtClean="0">
                <a:effectLst>
                  <a:outerShdw blurRad="38100" dist="38100" dir="2700000" algn="tl">
                    <a:srgbClr val="000000">
                      <a:alpha val="43137"/>
                    </a:srgbClr>
                  </a:outerShdw>
                </a:effectLst>
                <a:latin typeface="Bradley Hand ITC" pitchFamily="66" charset="0"/>
              </a:rPr>
              <a:t>che m’</a:t>
            </a:r>
            <a:r>
              <a:rPr lang="it-IT" sz="2800" b="1" dirty="0" err="1" smtClean="0">
                <a:effectLst>
                  <a:outerShdw blurRad="38100" dist="38100" dir="2700000" algn="tl">
                    <a:srgbClr val="000000">
                      <a:alpha val="43137"/>
                    </a:srgbClr>
                  </a:outerShdw>
                </a:effectLst>
                <a:latin typeface="Bradley Hand ITC" pitchFamily="66" charset="0"/>
              </a:rPr>
              <a:t>avea</a:t>
            </a:r>
            <a:r>
              <a:rPr lang="it-IT" sz="2800" b="1" dirty="0" smtClean="0">
                <a:effectLst>
                  <a:outerShdw blurRad="38100" dist="38100" dir="2700000" algn="tl">
                    <a:srgbClr val="000000">
                      <a:alpha val="43137"/>
                    </a:srgbClr>
                  </a:outerShdw>
                </a:effectLst>
                <a:latin typeface="Bradley Hand ITC" pitchFamily="66" charset="0"/>
              </a:rPr>
              <a:t> di paura il </a:t>
            </a:r>
            <a:r>
              <a:rPr lang="it-IT" sz="2800" b="1" dirty="0" err="1" smtClean="0">
                <a:effectLst>
                  <a:outerShdw blurRad="38100" dist="38100" dir="2700000" algn="tl">
                    <a:srgbClr val="000000">
                      <a:alpha val="43137"/>
                    </a:srgbClr>
                  </a:outerShdw>
                </a:effectLst>
                <a:latin typeface="Bradley Hand ITC" pitchFamily="66" charset="0"/>
              </a:rPr>
              <a:t>cor</a:t>
            </a:r>
            <a:r>
              <a:rPr lang="it-IT" sz="2800" b="1" dirty="0" smtClean="0">
                <a:effectLst>
                  <a:outerShdw blurRad="38100" dist="38100" dir="2700000" algn="tl">
                    <a:srgbClr val="000000">
                      <a:alpha val="43137"/>
                    </a:srgbClr>
                  </a:outerShdw>
                </a:effectLst>
                <a:latin typeface="Bradley Hand ITC" pitchFamily="66" charset="0"/>
              </a:rPr>
              <a:t> compunto, </a:t>
            </a:r>
          </a:p>
        </p:txBody>
      </p:sp>
      <p:sp>
        <p:nvSpPr>
          <p:cNvPr id="5" name="Rettangolo 4"/>
          <p:cNvSpPr/>
          <p:nvPr/>
        </p:nvSpPr>
        <p:spPr>
          <a:xfrm>
            <a:off x="6876256" y="267494"/>
            <a:ext cx="1944216" cy="2031325"/>
          </a:xfrm>
          <a:prstGeom prst="rect">
            <a:avLst/>
          </a:prstGeom>
        </p:spPr>
        <p:txBody>
          <a:bodyPr wrap="square">
            <a:spAutoFit/>
          </a:bodyPr>
          <a:lstStyle/>
          <a:p>
            <a:endParaRPr lang="it-IT" sz="1400" dirty="0" smtClean="0">
              <a:solidFill>
                <a:schemeClr val="bg1"/>
              </a:solidFill>
            </a:endParaRPr>
          </a:p>
          <a:p>
            <a:endParaRPr lang="it-IT" sz="1400" dirty="0" smtClean="0">
              <a:solidFill>
                <a:schemeClr val="bg1"/>
              </a:solidFill>
            </a:endParaRPr>
          </a:p>
          <a:p>
            <a:r>
              <a:rPr lang="it-IT" sz="1400" dirty="0" smtClean="0">
                <a:solidFill>
                  <a:schemeClr val="bg1"/>
                </a:solidFill>
              </a:rPr>
              <a:t>Ma</a:t>
            </a:r>
            <a:r>
              <a:rPr lang="it-IT" sz="1400" dirty="0" smtClean="0">
                <a:solidFill>
                  <a:schemeClr val="bg1"/>
                </a:solidFill>
              </a:rPr>
              <a:t>, </a:t>
            </a:r>
            <a:r>
              <a:rPr lang="it-IT" sz="1400" dirty="0" smtClean="0">
                <a:solidFill>
                  <a:schemeClr val="bg1"/>
                </a:solidFill>
              </a:rPr>
              <a:t>appena giunto </a:t>
            </a:r>
            <a:r>
              <a:rPr lang="it-IT" sz="1400" dirty="0" smtClean="0">
                <a:solidFill>
                  <a:schemeClr val="bg1"/>
                </a:solidFill>
              </a:rPr>
              <a:t>alle pendici di un colle, dove terminava la valle boschiva che mi aveva trafitto il cuore di angoscia, </a:t>
            </a:r>
          </a:p>
        </p:txBody>
      </p:sp>
      <p:sp>
        <p:nvSpPr>
          <p:cNvPr id="6" name="Rettangolo 5"/>
          <p:cNvSpPr/>
          <p:nvPr/>
        </p:nvSpPr>
        <p:spPr>
          <a:xfrm>
            <a:off x="323528" y="2787774"/>
            <a:ext cx="6534472" cy="1384995"/>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guardai in alto, e vidi le sue spalle </a:t>
            </a:r>
          </a:p>
          <a:p>
            <a:pPr lvl="0" algn="ctr"/>
            <a:r>
              <a:rPr lang="it-IT" sz="2800" b="1" dirty="0" smtClean="0">
                <a:effectLst>
                  <a:outerShdw blurRad="38100" dist="38100" dir="2700000" algn="tl">
                    <a:srgbClr val="000000">
                      <a:alpha val="43137"/>
                    </a:srgbClr>
                  </a:outerShdw>
                </a:effectLst>
                <a:latin typeface="Bradley Hand ITC" pitchFamily="66" charset="0"/>
              </a:rPr>
              <a:t>vestite già de’ raggi del pianeta </a:t>
            </a:r>
          </a:p>
          <a:p>
            <a:pPr lvl="0" algn="ctr"/>
            <a:r>
              <a:rPr lang="it-IT" sz="2800" b="1" dirty="0" smtClean="0">
                <a:effectLst>
                  <a:outerShdw blurRad="38100" dist="38100" dir="2700000" algn="tl">
                    <a:srgbClr val="000000">
                      <a:alpha val="43137"/>
                    </a:srgbClr>
                  </a:outerShdw>
                </a:effectLst>
                <a:latin typeface="Bradley Hand ITC" pitchFamily="66" charset="0"/>
              </a:rPr>
              <a:t>che mena dritto altrui per </a:t>
            </a:r>
            <a:r>
              <a:rPr lang="it-IT" sz="2800" b="1" dirty="0" err="1" smtClean="0">
                <a:effectLst>
                  <a:outerShdw blurRad="38100" dist="38100" dir="2700000" algn="tl">
                    <a:srgbClr val="000000">
                      <a:alpha val="43137"/>
                    </a:srgbClr>
                  </a:outerShdw>
                </a:effectLst>
                <a:latin typeface="Bradley Hand ITC" pitchFamily="66" charset="0"/>
              </a:rPr>
              <a:t>ogne</a:t>
            </a:r>
            <a:r>
              <a:rPr lang="it-IT" sz="2800" b="1" dirty="0" smtClean="0">
                <a:effectLst>
                  <a:outerShdw blurRad="38100" dist="38100" dir="2700000" algn="tl">
                    <a:srgbClr val="000000">
                      <a:alpha val="43137"/>
                    </a:srgbClr>
                  </a:outerShdw>
                </a:effectLst>
                <a:latin typeface="Bradley Hand ITC" pitchFamily="66" charset="0"/>
              </a:rPr>
              <a:t> calle</a:t>
            </a:r>
            <a:endParaRPr lang="it-IT" sz="2800" dirty="0"/>
          </a:p>
        </p:txBody>
      </p:sp>
      <p:sp>
        <p:nvSpPr>
          <p:cNvPr id="7" name="Rettangolo 6"/>
          <p:cNvSpPr/>
          <p:nvPr/>
        </p:nvSpPr>
        <p:spPr>
          <a:xfrm>
            <a:off x="6858016" y="2357436"/>
            <a:ext cx="2016224" cy="2677656"/>
          </a:xfrm>
          <a:prstGeom prst="rect">
            <a:avLst/>
          </a:prstGeom>
        </p:spPr>
        <p:txBody>
          <a:bodyPr wrap="square">
            <a:spAutoFit/>
          </a:bodyPr>
          <a:lstStyle/>
          <a:p>
            <a:r>
              <a:rPr lang="it-IT" sz="1400" dirty="0" smtClean="0">
                <a:solidFill>
                  <a:schemeClr val="bg1"/>
                </a:solidFill>
              </a:rPr>
              <a:t>Guardai in alto e vidi le pendici, i declivi, del colle già illuminate dai raggi del sole nascente che con la sua luce indica ai mortali la retta via, guida secondo verità ciascuno nel suo cammino.</a:t>
            </a:r>
          </a:p>
          <a:p>
            <a:endParaRPr lang="it-IT" sz="1400" dirty="0" smtClean="0">
              <a:solidFill>
                <a:schemeClr val="bg1"/>
              </a:solidFill>
            </a:endParaRPr>
          </a:p>
        </p:txBody>
      </p:sp>
      <p:sp>
        <p:nvSpPr>
          <p:cNvPr id="8" name="Segnaposto numero diapositiva 7"/>
          <p:cNvSpPr>
            <a:spLocks noGrp="1"/>
          </p:cNvSpPr>
          <p:nvPr>
            <p:ph type="sldNum" sz="quarter" idx="12"/>
          </p:nvPr>
        </p:nvSpPr>
        <p:spPr/>
        <p:txBody>
          <a:bodyPr/>
          <a:lstStyle/>
          <a:p>
            <a:fld id="{A3F7CB7D-F184-43C7-B6FD-03D728E1BBFF}" type="slidenum">
              <a:rPr kumimoji="0" lang="it-IT" smtClean="0">
                <a:solidFill>
                  <a:schemeClr val="tx2"/>
                </a:solidFill>
              </a:rPr>
              <a:pPr/>
              <a:t>6</a:t>
            </a:fld>
            <a:endParaRPr kumimoji="0" lang="it-IT">
              <a:solidFill>
                <a:schemeClr val="tx2"/>
              </a:solidFill>
            </a:endParaRPr>
          </a:p>
        </p:txBody>
      </p:sp>
      <p:sp>
        <p:nvSpPr>
          <p:cNvPr id="9" name="Segnaposto piè di pagina 8"/>
          <p:cNvSpPr>
            <a:spLocks noGrp="1"/>
          </p:cNvSpPr>
          <p:nvPr>
            <p:ph type="ftr" sz="quarter" idx="11"/>
          </p:nvPr>
        </p:nvSpPr>
        <p:spPr/>
        <p:txBody>
          <a:bodyPr/>
          <a:lstStyle/>
          <a:p>
            <a:endParaRPr kumimoji="0" lang="it-IT"/>
          </a:p>
        </p:txBody>
      </p:sp>
    </p:spTree>
    <p:custDataLst>
      <p:tags r:id="rId1"/>
    </p:custDataLst>
  </p:cSld>
  <p:clrMapOvr>
    <a:masterClrMapping/>
  </p:clrMapOvr>
  <p:transition advTm="24898">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sistema tolemaico"/>
          <p:cNvPicPr>
            <a:picLocks noChangeAspect="1" noChangeArrowheads="1"/>
          </p:cNvPicPr>
          <p:nvPr/>
        </p:nvPicPr>
        <p:blipFill>
          <a:blip r:embed="rId4" cstate="print"/>
          <a:srcRect/>
          <a:stretch>
            <a:fillRect/>
          </a:stretch>
        </p:blipFill>
        <p:spPr bwMode="auto">
          <a:xfrm>
            <a:off x="395536" y="368780"/>
            <a:ext cx="6336704" cy="4456583"/>
          </a:xfrm>
          <a:prstGeom prst="rect">
            <a:avLst/>
          </a:prstGeom>
          <a:noFill/>
        </p:spPr>
      </p:pic>
      <p:sp>
        <p:nvSpPr>
          <p:cNvPr id="4" name="CasellaDiTesto 3"/>
          <p:cNvSpPr txBox="1"/>
          <p:nvPr/>
        </p:nvSpPr>
        <p:spPr>
          <a:xfrm>
            <a:off x="7072330" y="2643188"/>
            <a:ext cx="1656184" cy="646331"/>
          </a:xfrm>
          <a:prstGeom prst="rect">
            <a:avLst/>
          </a:prstGeom>
          <a:noFill/>
        </p:spPr>
        <p:txBody>
          <a:bodyPr wrap="square" rtlCol="0">
            <a:spAutoFit/>
          </a:bodyPr>
          <a:lstStyle/>
          <a:p>
            <a:r>
              <a:rPr lang="it-IT" b="1" dirty="0" smtClean="0">
                <a:solidFill>
                  <a:schemeClr val="bg1"/>
                </a:solidFill>
              </a:rPr>
              <a:t>“Sistema Tolemaico”</a:t>
            </a:r>
            <a:endParaRPr lang="it-IT" b="1" dirty="0">
              <a:solidFill>
                <a:schemeClr val="bg1"/>
              </a:solidFill>
            </a:endParaRPr>
          </a:p>
        </p:txBody>
      </p:sp>
      <p:sp>
        <p:nvSpPr>
          <p:cNvPr id="5" name="Segnaposto numero diapositiva 4"/>
          <p:cNvSpPr>
            <a:spLocks noGrp="1"/>
          </p:cNvSpPr>
          <p:nvPr>
            <p:ph type="sldNum" sz="quarter" idx="12"/>
          </p:nvPr>
        </p:nvSpPr>
        <p:spPr/>
        <p:txBody>
          <a:bodyPr/>
          <a:lstStyle/>
          <a:p>
            <a:fld id="{A3F7CB7D-F184-43C7-B6FD-03D728E1BBFF}" type="slidenum">
              <a:rPr kumimoji="0" lang="it-IT" smtClean="0">
                <a:solidFill>
                  <a:schemeClr val="tx2"/>
                </a:solidFill>
              </a:rPr>
              <a:pPr/>
              <a:t>7</a:t>
            </a:fld>
            <a:endParaRPr kumimoji="0" lang="it-IT">
              <a:solidFill>
                <a:schemeClr val="tx2"/>
              </a:solidFill>
            </a:endParaRPr>
          </a:p>
        </p:txBody>
      </p:sp>
      <p:sp>
        <p:nvSpPr>
          <p:cNvPr id="6" name="Segnaposto piè di pagina 5"/>
          <p:cNvSpPr>
            <a:spLocks noGrp="1"/>
          </p:cNvSpPr>
          <p:nvPr>
            <p:ph type="ftr" sz="quarter" idx="11"/>
          </p:nvPr>
        </p:nvSpPr>
        <p:spPr/>
        <p:txBody>
          <a:bodyPr/>
          <a:lstStyle/>
          <a:p>
            <a:endParaRPr kumimoji="0" lang="it-IT"/>
          </a:p>
        </p:txBody>
      </p:sp>
      <p:sp>
        <p:nvSpPr>
          <p:cNvPr id="7" name="CasellaDiTesto 6"/>
          <p:cNvSpPr txBox="1"/>
          <p:nvPr/>
        </p:nvSpPr>
        <p:spPr>
          <a:xfrm>
            <a:off x="7143768" y="642924"/>
            <a:ext cx="1714512" cy="2031325"/>
          </a:xfrm>
          <a:prstGeom prst="rect">
            <a:avLst/>
          </a:prstGeom>
          <a:noFill/>
        </p:spPr>
        <p:txBody>
          <a:bodyPr wrap="square" rtlCol="0">
            <a:spAutoFit/>
          </a:bodyPr>
          <a:lstStyle/>
          <a:p>
            <a:r>
              <a:rPr lang="it-IT" b="1" dirty="0" smtClean="0">
                <a:solidFill>
                  <a:schemeClr val="bg1"/>
                </a:solidFill>
              </a:rPr>
              <a:t>Perché Dante chiama pianeta il sole? Perché si rifà al</a:t>
            </a:r>
            <a:endParaRPr lang="it-IT" b="1" dirty="0">
              <a:solidFill>
                <a:schemeClr val="bg1"/>
              </a:solidFill>
            </a:endParaRPr>
          </a:p>
        </p:txBody>
      </p:sp>
    </p:spTree>
    <p:custDataLst>
      <p:tags r:id="rId1"/>
    </p:custDataLst>
  </p:cSld>
  <p:clrMapOvr>
    <a:masterClrMapping/>
  </p:clrMapOvr>
  <p:transition advTm="3457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2000" fill="hold"/>
                                        <p:tgtEl>
                                          <p:spTgt spid="18434"/>
                                        </p:tgtEl>
                                        <p:attrNameLst>
                                          <p:attrName>ppt_w</p:attrName>
                                        </p:attrNameLst>
                                      </p:cBhvr>
                                      <p:tavLst>
                                        <p:tav tm="0">
                                          <p:val>
                                            <p:fltVal val="0"/>
                                          </p:val>
                                        </p:tav>
                                        <p:tav tm="100000">
                                          <p:val>
                                            <p:strVal val="#ppt_w"/>
                                          </p:val>
                                        </p:tav>
                                      </p:tavLst>
                                    </p:anim>
                                    <p:anim calcmode="lin" valueType="num">
                                      <p:cBhvr>
                                        <p:cTn id="8" dur="2000" fill="hold"/>
                                        <p:tgtEl>
                                          <p:spTgt spid="18434"/>
                                        </p:tgtEl>
                                        <p:attrNameLst>
                                          <p:attrName>ppt_h</p:attrName>
                                        </p:attrNameLst>
                                      </p:cBhvr>
                                      <p:tavLst>
                                        <p:tav tm="0">
                                          <p:val>
                                            <p:fltVal val="0"/>
                                          </p:val>
                                        </p:tav>
                                        <p:tav tm="100000">
                                          <p:val>
                                            <p:strVal val="#ppt_h"/>
                                          </p:val>
                                        </p:tav>
                                      </p:tavLst>
                                    </p:anim>
                                    <p:animEffect transition="in" filter="fade">
                                      <p:cBhvr>
                                        <p:cTn id="9"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323528" y="1635646"/>
            <a:ext cx="6552728" cy="1384995"/>
          </a:xfrm>
          <a:prstGeom prst="rect">
            <a:avLst/>
          </a:prstGeom>
        </p:spPr>
        <p:txBody>
          <a:bodyPr wrap="square">
            <a:spAutoFit/>
          </a:bodyPr>
          <a:lstStyle/>
          <a:p>
            <a:pPr lvl="0" algn="ctr"/>
            <a:r>
              <a:rPr lang="it-IT" sz="2800" b="1" dirty="0" err="1" smtClean="0">
                <a:effectLst>
                  <a:outerShdw blurRad="38100" dist="38100" dir="2700000" algn="tl">
                    <a:srgbClr val="000000">
                      <a:alpha val="43137"/>
                    </a:srgbClr>
                  </a:outerShdw>
                </a:effectLst>
                <a:latin typeface="Bradley Hand ITC" pitchFamily="66" charset="0"/>
              </a:rPr>
              <a:t>Allor</a:t>
            </a:r>
            <a:r>
              <a:rPr lang="it-IT" sz="2800" b="1" dirty="0" smtClean="0">
                <a:effectLst>
                  <a:outerShdw blurRad="38100" dist="38100" dir="2700000" algn="tl">
                    <a:srgbClr val="000000">
                      <a:alpha val="43137"/>
                    </a:srgbClr>
                  </a:outerShdw>
                </a:effectLst>
                <a:latin typeface="Bradley Hand ITC" pitchFamily="66" charset="0"/>
              </a:rPr>
              <a:t> fu la paura un poco </a:t>
            </a:r>
            <a:r>
              <a:rPr lang="it-IT" sz="2800" b="1" dirty="0" err="1" smtClean="0">
                <a:effectLst>
                  <a:outerShdw blurRad="38100" dist="38100" dir="2700000" algn="tl">
                    <a:srgbClr val="000000">
                      <a:alpha val="43137"/>
                    </a:srgbClr>
                  </a:outerShdw>
                </a:effectLst>
                <a:latin typeface="Bradley Hand ITC" pitchFamily="66" charset="0"/>
              </a:rPr>
              <a:t>queta</a:t>
            </a: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che nel lago del </a:t>
            </a:r>
            <a:r>
              <a:rPr lang="it-IT" sz="2800" b="1" dirty="0" err="1" smtClean="0">
                <a:effectLst>
                  <a:outerShdw blurRad="38100" dist="38100" dir="2700000" algn="tl">
                    <a:srgbClr val="000000">
                      <a:alpha val="43137"/>
                    </a:srgbClr>
                  </a:outerShdw>
                </a:effectLst>
                <a:latin typeface="Bradley Hand ITC" pitchFamily="66" charset="0"/>
              </a:rPr>
              <a:t>cor</a:t>
            </a:r>
            <a:r>
              <a:rPr lang="it-IT" sz="2800" b="1" dirty="0" smtClean="0">
                <a:effectLst>
                  <a:outerShdw blurRad="38100" dist="38100" dir="2700000" algn="tl">
                    <a:srgbClr val="000000">
                      <a:alpha val="43137"/>
                    </a:srgbClr>
                  </a:outerShdw>
                </a:effectLst>
                <a:latin typeface="Bradley Hand ITC" pitchFamily="66" charset="0"/>
              </a:rPr>
              <a:t> m’era durata </a:t>
            </a:r>
          </a:p>
          <a:p>
            <a:pPr lvl="0" algn="ctr"/>
            <a:r>
              <a:rPr lang="it-IT" sz="2800" b="1" dirty="0" smtClean="0">
                <a:effectLst>
                  <a:outerShdw blurRad="38100" dist="38100" dir="2700000" algn="tl">
                    <a:srgbClr val="000000">
                      <a:alpha val="43137"/>
                    </a:srgbClr>
                  </a:outerShdw>
                </a:effectLst>
                <a:latin typeface="Bradley Hand ITC" pitchFamily="66" charset="0"/>
              </a:rPr>
              <a:t>la notte ch’i’ passai con tanta </a:t>
            </a:r>
            <a:r>
              <a:rPr lang="it-IT" sz="2800" b="1" dirty="0" err="1" smtClean="0">
                <a:effectLst>
                  <a:outerShdw blurRad="38100" dist="38100" dir="2700000" algn="tl">
                    <a:srgbClr val="000000">
                      <a:alpha val="43137"/>
                    </a:srgbClr>
                  </a:outerShdw>
                </a:effectLst>
                <a:latin typeface="Bradley Hand ITC" pitchFamily="66" charset="0"/>
              </a:rPr>
              <a:t>pieta</a:t>
            </a:r>
            <a:r>
              <a:rPr lang="it-IT" sz="2800" b="1" dirty="0" smtClean="0">
                <a:effectLst>
                  <a:outerShdw blurRad="38100" dist="38100" dir="2700000" algn="tl">
                    <a:srgbClr val="000000">
                      <a:alpha val="43137"/>
                    </a:srgbClr>
                  </a:outerShdw>
                </a:effectLst>
                <a:latin typeface="Bradley Hand ITC" pitchFamily="66" charset="0"/>
              </a:rPr>
              <a:t>. </a:t>
            </a:r>
            <a:endParaRPr lang="it-IT" sz="2800" b="1" dirty="0">
              <a:effectLst>
                <a:outerShdw blurRad="38100" dist="38100" dir="2700000" algn="tl">
                  <a:srgbClr val="000000">
                    <a:alpha val="43137"/>
                  </a:srgbClr>
                </a:outerShdw>
              </a:effectLst>
              <a:latin typeface="Bradley Hand ITC" pitchFamily="66" charset="0"/>
            </a:endParaRPr>
          </a:p>
        </p:txBody>
      </p:sp>
      <p:sp>
        <p:nvSpPr>
          <p:cNvPr id="9" name="Rettangolo 8"/>
          <p:cNvSpPr/>
          <p:nvPr/>
        </p:nvSpPr>
        <p:spPr>
          <a:xfrm>
            <a:off x="6876256" y="1275606"/>
            <a:ext cx="1944216" cy="2246769"/>
          </a:xfrm>
          <a:prstGeom prst="rect">
            <a:avLst/>
          </a:prstGeom>
        </p:spPr>
        <p:txBody>
          <a:bodyPr wrap="square">
            <a:spAutoFit/>
          </a:bodyPr>
          <a:lstStyle/>
          <a:p>
            <a:r>
              <a:rPr lang="it-IT" sz="1400" dirty="0" smtClean="0">
                <a:solidFill>
                  <a:schemeClr val="bg1"/>
                </a:solidFill>
              </a:rPr>
              <a:t>Allora la paura che, per tutta la notte da me trascorsa in così compassionevole affanno, mi aveva attanagliato nel profondo del cuore, placò in parte la sua violenza.</a:t>
            </a:r>
            <a:endParaRPr lang="it-IT" sz="1400" dirty="0">
              <a:solidFill>
                <a:schemeClr val="bg1"/>
              </a:solidFill>
            </a:endParaRPr>
          </a:p>
        </p:txBody>
      </p:sp>
      <p:sp>
        <p:nvSpPr>
          <p:cNvPr id="4" name="Segnaposto numero diapositiva 3"/>
          <p:cNvSpPr>
            <a:spLocks noGrp="1"/>
          </p:cNvSpPr>
          <p:nvPr>
            <p:ph type="sldNum" sz="quarter" idx="12"/>
          </p:nvPr>
        </p:nvSpPr>
        <p:spPr/>
        <p:txBody>
          <a:bodyPr/>
          <a:lstStyle/>
          <a:p>
            <a:fld id="{A3F7CB7D-F184-43C7-B6FD-03D728E1BBFF}" type="slidenum">
              <a:rPr kumimoji="0" lang="it-IT" smtClean="0">
                <a:solidFill>
                  <a:schemeClr val="tx2"/>
                </a:solidFill>
              </a:rPr>
              <a:pPr/>
              <a:t>8</a:t>
            </a:fld>
            <a:endParaRPr kumimoji="0" lang="it-IT">
              <a:solidFill>
                <a:schemeClr val="tx2"/>
              </a:solidFill>
            </a:endParaRPr>
          </a:p>
        </p:txBody>
      </p:sp>
      <p:sp>
        <p:nvSpPr>
          <p:cNvPr id="5" name="Segnaposto piè di pagina 4"/>
          <p:cNvSpPr>
            <a:spLocks noGrp="1"/>
          </p:cNvSpPr>
          <p:nvPr>
            <p:ph type="ftr" sz="quarter" idx="11"/>
          </p:nvPr>
        </p:nvSpPr>
        <p:spPr/>
        <p:txBody>
          <a:bodyPr/>
          <a:lstStyle/>
          <a:p>
            <a:endParaRPr kumimoji="0" lang="it-IT"/>
          </a:p>
        </p:txBody>
      </p:sp>
    </p:spTree>
    <p:custDataLst>
      <p:tags r:id="rId1"/>
    </p:custDataLst>
  </p:cSld>
  <p:clrMapOvr>
    <a:masterClrMapping/>
  </p:clrMapOvr>
  <p:transition advTm="17254">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23528" y="1059582"/>
            <a:ext cx="6534472" cy="3108543"/>
          </a:xfrm>
          <a:prstGeom prst="rect">
            <a:avLst/>
          </a:prstGeom>
        </p:spPr>
        <p:txBody>
          <a:bodyPr wrap="square">
            <a:spAutoFit/>
          </a:bodyPr>
          <a:lstStyle/>
          <a:p>
            <a:pPr lvl="0" algn="ctr"/>
            <a:r>
              <a:rPr lang="it-IT" sz="2800" b="1" dirty="0" smtClean="0">
                <a:effectLst>
                  <a:outerShdw blurRad="38100" dist="38100" dir="2700000" algn="tl">
                    <a:srgbClr val="000000">
                      <a:alpha val="43137"/>
                    </a:srgbClr>
                  </a:outerShdw>
                </a:effectLst>
                <a:latin typeface="Bradley Hand ITC" pitchFamily="66" charset="0"/>
              </a:rPr>
              <a:t>E come quei che con lena affannata </a:t>
            </a:r>
          </a:p>
          <a:p>
            <a:pPr lvl="0" algn="ctr"/>
            <a:r>
              <a:rPr lang="it-IT" sz="2800" b="1" dirty="0" smtClean="0">
                <a:effectLst>
                  <a:outerShdw blurRad="38100" dist="38100" dir="2700000" algn="tl">
                    <a:srgbClr val="000000">
                      <a:alpha val="43137"/>
                    </a:srgbClr>
                  </a:outerShdw>
                </a:effectLst>
                <a:latin typeface="Bradley Hand ITC" pitchFamily="66" charset="0"/>
              </a:rPr>
              <a:t>uscito fuor del pelago a la riva </a:t>
            </a:r>
          </a:p>
          <a:p>
            <a:pPr lvl="0" algn="ctr"/>
            <a:r>
              <a:rPr lang="it-IT" sz="2800" b="1" dirty="0" smtClean="0">
                <a:effectLst>
                  <a:outerShdw blurRad="38100" dist="38100" dir="2700000" algn="tl">
                    <a:srgbClr val="000000">
                      <a:alpha val="43137"/>
                    </a:srgbClr>
                  </a:outerShdw>
                </a:effectLst>
                <a:latin typeface="Bradley Hand ITC" pitchFamily="66" charset="0"/>
              </a:rPr>
              <a:t>si volge a l’acqua perigliosa e guata,</a:t>
            </a:r>
          </a:p>
          <a:p>
            <a:pPr lvl="0" algn="ctr"/>
            <a:r>
              <a:rPr lang="it-IT" sz="2800" b="1" dirty="0" smtClean="0">
                <a:effectLst>
                  <a:outerShdw blurRad="38100" dist="38100" dir="2700000" algn="tl">
                    <a:srgbClr val="000000">
                      <a:alpha val="43137"/>
                    </a:srgbClr>
                  </a:outerShdw>
                </a:effectLst>
                <a:latin typeface="Bradley Hand ITC" pitchFamily="66" charset="0"/>
              </a:rPr>
              <a:t> </a:t>
            </a:r>
          </a:p>
          <a:p>
            <a:pPr lvl="0" algn="ctr"/>
            <a:r>
              <a:rPr lang="it-IT" sz="2800" b="1" dirty="0" smtClean="0">
                <a:effectLst>
                  <a:outerShdw blurRad="38100" dist="38100" dir="2700000" algn="tl">
                    <a:srgbClr val="000000">
                      <a:alpha val="43137"/>
                    </a:srgbClr>
                  </a:outerShdw>
                </a:effectLst>
                <a:latin typeface="Bradley Hand ITC" pitchFamily="66" charset="0"/>
              </a:rPr>
              <a:t>così l’animo mio, ch’ancor fuggiva, </a:t>
            </a:r>
          </a:p>
          <a:p>
            <a:pPr lvl="0" algn="ctr"/>
            <a:r>
              <a:rPr lang="it-IT" sz="2800" b="1" dirty="0" smtClean="0">
                <a:effectLst>
                  <a:outerShdw blurRad="38100" dist="38100" dir="2700000" algn="tl">
                    <a:srgbClr val="000000">
                      <a:alpha val="43137"/>
                    </a:srgbClr>
                  </a:outerShdw>
                </a:effectLst>
                <a:latin typeface="Bradley Hand ITC" pitchFamily="66" charset="0"/>
              </a:rPr>
              <a:t>si volse a retro a rimirar lo passo </a:t>
            </a:r>
          </a:p>
          <a:p>
            <a:pPr algn="ctr"/>
            <a:r>
              <a:rPr lang="it-IT" sz="2800" b="1" dirty="0" smtClean="0">
                <a:effectLst>
                  <a:outerShdw blurRad="38100" dist="38100" dir="2700000" algn="tl">
                    <a:srgbClr val="000000">
                      <a:alpha val="43137"/>
                    </a:srgbClr>
                  </a:outerShdw>
                </a:effectLst>
                <a:latin typeface="Bradley Hand ITC" pitchFamily="66" charset="0"/>
              </a:rPr>
              <a:t>che non lasciò già mai persona viva. </a:t>
            </a:r>
            <a:endParaRPr lang="it-IT" sz="3600" dirty="0"/>
          </a:p>
        </p:txBody>
      </p:sp>
      <p:sp>
        <p:nvSpPr>
          <p:cNvPr id="4" name="Rettangolo 3"/>
          <p:cNvSpPr/>
          <p:nvPr/>
        </p:nvSpPr>
        <p:spPr>
          <a:xfrm>
            <a:off x="6929454" y="571486"/>
            <a:ext cx="2016224" cy="3754874"/>
          </a:xfrm>
          <a:prstGeom prst="rect">
            <a:avLst/>
          </a:prstGeom>
        </p:spPr>
        <p:txBody>
          <a:bodyPr wrap="square">
            <a:spAutoFit/>
          </a:bodyPr>
          <a:lstStyle/>
          <a:p>
            <a:r>
              <a:rPr lang="it-IT" sz="1400" dirty="0" smtClean="0">
                <a:solidFill>
                  <a:schemeClr val="bg1"/>
                </a:solidFill>
                <a:effectLst>
                  <a:outerShdw blurRad="38100" dist="38100" dir="2700000" algn="tl">
                    <a:srgbClr val="000000">
                      <a:alpha val="43137"/>
                    </a:srgbClr>
                  </a:outerShdw>
                </a:effectLst>
              </a:rPr>
              <a:t>Come il naufrago che, appena raggiunta con affannoso respiro la terraferma, si volge ad abbracciare con lo sguardo crucciato l’immensità degli elementi scatenati,</a:t>
            </a:r>
          </a:p>
          <a:p>
            <a:endParaRPr lang="it-IT" sz="1400" dirty="0" smtClean="0">
              <a:solidFill>
                <a:schemeClr val="bg1"/>
              </a:solidFill>
              <a:effectLst>
                <a:outerShdw blurRad="38100" dist="38100" dir="2700000" algn="tl">
                  <a:srgbClr val="000000">
                    <a:alpha val="43137"/>
                  </a:srgbClr>
                </a:outerShdw>
              </a:effectLst>
            </a:endParaRPr>
          </a:p>
          <a:p>
            <a:r>
              <a:rPr lang="it-IT" sz="1400" dirty="0" smtClean="0">
                <a:solidFill>
                  <a:schemeClr val="bg1"/>
                </a:solidFill>
                <a:effectLst>
                  <a:outerShdw blurRad="38100" dist="38100" dir="2700000" algn="tl">
                    <a:srgbClr val="000000">
                      <a:alpha val="43137"/>
                    </a:srgbClr>
                  </a:outerShdw>
                </a:effectLst>
              </a:rPr>
              <a:t> mi volsi indietro, con l’animo ancora atterrito, a sbirciare quel terribile luogo da cui nessun essere vivente riuscì mai a venir fuori.</a:t>
            </a:r>
            <a:endParaRPr lang="it-IT" sz="1400" dirty="0">
              <a:solidFill>
                <a:schemeClr val="bg1"/>
              </a:solidFill>
              <a:effectLst>
                <a:outerShdw blurRad="38100" dist="38100" dir="2700000" algn="tl">
                  <a:srgbClr val="000000">
                    <a:alpha val="43137"/>
                  </a:srgbClr>
                </a:outerShdw>
              </a:effectLst>
            </a:endParaRPr>
          </a:p>
        </p:txBody>
      </p:sp>
      <p:sp>
        <p:nvSpPr>
          <p:cNvPr id="5" name="Segnaposto numero diapositiva 4"/>
          <p:cNvSpPr>
            <a:spLocks noGrp="1"/>
          </p:cNvSpPr>
          <p:nvPr>
            <p:ph type="sldNum" sz="quarter" idx="12"/>
          </p:nvPr>
        </p:nvSpPr>
        <p:spPr/>
        <p:txBody>
          <a:bodyPr/>
          <a:lstStyle/>
          <a:p>
            <a:fld id="{A3F7CB7D-F184-43C7-B6FD-03D728E1BBFF}" type="slidenum">
              <a:rPr kumimoji="0" lang="it-IT" smtClean="0">
                <a:solidFill>
                  <a:schemeClr val="tx2"/>
                </a:solidFill>
              </a:rPr>
              <a:pPr/>
              <a:t>9</a:t>
            </a:fld>
            <a:endParaRPr kumimoji="0" lang="it-IT">
              <a:solidFill>
                <a:schemeClr val="tx2"/>
              </a:solidFill>
            </a:endParaRPr>
          </a:p>
        </p:txBody>
      </p:sp>
      <p:sp>
        <p:nvSpPr>
          <p:cNvPr id="6" name="Segnaposto piè di pagina 5"/>
          <p:cNvSpPr>
            <a:spLocks noGrp="1"/>
          </p:cNvSpPr>
          <p:nvPr>
            <p:ph type="ftr" sz="quarter" idx="11"/>
          </p:nvPr>
        </p:nvSpPr>
        <p:spPr/>
        <p:txBody>
          <a:bodyPr/>
          <a:lstStyle/>
          <a:p>
            <a:endParaRPr kumimoji="0" lang="it-IT"/>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1|4.8|6.6"/>
</p:tagLst>
</file>

<file path=ppt/tags/tag10.xml><?xml version="1.0" encoding="utf-8"?>
<p:tagLst xmlns:a="http://schemas.openxmlformats.org/drawingml/2006/main" xmlns:r="http://schemas.openxmlformats.org/officeDocument/2006/relationships" xmlns:p="http://schemas.openxmlformats.org/presentationml/2006/main">
  <p:tag name="TIMING" val="|0.1|17.3"/>
</p:tagLst>
</file>

<file path=ppt/tags/tag11.xml><?xml version="1.0" encoding="utf-8"?>
<p:tagLst xmlns:a="http://schemas.openxmlformats.org/drawingml/2006/main" xmlns:r="http://schemas.openxmlformats.org/officeDocument/2006/relationships" xmlns:p="http://schemas.openxmlformats.org/presentationml/2006/main">
  <p:tag name="TIMING" val="|4|15.8"/>
</p:tagLst>
</file>

<file path=ppt/tags/tag12.xml><?xml version="1.0" encoding="utf-8"?>
<p:tagLst xmlns:a="http://schemas.openxmlformats.org/drawingml/2006/main" xmlns:r="http://schemas.openxmlformats.org/officeDocument/2006/relationships" xmlns:p="http://schemas.openxmlformats.org/presentationml/2006/main">
  <p:tag name="TIMING" val="|0|1.1|8.5|1.8"/>
</p:tagLst>
</file>

<file path=ppt/tags/tag13.xml><?xml version="1.0" encoding="utf-8"?>
<p:tagLst xmlns:a="http://schemas.openxmlformats.org/drawingml/2006/main" xmlns:r="http://schemas.openxmlformats.org/officeDocument/2006/relationships" xmlns:p="http://schemas.openxmlformats.org/presentationml/2006/main">
  <p:tag name="TIMING" val="|0.3|15.9"/>
</p:tagLst>
</file>

<file path=ppt/tags/tag14.xml><?xml version="1.0" encoding="utf-8"?>
<p:tagLst xmlns:a="http://schemas.openxmlformats.org/drawingml/2006/main" xmlns:r="http://schemas.openxmlformats.org/officeDocument/2006/relationships" xmlns:p="http://schemas.openxmlformats.org/presentationml/2006/main">
  <p:tag name="TIMING" val="|0|22.1"/>
</p:tagLst>
</file>

<file path=ppt/tags/tag15.xml><?xml version="1.0" encoding="utf-8"?>
<p:tagLst xmlns:a="http://schemas.openxmlformats.org/drawingml/2006/main" xmlns:r="http://schemas.openxmlformats.org/officeDocument/2006/relationships" xmlns:p="http://schemas.openxmlformats.org/presentationml/2006/main">
  <p:tag name="TIMING" val="|0|14"/>
</p:tagLst>
</file>

<file path=ppt/tags/tag16.xml><?xml version="1.0" encoding="utf-8"?>
<p:tagLst xmlns:a="http://schemas.openxmlformats.org/drawingml/2006/main" xmlns:r="http://schemas.openxmlformats.org/officeDocument/2006/relationships" xmlns:p="http://schemas.openxmlformats.org/presentationml/2006/main">
  <p:tag name="TIMING" val="|0.1|17.3|6.3"/>
</p:tagLst>
</file>

<file path=ppt/tags/tag17.xml><?xml version="1.0" encoding="utf-8"?>
<p:tagLst xmlns:a="http://schemas.openxmlformats.org/drawingml/2006/main" xmlns:r="http://schemas.openxmlformats.org/officeDocument/2006/relationships" xmlns:p="http://schemas.openxmlformats.org/presentationml/2006/main">
  <p:tag name="TIMING" val="|0.1|10.9"/>
</p:tagLst>
</file>

<file path=ppt/tags/tag18.xml><?xml version="1.0" encoding="utf-8"?>
<p:tagLst xmlns:a="http://schemas.openxmlformats.org/drawingml/2006/main" xmlns:r="http://schemas.openxmlformats.org/officeDocument/2006/relationships" xmlns:p="http://schemas.openxmlformats.org/presentationml/2006/main">
  <p:tag name="TIMING" val="|0.9|14.4"/>
</p:tagLst>
</file>

<file path=ppt/tags/tag19.xml><?xml version="1.0" encoding="utf-8"?>
<p:tagLst xmlns:a="http://schemas.openxmlformats.org/drawingml/2006/main" xmlns:r="http://schemas.openxmlformats.org/officeDocument/2006/relationships" xmlns:p="http://schemas.openxmlformats.org/presentationml/2006/main">
  <p:tag name="TIMING" val="|0|26.9"/>
</p:tagLst>
</file>

<file path=ppt/tags/tag2.xml><?xml version="1.0" encoding="utf-8"?>
<p:tagLst xmlns:a="http://schemas.openxmlformats.org/drawingml/2006/main" xmlns:r="http://schemas.openxmlformats.org/officeDocument/2006/relationships" xmlns:p="http://schemas.openxmlformats.org/presentationml/2006/main">
  <p:tag name="TIMING" val="|0.8|5.6"/>
</p:tagLst>
</file>

<file path=ppt/tags/tag20.xml><?xml version="1.0" encoding="utf-8"?>
<p:tagLst xmlns:a="http://schemas.openxmlformats.org/drawingml/2006/main" xmlns:r="http://schemas.openxmlformats.org/officeDocument/2006/relationships" xmlns:p="http://schemas.openxmlformats.org/presentationml/2006/main">
  <p:tag name="TIMING" val="|0|10.3"/>
</p:tagLst>
</file>

<file path=ppt/tags/tag21.xml><?xml version="1.0" encoding="utf-8"?>
<p:tagLst xmlns:a="http://schemas.openxmlformats.org/drawingml/2006/main" xmlns:r="http://schemas.openxmlformats.org/officeDocument/2006/relationships" xmlns:p="http://schemas.openxmlformats.org/presentationml/2006/main">
  <p:tag name="TIMING" val="|1.7|6.9"/>
</p:tagLst>
</file>

<file path=ppt/tags/tag22.xml><?xml version="1.0" encoding="utf-8"?>
<p:tagLst xmlns:a="http://schemas.openxmlformats.org/drawingml/2006/main" xmlns:r="http://schemas.openxmlformats.org/officeDocument/2006/relationships" xmlns:p="http://schemas.openxmlformats.org/presentationml/2006/main">
  <p:tag name="TIMING" val="|1.3|16.1"/>
</p:tagLst>
</file>

<file path=ppt/tags/tag23.xml><?xml version="1.0" encoding="utf-8"?>
<p:tagLst xmlns:a="http://schemas.openxmlformats.org/drawingml/2006/main" xmlns:r="http://schemas.openxmlformats.org/officeDocument/2006/relationships" xmlns:p="http://schemas.openxmlformats.org/presentationml/2006/main">
  <p:tag name="TIMING" val="|1.7|6.9"/>
</p:tagLst>
</file>

<file path=ppt/tags/tag3.xml><?xml version="1.0" encoding="utf-8"?>
<p:tagLst xmlns:a="http://schemas.openxmlformats.org/drawingml/2006/main" xmlns:r="http://schemas.openxmlformats.org/officeDocument/2006/relationships" xmlns:p="http://schemas.openxmlformats.org/presentationml/2006/main">
  <p:tag name="TIMING" val="|4.5|1.5|0.7"/>
</p:tagLst>
</file>

<file path=ppt/tags/tag4.xml><?xml version="1.0" encoding="utf-8"?>
<p:tagLst xmlns:a="http://schemas.openxmlformats.org/drawingml/2006/main" xmlns:r="http://schemas.openxmlformats.org/officeDocument/2006/relationships" xmlns:p="http://schemas.openxmlformats.org/presentationml/2006/main">
  <p:tag name="TIMING" val="|3.4|3.6"/>
</p:tagLst>
</file>

<file path=ppt/tags/tag5.xml><?xml version="1.0" encoding="utf-8"?>
<p:tagLst xmlns:a="http://schemas.openxmlformats.org/drawingml/2006/main" xmlns:r="http://schemas.openxmlformats.org/officeDocument/2006/relationships" xmlns:p="http://schemas.openxmlformats.org/presentationml/2006/main">
  <p:tag name="TIMING" val="|1.3|2.3"/>
</p:tagLst>
</file>

<file path=ppt/tags/tag6.xml><?xml version="1.0" encoding="utf-8"?>
<p:tagLst xmlns:a="http://schemas.openxmlformats.org/drawingml/2006/main" xmlns:r="http://schemas.openxmlformats.org/officeDocument/2006/relationships" xmlns:p="http://schemas.openxmlformats.org/presentationml/2006/main">
  <p:tag name="TIMING" val="|0.8|8.8"/>
</p:tagLst>
</file>

<file path=ppt/tags/tag7.xml><?xml version="1.0" encoding="utf-8"?>
<p:tagLst xmlns:a="http://schemas.openxmlformats.org/drawingml/2006/main" xmlns:r="http://schemas.openxmlformats.org/officeDocument/2006/relationships" xmlns:p="http://schemas.openxmlformats.org/presentationml/2006/main">
  <p:tag name="TIMING" val="|0.1|27.2"/>
</p:tagLst>
</file>

<file path=ppt/tags/tag8.xml><?xml version="1.0" encoding="utf-8"?>
<p:tagLst xmlns:a="http://schemas.openxmlformats.org/drawingml/2006/main" xmlns:r="http://schemas.openxmlformats.org/officeDocument/2006/relationships" xmlns:p="http://schemas.openxmlformats.org/presentationml/2006/main">
  <p:tag name="TIMING" val="|0.8|1.1|3"/>
</p:tagLst>
</file>

<file path=ppt/tags/tag9.xml><?xml version="1.0" encoding="utf-8"?>
<p:tagLst xmlns:a="http://schemas.openxmlformats.org/drawingml/2006/main" xmlns:r="http://schemas.openxmlformats.org/officeDocument/2006/relationships" xmlns:p="http://schemas.openxmlformats.org/presentationml/2006/main">
  <p:tag name="TIMING" val="|0.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5378</Words>
  <Application>Microsoft Office PowerPoint</Application>
  <PresentationFormat>Presentazione su schermo (16:9)</PresentationFormat>
  <Paragraphs>376</Paragraphs>
  <Slides>32</Slides>
  <Notes>30</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Astro</vt:lpstr>
      <vt:lpstr>LA DIVINA COMMEDIA: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2010-07-06T09:29:07Z</dcterms:created>
  <dcterms:modified xsi:type="dcterms:W3CDTF">2024-10-21T10:40:45Z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1040</vt:i4>
  </property>
  <property fmtid="{D5CDD505-2E9C-101B-9397-08002B2CF9AE}" pid="3" name="_Version">
    <vt:lpwstr>12.0.4518</vt:lpwstr>
  </property>
</Properties>
</file>