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454" r:id="rId3"/>
    <p:sldId id="644" r:id="rId4"/>
    <p:sldId id="645" r:id="rId5"/>
    <p:sldId id="646" r:id="rId6"/>
    <p:sldId id="648" r:id="rId7"/>
    <p:sldId id="647" r:id="rId8"/>
    <p:sldId id="64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75" d="100"/>
          <a:sy n="75" d="100"/>
        </p:scale>
        <p:origin x="-974" y="-365"/>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196B50C-5F6F-46E9-B1D4-9FAAE9CB6411}" type="datetimeFigureOut">
              <a:rPr lang="it-IT" smtClean="0"/>
              <a:pPr/>
              <a:t>21/10/2024</a:t>
            </a:fld>
            <a:endParaRPr lang="it-IT"/>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it-IT"/>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C6A5F739-AF36-4B20-A2AD-9BDAB8B074AB}" type="slidenum">
              <a:rPr lang="it-IT" smtClean="0"/>
              <a:pPr/>
              <a:t>‹N›</a:t>
            </a:fld>
            <a:endParaRPr lang="it-IT"/>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903295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196B50C-5F6F-46E9-B1D4-9FAAE9CB6411}" type="datetimeFigureOut">
              <a:rPr lang="it-IT" smtClean="0"/>
              <a:pPr/>
              <a:t>21/10/2024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C6A5F739-AF36-4B20-A2AD-9BDAB8B074AB}" type="slidenum">
              <a:rPr lang="it-IT" smtClean="0"/>
              <a:pPr/>
              <a:t>‹N›</a:t>
            </a:fld>
            <a:endParaRPr lang="it-IT"/>
          </a:p>
        </p:txBody>
      </p:sp>
    </p:spTree>
    <p:extLst>
      <p:ext uri="{BB962C8B-B14F-4D97-AF65-F5344CB8AC3E}">
        <p14:creationId xmlns:p14="http://schemas.microsoft.com/office/powerpoint/2010/main" xmlns="" val="3166442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196B50C-5F6F-46E9-B1D4-9FAAE9CB6411}" type="datetimeFigureOut">
              <a:rPr lang="it-IT" smtClean="0"/>
              <a:pPr/>
              <a:t>21/10/2024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C6A5F739-AF36-4B20-A2AD-9BDAB8B074AB}" type="slidenum">
              <a:rPr lang="it-IT" smtClean="0"/>
              <a:pPr/>
              <a:t>‹N›</a:t>
            </a:fld>
            <a:endParaRPr lang="it-IT"/>
          </a:p>
        </p:txBody>
      </p:sp>
    </p:spTree>
    <p:extLst>
      <p:ext uri="{BB962C8B-B14F-4D97-AF65-F5344CB8AC3E}">
        <p14:creationId xmlns:p14="http://schemas.microsoft.com/office/powerpoint/2010/main" xmlns="" val="3985374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196B50C-5F6F-46E9-B1D4-9FAAE9CB6411}" type="datetimeFigureOut">
              <a:rPr lang="it-IT" smtClean="0"/>
              <a:pPr/>
              <a:t>21/10/2024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C6A5F739-AF36-4B20-A2AD-9BDAB8B074AB}" type="slidenum">
              <a:rPr lang="it-IT" smtClean="0"/>
              <a:pPr/>
              <a:t>‹N›</a:t>
            </a:fld>
            <a:endParaRPr lang="it-IT"/>
          </a:p>
        </p:txBody>
      </p:sp>
    </p:spTree>
    <p:extLst>
      <p:ext uri="{BB962C8B-B14F-4D97-AF65-F5344CB8AC3E}">
        <p14:creationId xmlns:p14="http://schemas.microsoft.com/office/powerpoint/2010/main" xmlns="" val="1958712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9196B50C-5F6F-46E9-B1D4-9FAAE9CB6411}" type="datetimeFigureOut">
              <a:rPr lang="it-IT" smtClean="0"/>
              <a:pPr/>
              <a:t>21/10/2024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C6A5F739-AF36-4B20-A2AD-9BDAB8B074AB}" type="slidenum">
              <a:rPr lang="it-IT" smtClean="0"/>
              <a:pPr/>
              <a:t>‹N›</a:t>
            </a:fld>
            <a:endParaRPr lang="it-IT"/>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88602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9196B50C-5F6F-46E9-B1D4-9FAAE9CB6411}" type="datetimeFigureOut">
              <a:rPr lang="it-IT" smtClean="0"/>
              <a:pPr/>
              <a:t>21/10/2024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C6A5F739-AF36-4B20-A2AD-9BDAB8B074AB}" type="slidenum">
              <a:rPr lang="it-IT" smtClean="0"/>
              <a:pPr/>
              <a:t>‹N›</a:t>
            </a:fld>
            <a:endParaRPr lang="it-IT"/>
          </a:p>
        </p:txBody>
      </p:sp>
    </p:spTree>
    <p:extLst>
      <p:ext uri="{BB962C8B-B14F-4D97-AF65-F5344CB8AC3E}">
        <p14:creationId xmlns:p14="http://schemas.microsoft.com/office/powerpoint/2010/main" xmlns="" val="4048325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9196B50C-5F6F-46E9-B1D4-9FAAE9CB6411}" type="datetimeFigureOut">
              <a:rPr lang="it-IT" smtClean="0"/>
              <a:pPr/>
              <a:t>21/10/2024</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C6A5F739-AF36-4B20-A2AD-9BDAB8B074AB}" type="slidenum">
              <a:rPr lang="it-IT" smtClean="0"/>
              <a:pPr/>
              <a:t>‹N›</a:t>
            </a:fld>
            <a:endParaRPr lang="it-IT"/>
          </a:p>
        </p:txBody>
      </p:sp>
    </p:spTree>
    <p:extLst>
      <p:ext uri="{BB962C8B-B14F-4D97-AF65-F5344CB8AC3E}">
        <p14:creationId xmlns:p14="http://schemas.microsoft.com/office/powerpoint/2010/main" xmlns="" val="975627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9196B50C-5F6F-46E9-B1D4-9FAAE9CB6411}" type="datetimeFigureOut">
              <a:rPr lang="it-IT" smtClean="0"/>
              <a:pPr/>
              <a:t>21/10/2024</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C6A5F739-AF36-4B20-A2AD-9BDAB8B074AB}" type="slidenum">
              <a:rPr lang="it-IT" smtClean="0"/>
              <a:pPr/>
              <a:t>‹N›</a:t>
            </a:fld>
            <a:endParaRPr lang="it-IT"/>
          </a:p>
        </p:txBody>
      </p:sp>
    </p:spTree>
    <p:extLst>
      <p:ext uri="{BB962C8B-B14F-4D97-AF65-F5344CB8AC3E}">
        <p14:creationId xmlns:p14="http://schemas.microsoft.com/office/powerpoint/2010/main" xmlns="" val="3574627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96B50C-5F6F-46E9-B1D4-9FAAE9CB6411}" type="datetimeFigureOut">
              <a:rPr lang="it-IT" smtClean="0"/>
              <a:pPr/>
              <a:t>21/10/2024</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C6A5F739-AF36-4B20-A2AD-9BDAB8B074AB}" type="slidenum">
              <a:rPr lang="it-IT" smtClean="0"/>
              <a:pPr/>
              <a:t>‹N›</a:t>
            </a:fld>
            <a:endParaRPr lang="it-IT"/>
          </a:p>
        </p:txBody>
      </p:sp>
    </p:spTree>
    <p:extLst>
      <p:ext uri="{BB962C8B-B14F-4D97-AF65-F5344CB8AC3E}">
        <p14:creationId xmlns:p14="http://schemas.microsoft.com/office/powerpoint/2010/main" xmlns="" val="2318974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9196B50C-5F6F-46E9-B1D4-9FAAE9CB6411}" type="datetimeFigureOut">
              <a:rPr lang="it-IT" smtClean="0"/>
              <a:pPr/>
              <a:t>21/10/2024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C6A5F739-AF36-4B20-A2AD-9BDAB8B074AB}" type="slidenum">
              <a:rPr lang="it-IT" smtClean="0"/>
              <a:pPr/>
              <a:t>‹N›</a:t>
            </a:fld>
            <a:endParaRPr lang="it-IT"/>
          </a:p>
        </p:txBody>
      </p:sp>
    </p:spTree>
    <p:extLst>
      <p:ext uri="{BB962C8B-B14F-4D97-AF65-F5344CB8AC3E}">
        <p14:creationId xmlns:p14="http://schemas.microsoft.com/office/powerpoint/2010/main" xmlns="" val="2778529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9196B50C-5F6F-46E9-B1D4-9FAAE9CB6411}" type="datetimeFigureOut">
              <a:rPr lang="it-IT" smtClean="0"/>
              <a:pPr/>
              <a:t>21/10/2024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C6A5F739-AF36-4B20-A2AD-9BDAB8B074AB}" type="slidenum">
              <a:rPr lang="it-IT" smtClean="0"/>
              <a:pPr/>
              <a:t>‹N›</a:t>
            </a:fld>
            <a:endParaRPr lang="it-IT"/>
          </a:p>
        </p:txBody>
      </p:sp>
    </p:spTree>
    <p:extLst>
      <p:ext uri="{BB962C8B-B14F-4D97-AF65-F5344CB8AC3E}">
        <p14:creationId xmlns:p14="http://schemas.microsoft.com/office/powerpoint/2010/main" xmlns="" val="3340637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196B50C-5F6F-46E9-B1D4-9FAAE9CB6411}" type="datetimeFigureOut">
              <a:rPr lang="it-IT" smtClean="0"/>
              <a:pPr/>
              <a:t>21/10/2024</a:t>
            </a:fld>
            <a:endParaRPr lang="it-IT"/>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it-IT"/>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C6A5F739-AF36-4B20-A2AD-9BDAB8B074AB}" type="slidenum">
              <a:rPr lang="it-IT" smtClean="0"/>
              <a:pPr/>
              <a:t>‹N›</a:t>
            </a:fld>
            <a:endParaRPr lang="it-IT"/>
          </a:p>
        </p:txBody>
      </p:sp>
    </p:spTree>
    <p:extLst>
      <p:ext uri="{BB962C8B-B14F-4D97-AF65-F5344CB8AC3E}">
        <p14:creationId xmlns:p14="http://schemas.microsoft.com/office/powerpoint/2010/main" xmlns="" val="3036030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7C684499-6F30-4C6A-8094-E2E3E91B30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xmlns="" id="{D5AECED4-26C2-4E8F-A340-2402369DC2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28600" y="246888"/>
            <a:ext cx="11724640" cy="637793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olo 1">
            <a:extLst>
              <a:ext uri="{FF2B5EF4-FFF2-40B4-BE49-F238E27FC236}">
                <a16:creationId xmlns:a16="http://schemas.microsoft.com/office/drawing/2014/main" xmlns="" id="{9CEC637F-AA04-4DBB-AA62-98BA0C6F436A}"/>
              </a:ext>
            </a:extLst>
          </p:cNvPr>
          <p:cNvSpPr>
            <a:spLocks noGrp="1"/>
          </p:cNvSpPr>
          <p:nvPr>
            <p:ph type="ctrTitle"/>
          </p:nvPr>
        </p:nvSpPr>
        <p:spPr>
          <a:xfrm>
            <a:off x="915787" y="762000"/>
            <a:ext cx="6657476" cy="2123739"/>
          </a:xfrm>
        </p:spPr>
        <p:txBody>
          <a:bodyPr anchor="ctr">
            <a:normAutofit/>
          </a:bodyPr>
          <a:lstStyle/>
          <a:p>
            <a:r>
              <a:rPr lang="it-IT" sz="4100" dirty="0" smtClean="0">
                <a:solidFill>
                  <a:schemeClr val="tx1"/>
                </a:solidFill>
              </a:rPr>
              <a:t>LA DIVINA COMMEDIA:</a:t>
            </a:r>
            <a:br>
              <a:rPr lang="it-IT" sz="4100" dirty="0" smtClean="0">
                <a:solidFill>
                  <a:schemeClr val="tx1"/>
                </a:solidFill>
              </a:rPr>
            </a:br>
            <a:r>
              <a:rPr lang="it-IT" sz="4100" dirty="0" smtClean="0">
                <a:solidFill>
                  <a:schemeClr val="tx1"/>
                </a:solidFill>
              </a:rPr>
              <a:t>Dante Alighieri</a:t>
            </a:r>
            <a:endParaRPr lang="it-IT" sz="4100" dirty="0">
              <a:solidFill>
                <a:schemeClr val="tx1"/>
              </a:solidFill>
            </a:endParaRPr>
          </a:p>
        </p:txBody>
      </p:sp>
      <p:sp>
        <p:nvSpPr>
          <p:cNvPr id="3" name="Sottotitolo 2">
            <a:extLst>
              <a:ext uri="{FF2B5EF4-FFF2-40B4-BE49-F238E27FC236}">
                <a16:creationId xmlns:a16="http://schemas.microsoft.com/office/drawing/2014/main" xmlns="" id="{DBECEBFF-1C6E-4386-8FB1-532F2CE5E153}"/>
              </a:ext>
            </a:extLst>
          </p:cNvPr>
          <p:cNvSpPr>
            <a:spLocks noGrp="1"/>
          </p:cNvSpPr>
          <p:nvPr>
            <p:ph type="subTitle" idx="1"/>
          </p:nvPr>
        </p:nvSpPr>
        <p:spPr>
          <a:xfrm>
            <a:off x="8046719" y="863364"/>
            <a:ext cx="3515361" cy="5120435"/>
          </a:xfrm>
        </p:spPr>
        <p:txBody>
          <a:bodyPr anchor="ctr">
            <a:normAutofit/>
          </a:bodyPr>
          <a:lstStyle/>
          <a:p>
            <a:pPr algn="l"/>
            <a:r>
              <a:rPr lang="it-IT" sz="2000" dirty="0">
                <a:solidFill>
                  <a:schemeClr val="tx1"/>
                </a:solidFill>
              </a:rPr>
              <a:t>Orbassano, </a:t>
            </a:r>
            <a:r>
              <a:rPr lang="it-IT" sz="2000" dirty="0" smtClean="0">
                <a:solidFill>
                  <a:schemeClr val="tx1"/>
                </a:solidFill>
              </a:rPr>
              <a:t>21 ottobre 2024</a:t>
            </a:r>
          </a:p>
          <a:p>
            <a:pPr algn="l"/>
            <a:r>
              <a:rPr lang="it-IT" sz="2000" dirty="0" smtClean="0">
                <a:solidFill>
                  <a:schemeClr val="tx1"/>
                </a:solidFill>
              </a:rPr>
              <a:t>                         28 ottobre 2024</a:t>
            </a:r>
          </a:p>
          <a:p>
            <a:pPr algn="l"/>
            <a:r>
              <a:rPr lang="it-IT" sz="2000" dirty="0" smtClean="0">
                <a:solidFill>
                  <a:schemeClr val="tx1"/>
                </a:solidFill>
              </a:rPr>
              <a:t>                         04 novembre 2024</a:t>
            </a:r>
            <a:endParaRPr lang="it-IT" sz="2000" dirty="0">
              <a:solidFill>
                <a:schemeClr val="tx1"/>
              </a:solidFill>
            </a:endParaRPr>
          </a:p>
          <a:p>
            <a:pPr algn="l"/>
            <a:endParaRPr lang="it-IT" sz="2000" dirty="0" smtClean="0">
              <a:solidFill>
                <a:schemeClr val="tx1"/>
              </a:solidFill>
            </a:endParaRPr>
          </a:p>
          <a:p>
            <a:pPr algn="l"/>
            <a:endParaRPr lang="it-IT" sz="2000" dirty="0" smtClean="0">
              <a:solidFill>
                <a:schemeClr val="tx1"/>
              </a:solidFill>
            </a:endParaRPr>
          </a:p>
          <a:p>
            <a:pPr algn="l"/>
            <a:r>
              <a:rPr lang="it-IT" sz="2000" dirty="0" smtClean="0">
                <a:solidFill>
                  <a:schemeClr val="tx1"/>
                </a:solidFill>
              </a:rPr>
              <a:t>Giuseppe Carluccio</a:t>
            </a:r>
            <a:endParaRPr lang="it-IT" sz="2000" dirty="0">
              <a:solidFill>
                <a:schemeClr val="tx1"/>
              </a:solidFill>
            </a:endParaRPr>
          </a:p>
        </p:txBody>
      </p:sp>
      <p:cxnSp>
        <p:nvCxnSpPr>
          <p:cNvPr id="12" name="Straight Connector 11">
            <a:extLst>
              <a:ext uri="{FF2B5EF4-FFF2-40B4-BE49-F238E27FC236}">
                <a16:creationId xmlns:a16="http://schemas.microsoft.com/office/drawing/2014/main" xmlns="" id="{C9213D27-7A25-46D8-B1BD-E470E49C6C2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V="1">
            <a:off x="7961243" y="2054826"/>
            <a:ext cx="0" cy="2743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8178" name="AutoShape 2" descr="portogallo: carta geografica mappa portoghes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203778" name="Picture 2" descr="undefined"/>
          <p:cNvPicPr>
            <a:picLocks noChangeAspect="1" noChangeArrowheads="1"/>
          </p:cNvPicPr>
          <p:nvPr/>
        </p:nvPicPr>
        <p:blipFill>
          <a:blip r:embed="rId2" cstate="print"/>
          <a:srcRect/>
          <a:stretch>
            <a:fillRect/>
          </a:stretch>
        </p:blipFill>
        <p:spPr bwMode="auto">
          <a:xfrm>
            <a:off x="2854961" y="2603817"/>
            <a:ext cx="2502326" cy="3800408"/>
          </a:xfrm>
          <a:prstGeom prst="rect">
            <a:avLst/>
          </a:prstGeom>
          <a:noFill/>
        </p:spPr>
      </p:pic>
    </p:spTree>
    <p:extLst>
      <p:ext uri="{BB962C8B-B14F-4D97-AF65-F5344CB8AC3E}">
        <p14:creationId xmlns:p14="http://schemas.microsoft.com/office/powerpoint/2010/main" xmlns="" val="19660969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2978BCCB-C993-4B29-9034-19FC10BA9D32}"/>
              </a:ext>
            </a:extLst>
          </p:cNvPr>
          <p:cNvSpPr>
            <a:spLocks noGrp="1"/>
          </p:cNvSpPr>
          <p:nvPr>
            <p:ph type="title"/>
          </p:nvPr>
        </p:nvSpPr>
        <p:spPr>
          <a:xfrm>
            <a:off x="1247502" y="573946"/>
            <a:ext cx="9555479" cy="967471"/>
          </a:xfrm>
        </p:spPr>
        <p:txBody>
          <a:bodyPr>
            <a:normAutofit/>
          </a:bodyPr>
          <a:lstStyle/>
          <a:p>
            <a:r>
              <a:rPr lang="it-IT" sz="4000" dirty="0" smtClean="0"/>
              <a:t>CONOSCIAMO DANTE E IL SUO TEMPO</a:t>
            </a:r>
            <a:endParaRPr lang="it-IT" sz="4000" dirty="0"/>
          </a:p>
        </p:txBody>
      </p:sp>
      <p:sp>
        <p:nvSpPr>
          <p:cNvPr id="5" name="Segnaposto contenuto 4"/>
          <p:cNvSpPr>
            <a:spLocks noGrp="1"/>
          </p:cNvSpPr>
          <p:nvPr>
            <p:ph idx="1"/>
          </p:nvPr>
        </p:nvSpPr>
        <p:spPr>
          <a:xfrm>
            <a:off x="1143000" y="1823720"/>
            <a:ext cx="9872871" cy="4678680"/>
          </a:xfrm>
        </p:spPr>
        <p:txBody>
          <a:bodyPr/>
          <a:lstStyle/>
          <a:p>
            <a:r>
              <a:rPr lang="it-IT" dirty="0" smtClean="0">
                <a:solidFill>
                  <a:schemeClr val="tx1"/>
                </a:solidFill>
              </a:rPr>
              <a:t>Nasce nel 1265 a Firenze da una famiglia di una certa nobiltà, anche se decaduta economicamente</a:t>
            </a:r>
          </a:p>
          <a:p>
            <a:r>
              <a:rPr lang="it-IT" dirty="0" smtClean="0">
                <a:solidFill>
                  <a:schemeClr val="tx1"/>
                </a:solidFill>
              </a:rPr>
              <a:t>Frequenta la gioventù aristocratica, che amava molto “l’arte del dire parole per rima” (un </a:t>
            </a:r>
            <a:r>
              <a:rPr lang="it-IT" dirty="0" err="1" smtClean="0">
                <a:solidFill>
                  <a:schemeClr val="tx1"/>
                </a:solidFill>
              </a:rPr>
              <a:t>pò</a:t>
            </a:r>
            <a:r>
              <a:rPr lang="it-IT" dirty="0" smtClean="0">
                <a:solidFill>
                  <a:schemeClr val="tx1"/>
                </a:solidFill>
              </a:rPr>
              <a:t> come i rapper oggi)</a:t>
            </a:r>
          </a:p>
          <a:p>
            <a:r>
              <a:rPr lang="it-IT" dirty="0" smtClean="0">
                <a:solidFill>
                  <a:schemeClr val="tx1"/>
                </a:solidFill>
              </a:rPr>
              <a:t>Soggiorna a Bologna, centro di tradizioni culturali  antiche e prestigiose, ma per ragioni economiche non riesce a frequentare l’università</a:t>
            </a:r>
          </a:p>
          <a:p>
            <a:r>
              <a:rPr lang="it-IT" dirty="0" smtClean="0">
                <a:solidFill>
                  <a:schemeClr val="tx1"/>
                </a:solidFill>
              </a:rPr>
              <a:t>Tornato a Firenze prosegue gli studi in proprio sotto la guida di </a:t>
            </a:r>
            <a:r>
              <a:rPr lang="it-IT" dirty="0" err="1" smtClean="0">
                <a:solidFill>
                  <a:schemeClr val="tx1"/>
                </a:solidFill>
              </a:rPr>
              <a:t>Brunetto</a:t>
            </a:r>
            <a:r>
              <a:rPr lang="it-IT" dirty="0" smtClean="0">
                <a:solidFill>
                  <a:schemeClr val="tx1"/>
                </a:solidFill>
              </a:rPr>
              <a:t> Latini, maestro di retorica, che conosce latino e francese e ci ha lasciato opere enciclopediche</a:t>
            </a:r>
          </a:p>
          <a:p>
            <a:r>
              <a:rPr lang="it-IT" dirty="0" smtClean="0">
                <a:solidFill>
                  <a:schemeClr val="tx1"/>
                </a:solidFill>
              </a:rPr>
              <a:t>Già diciottenne si mette in luce per la sua abilità nel comporre rime</a:t>
            </a:r>
          </a:p>
          <a:p>
            <a:endParaRPr lang="it-IT" dirty="0">
              <a:solidFill>
                <a:schemeClr val="tx1"/>
              </a:solidFill>
            </a:endParaRPr>
          </a:p>
        </p:txBody>
      </p:sp>
    </p:spTree>
    <p:extLst>
      <p:ext uri="{BB962C8B-B14F-4D97-AF65-F5344CB8AC3E}">
        <p14:creationId xmlns:p14="http://schemas.microsoft.com/office/powerpoint/2010/main" xmlns="" val="281668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strips(downLeft)">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strips(downLeft)">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2978BCCB-C993-4B29-9034-19FC10BA9D32}"/>
              </a:ext>
            </a:extLst>
          </p:cNvPr>
          <p:cNvSpPr>
            <a:spLocks noGrp="1"/>
          </p:cNvSpPr>
          <p:nvPr>
            <p:ph type="title"/>
          </p:nvPr>
        </p:nvSpPr>
        <p:spPr>
          <a:xfrm>
            <a:off x="1247502" y="573946"/>
            <a:ext cx="9555479" cy="967471"/>
          </a:xfrm>
        </p:spPr>
        <p:txBody>
          <a:bodyPr>
            <a:normAutofit/>
          </a:bodyPr>
          <a:lstStyle/>
          <a:p>
            <a:r>
              <a:rPr lang="it-IT" sz="4000" dirty="0" smtClean="0"/>
              <a:t>CONOSCIAMO DANTE E IL SUO TEMPO</a:t>
            </a:r>
            <a:endParaRPr lang="it-IT" sz="4000" dirty="0"/>
          </a:p>
        </p:txBody>
      </p:sp>
      <p:sp>
        <p:nvSpPr>
          <p:cNvPr id="5" name="Segnaposto contenuto 4"/>
          <p:cNvSpPr>
            <a:spLocks noGrp="1"/>
          </p:cNvSpPr>
          <p:nvPr>
            <p:ph idx="1"/>
          </p:nvPr>
        </p:nvSpPr>
        <p:spPr>
          <a:xfrm>
            <a:off x="1153160" y="1590040"/>
            <a:ext cx="9872871" cy="4678680"/>
          </a:xfrm>
        </p:spPr>
        <p:txBody>
          <a:bodyPr>
            <a:normAutofit fontScale="92500"/>
          </a:bodyPr>
          <a:lstStyle/>
          <a:p>
            <a:r>
              <a:rPr lang="it-IT" dirty="0" smtClean="0">
                <a:solidFill>
                  <a:schemeClr val="tx1"/>
                </a:solidFill>
              </a:rPr>
              <a:t>All’età di 25 anni viene segnato dalla morte prematura di Beatrice, e per attutire il dolore si immerge con passione negli studi filosofici</a:t>
            </a:r>
          </a:p>
          <a:p>
            <a:r>
              <a:rPr lang="it-IT" dirty="0" smtClean="0">
                <a:solidFill>
                  <a:schemeClr val="tx1"/>
                </a:solidFill>
              </a:rPr>
              <a:t>Intraprende la carriera politica con i Guelfi Bianchi, fautori della sovranità di Firenze  indipendente dal papato, di cui era papa in quel periodo Bonifacio VIII, ma essendo molto rigoroso nell’esercizio delle sue cariche, viene osteggiato dai capi della fazione avversa, i Guelfi Neri, appoggiata dal papa Bonifacio VIII stesso. I Ghibellini invece erano la parte avversa ai Guelfi, e sostenevano l’imperatore che voleva invadere l’Italia.</a:t>
            </a:r>
          </a:p>
          <a:p>
            <a:r>
              <a:rPr lang="it-IT" dirty="0" smtClean="0">
                <a:solidFill>
                  <a:schemeClr val="tx1"/>
                </a:solidFill>
              </a:rPr>
              <a:t>Al prevalere della parte avversa, Dante viene condannato ad una sanzione pecuniaria (molto alta) e ad un periodo di esilio dalla città di Firenze</a:t>
            </a:r>
          </a:p>
          <a:p>
            <a:r>
              <a:rPr lang="it-IT" dirty="0" smtClean="0">
                <a:solidFill>
                  <a:schemeClr val="tx1"/>
                </a:solidFill>
              </a:rPr>
              <a:t>Non vi farà mai più ritorno, anche perché respinge le accuse e si rifiuta di pagare la somma richiesta di ammenda</a:t>
            </a:r>
          </a:p>
          <a:p>
            <a:r>
              <a:rPr lang="it-IT" dirty="0" smtClean="0">
                <a:solidFill>
                  <a:schemeClr val="tx1"/>
                </a:solidFill>
              </a:rPr>
              <a:t>In esilio inizia a scrivere la “</a:t>
            </a:r>
            <a:r>
              <a:rPr lang="it-IT" dirty="0" err="1" smtClean="0">
                <a:solidFill>
                  <a:schemeClr val="tx1"/>
                </a:solidFill>
              </a:rPr>
              <a:t>Comèdia</a:t>
            </a:r>
            <a:r>
              <a:rPr lang="it-IT" dirty="0" smtClean="0">
                <a:solidFill>
                  <a:schemeClr val="tx1"/>
                </a:solidFill>
              </a:rPr>
              <a:t>”  quando già era un poeta di buona fama</a:t>
            </a:r>
          </a:p>
          <a:p>
            <a:r>
              <a:rPr lang="it-IT" dirty="0" smtClean="0">
                <a:solidFill>
                  <a:schemeClr val="tx1"/>
                </a:solidFill>
              </a:rPr>
              <a:t>Lavora per la sua stesura ben 15 anni</a:t>
            </a:r>
          </a:p>
          <a:p>
            <a:endParaRPr lang="it-IT" dirty="0">
              <a:solidFill>
                <a:schemeClr val="tx1"/>
              </a:solidFill>
            </a:endParaRPr>
          </a:p>
        </p:txBody>
      </p:sp>
    </p:spTree>
    <p:extLst>
      <p:ext uri="{BB962C8B-B14F-4D97-AF65-F5344CB8AC3E}">
        <p14:creationId xmlns:p14="http://schemas.microsoft.com/office/powerpoint/2010/main" xmlns="" val="281668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strips(downLeft)">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strips(downLeft)">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blinds(horizontal)">
                                      <p:cBhvr>
                                        <p:cTn id="35"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2978BCCB-C993-4B29-9034-19FC10BA9D32}"/>
              </a:ext>
            </a:extLst>
          </p:cNvPr>
          <p:cNvSpPr>
            <a:spLocks noGrp="1"/>
          </p:cNvSpPr>
          <p:nvPr>
            <p:ph type="title"/>
          </p:nvPr>
        </p:nvSpPr>
        <p:spPr>
          <a:xfrm>
            <a:off x="1247502" y="573946"/>
            <a:ext cx="9555479" cy="967471"/>
          </a:xfrm>
        </p:spPr>
        <p:txBody>
          <a:bodyPr>
            <a:normAutofit/>
          </a:bodyPr>
          <a:lstStyle/>
          <a:p>
            <a:r>
              <a:rPr lang="it-IT" sz="4000" dirty="0" smtClean="0"/>
              <a:t>LA DIVINA COMMEDIA</a:t>
            </a:r>
            <a:endParaRPr lang="it-IT" sz="4000" dirty="0"/>
          </a:p>
        </p:txBody>
      </p:sp>
      <p:sp>
        <p:nvSpPr>
          <p:cNvPr id="5" name="Segnaposto contenuto 4"/>
          <p:cNvSpPr>
            <a:spLocks noGrp="1"/>
          </p:cNvSpPr>
          <p:nvPr>
            <p:ph idx="1"/>
          </p:nvPr>
        </p:nvSpPr>
        <p:spPr>
          <a:xfrm>
            <a:off x="1153160" y="1590040"/>
            <a:ext cx="9872871" cy="4678680"/>
          </a:xfrm>
        </p:spPr>
        <p:txBody>
          <a:bodyPr>
            <a:normAutofit/>
          </a:bodyPr>
          <a:lstStyle/>
          <a:p>
            <a:r>
              <a:rPr lang="it-IT" dirty="0" smtClean="0">
                <a:solidFill>
                  <a:schemeClr val="tx1"/>
                </a:solidFill>
              </a:rPr>
              <a:t>Poema sacro composto da 100 canti suddivisi in tre cantiche (libri) di 33 canti ciascuna (eccetto la prima che ne contiene 34): Inferno, Purgatorio, Paradiso</a:t>
            </a:r>
          </a:p>
          <a:p>
            <a:r>
              <a:rPr lang="it-IT" dirty="0" smtClean="0">
                <a:solidFill>
                  <a:schemeClr val="tx1"/>
                </a:solidFill>
              </a:rPr>
              <a:t>La lingua utilizzata è il “volgare” (lingua del volgo, popolo) di cui utilizza sia la parlata comune che le espressioni più colte</a:t>
            </a:r>
          </a:p>
          <a:p>
            <a:r>
              <a:rPr lang="it-IT" dirty="0" smtClean="0">
                <a:solidFill>
                  <a:schemeClr val="tx1"/>
                </a:solidFill>
              </a:rPr>
              <a:t>La stesura è a rime concatenate conseguenti, e questa è una sua invenzione:</a:t>
            </a:r>
          </a:p>
          <a:p>
            <a:pPr lvl="3">
              <a:buNone/>
            </a:pPr>
            <a:r>
              <a:rPr lang="it-IT" dirty="0" smtClean="0">
                <a:solidFill>
                  <a:schemeClr val="tx1"/>
                </a:solidFill>
              </a:rPr>
              <a:t>a</a:t>
            </a:r>
          </a:p>
          <a:p>
            <a:pPr lvl="3">
              <a:buNone/>
            </a:pPr>
            <a:r>
              <a:rPr lang="it-IT" dirty="0" smtClean="0">
                <a:solidFill>
                  <a:schemeClr val="tx1"/>
                </a:solidFill>
              </a:rPr>
              <a:t>b</a:t>
            </a:r>
          </a:p>
          <a:p>
            <a:pPr lvl="3">
              <a:buNone/>
            </a:pPr>
            <a:r>
              <a:rPr lang="it-IT" dirty="0" smtClean="0">
                <a:solidFill>
                  <a:schemeClr val="tx1"/>
                </a:solidFill>
              </a:rPr>
              <a:t>a</a:t>
            </a:r>
          </a:p>
          <a:p>
            <a:pPr lvl="3">
              <a:buNone/>
            </a:pPr>
            <a:endParaRPr lang="it-IT" dirty="0" smtClean="0">
              <a:solidFill>
                <a:schemeClr val="tx1"/>
              </a:solidFill>
            </a:endParaRPr>
          </a:p>
          <a:p>
            <a:pPr lvl="3">
              <a:buNone/>
            </a:pPr>
            <a:r>
              <a:rPr lang="it-IT" dirty="0" smtClean="0">
                <a:solidFill>
                  <a:schemeClr val="tx1"/>
                </a:solidFill>
              </a:rPr>
              <a:t>b</a:t>
            </a:r>
          </a:p>
          <a:p>
            <a:pPr lvl="3">
              <a:buNone/>
            </a:pPr>
            <a:r>
              <a:rPr lang="it-IT" dirty="0" smtClean="0">
                <a:solidFill>
                  <a:schemeClr val="tx1"/>
                </a:solidFill>
              </a:rPr>
              <a:t>c</a:t>
            </a:r>
          </a:p>
          <a:p>
            <a:pPr lvl="3">
              <a:buNone/>
            </a:pPr>
            <a:r>
              <a:rPr lang="it-IT" dirty="0" smtClean="0">
                <a:solidFill>
                  <a:schemeClr val="tx1"/>
                </a:solidFill>
              </a:rPr>
              <a:t>b</a:t>
            </a:r>
          </a:p>
          <a:p>
            <a:r>
              <a:rPr lang="it-IT" dirty="0" smtClean="0">
                <a:solidFill>
                  <a:schemeClr val="tx1"/>
                </a:solidFill>
              </a:rPr>
              <a:t>Ebbe subito un enorme successo </a:t>
            </a:r>
            <a:endParaRPr lang="it-IT" dirty="0">
              <a:solidFill>
                <a:schemeClr val="tx1"/>
              </a:solidFill>
            </a:endParaRPr>
          </a:p>
        </p:txBody>
      </p:sp>
    </p:spTree>
    <p:extLst>
      <p:ext uri="{BB962C8B-B14F-4D97-AF65-F5344CB8AC3E}">
        <p14:creationId xmlns:p14="http://schemas.microsoft.com/office/powerpoint/2010/main" xmlns="" val="281668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strips(downLeft)">
                                      <p:cBhvr>
                                        <p:cTn id="25" dur="500"/>
                                        <p:tgtEl>
                                          <p:spTgt spid="5">
                                            <p:txEl>
                                              <p:pRg st="3" end="3"/>
                                            </p:txEl>
                                          </p:spTgt>
                                        </p:tgtEl>
                                      </p:cBhvr>
                                    </p:animEffect>
                                  </p:childTnLst>
                                </p:cTn>
                              </p:par>
                              <p:par>
                                <p:cTn id="26" presetID="18" presetClass="entr" presetSubtype="12" fill="hold" nodeType="with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strips(downLeft)">
                                      <p:cBhvr>
                                        <p:cTn id="28" dur="500"/>
                                        <p:tgtEl>
                                          <p:spTgt spid="5">
                                            <p:txEl>
                                              <p:pRg st="4" end="4"/>
                                            </p:txEl>
                                          </p:spTgt>
                                        </p:tgtEl>
                                      </p:cBhvr>
                                    </p:animEffect>
                                  </p:childTnLst>
                                </p:cTn>
                              </p:par>
                              <p:par>
                                <p:cTn id="29" presetID="18" presetClass="entr" presetSubtype="12" fill="hold" nodeType="with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Effect transition="in" filter="strips(downLeft)">
                                      <p:cBhvr>
                                        <p:cTn id="31" dur="500"/>
                                        <p:tgtEl>
                                          <p:spTgt spid="5">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12" fill="hold" nodeType="clickEffect">
                                  <p:stCondLst>
                                    <p:cond delay="0"/>
                                  </p:stCondLst>
                                  <p:childTnLst>
                                    <p:set>
                                      <p:cBhvr>
                                        <p:cTn id="35" dur="1" fill="hold">
                                          <p:stCondLst>
                                            <p:cond delay="0"/>
                                          </p:stCondLst>
                                        </p:cTn>
                                        <p:tgtEl>
                                          <p:spTgt spid="5">
                                            <p:txEl>
                                              <p:pRg st="7" end="7"/>
                                            </p:txEl>
                                          </p:spTgt>
                                        </p:tgtEl>
                                        <p:attrNameLst>
                                          <p:attrName>style.visibility</p:attrName>
                                        </p:attrNameLst>
                                      </p:cBhvr>
                                      <p:to>
                                        <p:strVal val="visible"/>
                                      </p:to>
                                    </p:set>
                                    <p:animEffect transition="in" filter="strips(downLeft)">
                                      <p:cBhvr>
                                        <p:cTn id="36" dur="500"/>
                                        <p:tgtEl>
                                          <p:spTgt spid="5">
                                            <p:txEl>
                                              <p:pRg st="7" end="7"/>
                                            </p:txEl>
                                          </p:spTgt>
                                        </p:tgtEl>
                                      </p:cBhvr>
                                    </p:animEffect>
                                  </p:childTnLst>
                                </p:cTn>
                              </p:par>
                              <p:par>
                                <p:cTn id="37" presetID="18" presetClass="entr" presetSubtype="12" fill="hold" nodeType="with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animEffect transition="in" filter="strips(downLeft)">
                                      <p:cBhvr>
                                        <p:cTn id="39" dur="500"/>
                                        <p:tgtEl>
                                          <p:spTgt spid="5">
                                            <p:txEl>
                                              <p:pRg st="8" end="8"/>
                                            </p:txEl>
                                          </p:spTgt>
                                        </p:tgtEl>
                                      </p:cBhvr>
                                    </p:animEffect>
                                  </p:childTnLst>
                                </p:cTn>
                              </p:par>
                              <p:par>
                                <p:cTn id="40" presetID="18" presetClass="entr" presetSubtype="12" fill="hold" nodeType="withEffect">
                                  <p:stCondLst>
                                    <p:cond delay="0"/>
                                  </p:stCondLst>
                                  <p:childTnLst>
                                    <p:set>
                                      <p:cBhvr>
                                        <p:cTn id="41" dur="1" fill="hold">
                                          <p:stCondLst>
                                            <p:cond delay="0"/>
                                          </p:stCondLst>
                                        </p:cTn>
                                        <p:tgtEl>
                                          <p:spTgt spid="5">
                                            <p:txEl>
                                              <p:pRg st="9" end="9"/>
                                            </p:txEl>
                                          </p:spTgt>
                                        </p:tgtEl>
                                        <p:attrNameLst>
                                          <p:attrName>style.visibility</p:attrName>
                                        </p:attrNameLst>
                                      </p:cBhvr>
                                      <p:to>
                                        <p:strVal val="visible"/>
                                      </p:to>
                                    </p:set>
                                    <p:animEffect transition="in" filter="strips(downLeft)">
                                      <p:cBhvr>
                                        <p:cTn id="42" dur="500"/>
                                        <p:tgtEl>
                                          <p:spTgt spid="5">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nodeType="click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animEffect transition="in" filter="strips(downLeft)">
                                      <p:cBhvr>
                                        <p:cTn id="47"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2978BCCB-C993-4B29-9034-19FC10BA9D32}"/>
              </a:ext>
            </a:extLst>
          </p:cNvPr>
          <p:cNvSpPr>
            <a:spLocks noGrp="1"/>
          </p:cNvSpPr>
          <p:nvPr>
            <p:ph type="title"/>
          </p:nvPr>
        </p:nvSpPr>
        <p:spPr>
          <a:xfrm>
            <a:off x="1247502" y="573946"/>
            <a:ext cx="9555479" cy="967471"/>
          </a:xfrm>
        </p:spPr>
        <p:txBody>
          <a:bodyPr>
            <a:normAutofit/>
          </a:bodyPr>
          <a:lstStyle/>
          <a:p>
            <a:r>
              <a:rPr lang="it-IT" sz="4000" dirty="0" smtClean="0"/>
              <a:t>LA DIVINA COMMEDIA</a:t>
            </a:r>
            <a:endParaRPr lang="it-IT" sz="4000" dirty="0"/>
          </a:p>
        </p:txBody>
      </p:sp>
      <p:sp>
        <p:nvSpPr>
          <p:cNvPr id="5" name="Segnaposto contenuto 4"/>
          <p:cNvSpPr>
            <a:spLocks noGrp="1"/>
          </p:cNvSpPr>
          <p:nvPr>
            <p:ph idx="1"/>
          </p:nvPr>
        </p:nvSpPr>
        <p:spPr>
          <a:xfrm>
            <a:off x="1153160" y="1590040"/>
            <a:ext cx="9872871" cy="4678680"/>
          </a:xfrm>
        </p:spPr>
        <p:txBody>
          <a:bodyPr>
            <a:normAutofit/>
          </a:bodyPr>
          <a:lstStyle/>
          <a:p>
            <a:r>
              <a:rPr lang="it-IT" dirty="0" smtClean="0">
                <a:solidFill>
                  <a:schemeClr val="tx1"/>
                </a:solidFill>
              </a:rPr>
              <a:t>Il tema centrale della Divina Commedia è il peccato e la salvezza dell’uomo</a:t>
            </a:r>
          </a:p>
          <a:p>
            <a:r>
              <a:rPr lang="it-IT" dirty="0" smtClean="0">
                <a:solidFill>
                  <a:schemeClr val="tx1"/>
                </a:solidFill>
              </a:rPr>
              <a:t>La natura umana è un insieme di materiale e spirituale, e questa condizione fa vivere le persone in bilico fra bene e male</a:t>
            </a:r>
          </a:p>
          <a:p>
            <a:r>
              <a:rPr lang="it-IT" dirty="0" smtClean="0">
                <a:solidFill>
                  <a:schemeClr val="tx1"/>
                </a:solidFill>
              </a:rPr>
              <a:t>Ma l’uomo è l’unica creatura sulla terra che partecipa della natura divina, ed è costituito da anima vegetativa (il corpo), sensitiva (gli affetti e i sentimenti), e intellettiva o razionale (la ragione e l’intelligenza).</a:t>
            </a:r>
          </a:p>
          <a:p>
            <a:r>
              <a:rPr lang="it-IT" dirty="0" smtClean="0">
                <a:solidFill>
                  <a:schemeClr val="tx1"/>
                </a:solidFill>
              </a:rPr>
              <a:t>Dante prende spunto dall’Eneide di Virgilio, che a sua volta si rifà alla descrizione dell’aldilà di Omero (nell’Odissea, dove viene descritto come un grande spazio oscuro e misterioso dove soggiornano non le anime ma le ombre degli uomini)</a:t>
            </a:r>
          </a:p>
          <a:p>
            <a:r>
              <a:rPr lang="it-IT" dirty="0" smtClean="0">
                <a:solidFill>
                  <a:schemeClr val="tx1"/>
                </a:solidFill>
              </a:rPr>
              <a:t>Ma si rifà anche al vecchio e nuovo Testamento, con intenti etici e morali per raggiungere la salvezza</a:t>
            </a:r>
          </a:p>
          <a:p>
            <a:r>
              <a:rPr lang="it-IT" dirty="0" smtClean="0">
                <a:solidFill>
                  <a:schemeClr val="tx1"/>
                </a:solidFill>
              </a:rPr>
              <a:t>E’ un viaggio nell’aldilà che Dante intraprende da vivo all’età di 35 anni</a:t>
            </a:r>
            <a:endParaRPr lang="it-IT" dirty="0">
              <a:solidFill>
                <a:schemeClr val="tx1"/>
              </a:solidFill>
            </a:endParaRPr>
          </a:p>
        </p:txBody>
      </p:sp>
    </p:spTree>
    <p:extLst>
      <p:ext uri="{BB962C8B-B14F-4D97-AF65-F5344CB8AC3E}">
        <p14:creationId xmlns:p14="http://schemas.microsoft.com/office/powerpoint/2010/main" xmlns="" val="281668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2978BCCB-C993-4B29-9034-19FC10BA9D32}"/>
              </a:ext>
            </a:extLst>
          </p:cNvPr>
          <p:cNvSpPr>
            <a:spLocks noGrp="1"/>
          </p:cNvSpPr>
          <p:nvPr>
            <p:ph type="title"/>
          </p:nvPr>
        </p:nvSpPr>
        <p:spPr>
          <a:xfrm>
            <a:off x="1247502" y="573946"/>
            <a:ext cx="9555479" cy="967471"/>
          </a:xfrm>
        </p:spPr>
        <p:txBody>
          <a:bodyPr>
            <a:normAutofit/>
          </a:bodyPr>
          <a:lstStyle/>
          <a:p>
            <a:r>
              <a:rPr lang="it-IT" sz="4000" dirty="0" smtClean="0"/>
              <a:t>LA DIVINA COMMEDIA</a:t>
            </a:r>
            <a:endParaRPr lang="it-IT" sz="4000" dirty="0"/>
          </a:p>
        </p:txBody>
      </p:sp>
      <p:sp>
        <p:nvSpPr>
          <p:cNvPr id="5" name="Segnaposto contenuto 4"/>
          <p:cNvSpPr>
            <a:spLocks noGrp="1"/>
          </p:cNvSpPr>
          <p:nvPr>
            <p:ph idx="1"/>
          </p:nvPr>
        </p:nvSpPr>
        <p:spPr>
          <a:xfrm>
            <a:off x="1173480" y="2209800"/>
            <a:ext cx="9872871" cy="3337560"/>
          </a:xfrm>
        </p:spPr>
        <p:txBody>
          <a:bodyPr>
            <a:normAutofit/>
          </a:bodyPr>
          <a:lstStyle/>
          <a:p>
            <a:r>
              <a:rPr lang="it-IT" dirty="0" smtClean="0">
                <a:solidFill>
                  <a:schemeClr val="tx1"/>
                </a:solidFill>
              </a:rPr>
              <a:t>La "Divina Commedia" non è solo un'opera religiosa, ma anche una profonda riflessione sulla condizione umana, la moralità e la politica del tempo. Con la sua lingua e le sue immagini vivide, Dante ha influenzato innumerevoli autori e continua a essere studiato e ammirato in tutto il mondo.</a:t>
            </a:r>
          </a:p>
          <a:p>
            <a:r>
              <a:rPr lang="it-IT" dirty="0" smtClean="0">
                <a:solidFill>
                  <a:schemeClr val="tx1"/>
                </a:solidFill>
              </a:rPr>
              <a:t>Nel poema, Dante intraprende un viaggio attraverso i tre regni dell'aldilà, guidato prima dal poeta romano Virgilio e poi da Beatrice, simbolo dell’amore divino. L’Inferno descrive i peccatori e le loro punizioni, il Purgatorio rappresenta il processo di purificazione, mentre il Paradiso illustra la beatitudine dei giusti e la visione di Dio.</a:t>
            </a:r>
          </a:p>
          <a:p>
            <a:endParaRPr lang="it-IT" dirty="0" smtClean="0">
              <a:solidFill>
                <a:schemeClr val="tx1"/>
              </a:solidFill>
            </a:endParaRPr>
          </a:p>
          <a:p>
            <a:endParaRPr lang="it-IT" dirty="0">
              <a:solidFill>
                <a:schemeClr val="tx1"/>
              </a:solidFill>
            </a:endParaRPr>
          </a:p>
        </p:txBody>
      </p:sp>
    </p:spTree>
    <p:extLst>
      <p:ext uri="{BB962C8B-B14F-4D97-AF65-F5344CB8AC3E}">
        <p14:creationId xmlns:p14="http://schemas.microsoft.com/office/powerpoint/2010/main" xmlns="" val="281668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2978BCCB-C993-4B29-9034-19FC10BA9D32}"/>
              </a:ext>
            </a:extLst>
          </p:cNvPr>
          <p:cNvSpPr>
            <a:spLocks noGrp="1"/>
          </p:cNvSpPr>
          <p:nvPr>
            <p:ph type="title"/>
          </p:nvPr>
        </p:nvSpPr>
        <p:spPr>
          <a:xfrm>
            <a:off x="1247502" y="573946"/>
            <a:ext cx="9555479" cy="967471"/>
          </a:xfrm>
        </p:spPr>
        <p:txBody>
          <a:bodyPr>
            <a:normAutofit/>
          </a:bodyPr>
          <a:lstStyle/>
          <a:p>
            <a:r>
              <a:rPr lang="it-IT" sz="4000" dirty="0" smtClean="0"/>
              <a:t>LA DIVINA COMMEDIA</a:t>
            </a:r>
            <a:endParaRPr lang="it-IT" sz="4000" dirty="0"/>
          </a:p>
        </p:txBody>
      </p:sp>
      <p:sp>
        <p:nvSpPr>
          <p:cNvPr id="5" name="Segnaposto contenuto 4"/>
          <p:cNvSpPr>
            <a:spLocks noGrp="1"/>
          </p:cNvSpPr>
          <p:nvPr>
            <p:ph idx="1"/>
          </p:nvPr>
        </p:nvSpPr>
        <p:spPr>
          <a:xfrm>
            <a:off x="1153160" y="1590040"/>
            <a:ext cx="9872871" cy="4678680"/>
          </a:xfrm>
        </p:spPr>
        <p:txBody>
          <a:bodyPr>
            <a:normAutofit/>
          </a:bodyPr>
          <a:lstStyle/>
          <a:p>
            <a:r>
              <a:rPr lang="it-IT" dirty="0" smtClean="0">
                <a:solidFill>
                  <a:schemeClr val="tx1"/>
                </a:solidFill>
              </a:rPr>
              <a:t>Tale viaggio simboleggia il cammino che ogni uomo deve percorrere sulla terra per ritornare purificato a Dio sommo Creatore</a:t>
            </a:r>
          </a:p>
          <a:p>
            <a:r>
              <a:rPr lang="it-IT" dirty="0" smtClean="0">
                <a:solidFill>
                  <a:schemeClr val="tx1"/>
                </a:solidFill>
              </a:rPr>
              <a:t>Nel viaggio viene accompagnato da tre guide: Virgilio nell’Inferno e nel Purgatorio, Beatrice nel Paradiso, San Bernardo nell’Empireo, la parte del Paradiso più vicina a Dio,  in quanto tale Santo rappresenta l’espressione più alta della teologia mistica</a:t>
            </a:r>
          </a:p>
          <a:p>
            <a:r>
              <a:rPr lang="it-IT" dirty="0" smtClean="0">
                <a:solidFill>
                  <a:schemeClr val="tx1"/>
                </a:solidFill>
              </a:rPr>
              <a:t>Il viaggio comincia come in un sogno, in una notte di luna piena il Venerdì Santo in data 8 aprile del 1300, Anno Santo.  Inizia di notte e quindi non c’è la luce solare, simbolo della luce e della grazia di Dio. Prosegue all’alba con l’entrata nel Purgatorio, alba che è il momento della rinascita, e prosegue con l’ascesa al Paradiso a mezzogiorno, quando il sole è nel suo massimo splendore e quindi è segno della pienezza della manifestazione di Dio.</a:t>
            </a:r>
          </a:p>
          <a:p>
            <a:r>
              <a:rPr lang="it-IT" dirty="0" smtClean="0">
                <a:solidFill>
                  <a:schemeClr val="tx1"/>
                </a:solidFill>
              </a:rPr>
              <a:t>L’entrata dell’Inferno è collocata sotto Gerusalemme, e immette in una voragine provocata dalla caduta di Lucifero e degli altri diavoli scacciati da Dio.</a:t>
            </a:r>
            <a:endParaRPr lang="it-IT" dirty="0">
              <a:solidFill>
                <a:schemeClr val="tx1"/>
              </a:solidFill>
            </a:endParaRPr>
          </a:p>
        </p:txBody>
      </p:sp>
    </p:spTree>
    <p:extLst>
      <p:ext uri="{BB962C8B-B14F-4D97-AF65-F5344CB8AC3E}">
        <p14:creationId xmlns:p14="http://schemas.microsoft.com/office/powerpoint/2010/main" xmlns="" val="281668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7090" name="Picture 2"/>
          <p:cNvPicPr>
            <a:picLocks noGrp="1" noChangeAspect="1" noChangeArrowheads="1"/>
          </p:cNvPicPr>
          <p:nvPr>
            <p:ph idx="1"/>
          </p:nvPr>
        </p:nvPicPr>
        <p:blipFill>
          <a:blip r:embed="rId2" cstate="print"/>
          <a:srcRect/>
          <a:stretch>
            <a:fillRect/>
          </a:stretch>
        </p:blipFill>
        <p:spPr bwMode="auto">
          <a:xfrm>
            <a:off x="5679850" y="472234"/>
            <a:ext cx="4297270" cy="5837126"/>
          </a:xfrm>
          <a:prstGeom prst="rect">
            <a:avLst/>
          </a:prstGeom>
          <a:noFill/>
          <a:ln w="9525">
            <a:noFill/>
            <a:miter lim="800000"/>
            <a:headEnd/>
            <a:tailEnd/>
          </a:ln>
          <a:effectLst/>
        </p:spPr>
      </p:pic>
      <p:sp>
        <p:nvSpPr>
          <p:cNvPr id="5" name="CasellaDiTesto 4"/>
          <p:cNvSpPr txBox="1"/>
          <p:nvPr/>
        </p:nvSpPr>
        <p:spPr>
          <a:xfrm>
            <a:off x="1046480" y="873760"/>
            <a:ext cx="4019049" cy="1754326"/>
          </a:xfrm>
          <a:prstGeom prst="rect">
            <a:avLst/>
          </a:prstGeom>
          <a:noFill/>
        </p:spPr>
        <p:txBody>
          <a:bodyPr wrap="none" rtlCol="0">
            <a:spAutoFit/>
          </a:bodyPr>
          <a:lstStyle/>
          <a:p>
            <a:pPr defTabSz="914400">
              <a:lnSpc>
                <a:spcPct val="90000"/>
              </a:lnSpc>
              <a:spcBef>
                <a:spcPct val="0"/>
              </a:spcBef>
            </a:pPr>
            <a:r>
              <a:rPr lang="it-IT" sz="4000" dirty="0" smtClean="0">
                <a:solidFill>
                  <a:schemeClr val="accent1"/>
                </a:solidFill>
                <a:latin typeface="+mj-lt"/>
                <a:ea typeface="+mj-ea"/>
                <a:cs typeface="+mj-cs"/>
              </a:rPr>
              <a:t>Rappresentazione</a:t>
            </a:r>
          </a:p>
          <a:p>
            <a:pPr defTabSz="914400">
              <a:lnSpc>
                <a:spcPct val="90000"/>
              </a:lnSpc>
              <a:spcBef>
                <a:spcPct val="0"/>
              </a:spcBef>
            </a:pPr>
            <a:r>
              <a:rPr lang="it-IT" sz="4000" dirty="0" smtClean="0">
                <a:solidFill>
                  <a:schemeClr val="accent1"/>
                </a:solidFill>
                <a:latin typeface="+mj-lt"/>
                <a:ea typeface="+mj-ea"/>
                <a:cs typeface="+mj-cs"/>
              </a:rPr>
              <a:t> dell’inferno</a:t>
            </a:r>
          </a:p>
          <a:p>
            <a:pPr defTabSz="914400">
              <a:lnSpc>
                <a:spcPct val="90000"/>
              </a:lnSpc>
              <a:spcBef>
                <a:spcPct val="0"/>
              </a:spcBef>
            </a:pPr>
            <a:r>
              <a:rPr lang="it-IT" sz="4000" dirty="0" smtClean="0">
                <a:solidFill>
                  <a:schemeClr val="accent1"/>
                </a:solidFill>
                <a:latin typeface="+mj-lt"/>
                <a:ea typeface="+mj-ea"/>
                <a:cs typeface="+mj-cs"/>
              </a:rPr>
              <a:t> dantesco</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ase">
  <a:themeElements>
    <a:clrScheme name="Base">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e">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e">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xmlns=""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TM03457444[[fn=Base]]</Template>
  <TotalTime>2539</TotalTime>
  <Words>852</Words>
  <Application>Microsoft Office PowerPoint</Application>
  <PresentationFormat>Personalizzato</PresentationFormat>
  <Paragraphs>50</Paragraphs>
  <Slides>8</Slides>
  <Notes>0</Notes>
  <HiddenSlides>0</HiddenSlides>
  <MMClips>0</MMClips>
  <ScaleCrop>false</ScaleCrop>
  <HeadingPairs>
    <vt:vector size="4" baseType="variant">
      <vt:variant>
        <vt:lpstr>Tema</vt:lpstr>
      </vt:variant>
      <vt:variant>
        <vt:i4>1</vt:i4>
      </vt:variant>
      <vt:variant>
        <vt:lpstr>Titoli diapositive</vt:lpstr>
      </vt:variant>
      <vt:variant>
        <vt:i4>8</vt:i4>
      </vt:variant>
    </vt:vector>
  </HeadingPairs>
  <TitlesOfParts>
    <vt:vector size="9" baseType="lpstr">
      <vt:lpstr>Base</vt:lpstr>
      <vt:lpstr>LA DIVINA COMMEDIA: Dante Alighieri</vt:lpstr>
      <vt:lpstr>CONOSCIAMO DANTE E IL SUO TEMPO</vt:lpstr>
      <vt:lpstr>CONOSCIAMO DANTE E IL SUO TEMPO</vt:lpstr>
      <vt:lpstr>LA DIVINA COMMEDIA</vt:lpstr>
      <vt:lpstr>LA DIVINA COMMEDIA</vt:lpstr>
      <vt:lpstr>LA DIVINA COMMEDIA</vt:lpstr>
      <vt:lpstr>LA DIVINA COMMEDIA</vt:lpstr>
      <vt:lpstr>Diapositiva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L’evoluzione del farmaco e la sua proficua commercializzazione</dc:title>
  <dc:creator>DI SALVO Luca</dc:creator>
  <cp:lastModifiedBy>gcarl</cp:lastModifiedBy>
  <cp:revision>334</cp:revision>
  <dcterms:created xsi:type="dcterms:W3CDTF">2022-02-28T09:34:49Z</dcterms:created>
  <dcterms:modified xsi:type="dcterms:W3CDTF">2024-10-21T12:46:14Z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3f26ff2-23c4-4f48-bd1a-7194590f2f67_Enabled">
    <vt:lpwstr>true</vt:lpwstr>
  </property>
  <property fmtid="{D5CDD505-2E9C-101B-9397-08002B2CF9AE}" pid="3" name="MSIP_Label_83f26ff2-23c4-4f48-bd1a-7194590f2f67_SetDate">
    <vt:lpwstr>2022-02-28T09:34:49Z</vt:lpwstr>
  </property>
  <property fmtid="{D5CDD505-2E9C-101B-9397-08002B2CF9AE}" pid="4" name="MSIP_Label_83f26ff2-23c4-4f48-bd1a-7194590f2f67_Method">
    <vt:lpwstr>Standard</vt:lpwstr>
  </property>
  <property fmtid="{D5CDD505-2E9C-101B-9397-08002B2CF9AE}" pid="5" name="MSIP_Label_83f26ff2-23c4-4f48-bd1a-7194590f2f67_Name">
    <vt:lpwstr>83f26ff2-23c4-4f48-bd1a-7194590f2f67</vt:lpwstr>
  </property>
  <property fmtid="{D5CDD505-2E9C-101B-9397-08002B2CF9AE}" pid="6" name="MSIP_Label_83f26ff2-23c4-4f48-bd1a-7194590f2f67_SiteId">
    <vt:lpwstr>75584e34-72c0-4772-b459-a9fe78fec27c</vt:lpwstr>
  </property>
  <property fmtid="{D5CDD505-2E9C-101B-9397-08002B2CF9AE}" pid="7" name="MSIP_Label_83f26ff2-23c4-4f48-bd1a-7194590f2f67_ActionId">
    <vt:lpwstr>6afc1996-662d-4062-8754-eed50420660c</vt:lpwstr>
  </property>
  <property fmtid="{D5CDD505-2E9C-101B-9397-08002B2CF9AE}" pid="8" name="MSIP_Label_83f26ff2-23c4-4f48-bd1a-7194590f2f67_ContentBits">
    <vt:lpwstr>0</vt:lpwstr>
  </property>
</Properties>
</file>